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1" r:id="rId4"/>
    <p:sldId id="259" r:id="rId5"/>
    <p:sldId id="285" r:id="rId6"/>
    <p:sldId id="265" r:id="rId7"/>
    <p:sldId id="281" r:id="rId8"/>
    <p:sldId id="290" r:id="rId9"/>
    <p:sldId id="291" r:id="rId10"/>
    <p:sldId id="273" r:id="rId11"/>
    <p:sldId id="292" r:id="rId12"/>
    <p:sldId id="297" r:id="rId13"/>
    <p:sldId id="295" r:id="rId14"/>
    <p:sldId id="296" r:id="rId15"/>
    <p:sldId id="284" r:id="rId16"/>
    <p:sldId id="298" r:id="rId17"/>
    <p:sldId id="276" r:id="rId18"/>
    <p:sldId id="278" r:id="rId19"/>
  </p:sldIdLst>
  <p:sldSz cx="10691813" cy="7559675"/>
  <p:notesSz cx="7315200" cy="9601200"/>
  <p:embeddedFontLst>
    <p:embeddedFont>
      <p:font typeface="Arial Black" panose="020B0A04020102020204" pitchFamily="34" charset="0"/>
      <p:bold r:id="rId21"/>
    </p:embeddedFont>
    <p:embeddedFont>
      <p:font typeface="Bahnschrift SemiBold" panose="020B0502040204020203" pitchFamily="34" charset="0"/>
      <p:bold r:id="rId22"/>
    </p:embeddedFont>
    <p:embeddedFont>
      <p:font typeface="Mongolian Baiti" panose="03000500000000000000" pitchFamily="66" charset="0"/>
      <p:regular r:id="rId23"/>
    </p:embeddedFont>
    <p:embeddedFont>
      <p:font typeface="Pinyon Script" panose="020B0604020202020204" charset="0"/>
      <p:regular r:id="rId24"/>
    </p:embeddedFont>
    <p:embeddedFont>
      <p:font typeface="Segoe UI Black" panose="020B0A02040204020203" pitchFamily="3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36E69E-3F37-40CE-B8F2-E614A56682D2}">
  <a:tblStyle styleId="{0C36E69E-3F37-40CE-B8F2-E614A56682D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EF"/>
          </a:solidFill>
        </a:fill>
      </a:tcStyle>
    </a:wholeTbl>
    <a:band1H>
      <a:tcTxStyle b="off" i="off"/>
      <a:tcStyle>
        <a:tcBdr/>
        <a:fill>
          <a:solidFill>
            <a:srgbClr val="CAECD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ECD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13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notesViewPr>
    <p:cSldViewPr snapToGrid="0">
      <p:cViewPr varScale="1">
        <p:scale>
          <a:sx n="54" d="100"/>
          <a:sy n="54" d="100"/>
        </p:scale>
        <p:origin x="282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355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1838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n"/>
          <p:cNvSpPr txBox="1">
            <a:spLocks noGrp="1"/>
          </p:cNvSpPr>
          <p:nvPr>
            <p:ph type="dt" idx="10"/>
          </p:nvPr>
        </p:nvSpPr>
        <p:spPr>
          <a:xfrm>
            <a:off x="4278313" y="0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1838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None/>
              </a:p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None/>
              </a:p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None/>
              </a:p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13dc4df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713dc4df9_1_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9000" cy="48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2713dc4df9_1_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00" cy="52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938086f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938086f90_1_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9000" cy="48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12938086f90_1_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00" cy="52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59e287a1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59e287a1c_2_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9000" cy="48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259e287a1c_2_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00" cy="52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429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 rot="5400000">
            <a:off x="5838825" y="2257425"/>
            <a:ext cx="6746875" cy="258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 rot="5400000">
            <a:off x="600075" y="-247650"/>
            <a:ext cx="6746875" cy="759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429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508635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4064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5416550" y="1092200"/>
            <a:ext cx="508635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4064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44550" y="4857750"/>
            <a:ext cx="9088438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44550" y="3203575"/>
            <a:ext cx="9088438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34988" y="303213"/>
            <a:ext cx="9621837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34988" y="2397125"/>
            <a:ext cx="4724400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810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5430838" y="1692275"/>
            <a:ext cx="4725987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5430838" y="2397125"/>
            <a:ext cx="4725987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810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534988" y="301625"/>
            <a:ext cx="3517900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179888" y="301625"/>
            <a:ext cx="5976937" cy="6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4318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Char char="»"/>
              <a:defRPr sz="20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534988" y="1581150"/>
            <a:ext cx="3517900" cy="51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095500" y="5291138"/>
            <a:ext cx="6415088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2095500" y="674688"/>
            <a:ext cx="6415088" cy="453707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095500" y="5916613"/>
            <a:ext cx="6415088" cy="8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 rot="5400000">
            <a:off x="2425700" y="-1155700"/>
            <a:ext cx="5829300" cy="10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429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/>
          <p:nvPr/>
        </p:nvSpPr>
        <p:spPr>
          <a:xfrm>
            <a:off x="0" y="7127875"/>
            <a:ext cx="10691813" cy="46196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0" y="911225"/>
            <a:ext cx="10691813" cy="13176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2">
            <a:alphaModFix/>
          </a:blip>
          <a:srcRect t="8130" b="7997"/>
          <a:stretch/>
        </p:blipFill>
        <p:spPr>
          <a:xfrm>
            <a:off x="0" y="82550"/>
            <a:ext cx="2833688" cy="80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2792413" y="7131050"/>
            <a:ext cx="5078412" cy="5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2800" b="1" i="1" u="none" strike="noStrike" cap="none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marR="0" lvl="0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200025" y="7224713"/>
            <a:ext cx="1425575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drive/folders/12U5tF3mw9lne-yGFb8ZM745FOUg_OWPE?usp=share_link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imple-mail-transfer-protocol-smt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/>
        </p:nvSpPr>
        <p:spPr>
          <a:xfrm>
            <a:off x="178556" y="1293779"/>
            <a:ext cx="10334700" cy="569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algn="ctr"/>
            <a:r>
              <a:rPr lang="en-US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TITLE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chemeClr val="accent2"/>
                </a:solidFill>
              </a:rPr>
              <a:t>FTPS CLIENT-SERVER APPLICATION WITH</a:t>
            </a:r>
          </a:p>
          <a:p>
            <a:pPr algn="ctr"/>
            <a:r>
              <a:rPr lang="en-GB" sz="2800" dirty="0">
                <a:solidFill>
                  <a:schemeClr val="accent2"/>
                </a:solidFill>
              </a:rPr>
              <a:t> AES ENCRYPTION USING DIFFIE-HELLMAN KEY EXCHANGE</a:t>
            </a:r>
            <a:endParaRPr lang="en-US" sz="2800" b="1" i="0" dirty="0">
              <a:solidFill>
                <a:schemeClr val="accent2"/>
              </a:solidFill>
              <a:effectLst/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ctr"/>
            <a:endParaRPr lang="en-US" sz="2800" dirty="0">
              <a:solidFill>
                <a:schemeClr val="accent2"/>
              </a:solidFill>
              <a:latin typeface="Mongolian Baiti" panose="03000500000000000000" pitchFamily="66" charset="0"/>
              <a:ea typeface="Segoe UI Black" panose="020B0A02040204020203" pitchFamily="34" charset="0"/>
              <a:cs typeface="Mongolian Baiti" panose="03000500000000000000" pitchFamily="66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/>
                <a:sym typeface="Times New Roman"/>
              </a:rPr>
              <a:t>PRESENTED BY : </a:t>
            </a:r>
          </a:p>
          <a:p>
            <a:endParaRPr sz="2400" b="1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Times New Roman"/>
              <a:sym typeface="Times New Roman"/>
            </a:endParaRPr>
          </a:p>
          <a:p>
            <a:pPr marL="25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: </a:t>
            </a:r>
            <a:r>
              <a:rPr lang="en-US" sz="2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CHITRALA  VARUN  TEJA</a:t>
            </a:r>
          </a:p>
          <a:p>
            <a:pPr marL="25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 NO : </a:t>
            </a:r>
            <a:r>
              <a:rPr lang="en-US" sz="20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124157012</a:t>
            </a:r>
          </a:p>
          <a:p>
            <a:pPr marL="25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CYBER SECURITY AND BLOCKCHAIN TECHNOLOGY</a:t>
            </a:r>
          </a:p>
          <a:p>
            <a:pPr marL="25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b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Name: Dr. R. Kavitha, CSE/SoC, SASTRA University</a:t>
            </a:r>
          </a:p>
          <a:p>
            <a:pPr marL="25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of Presentation: 26.11.2022</a:t>
            </a:r>
            <a:endParaRPr sz="2000" b="1" dirty="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Times New Roman"/>
              <a:buNone/>
            </a:pPr>
            <a:endParaRPr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endParaRPr sz="2000" b="1" i="0" u="none" strike="noStrike" cap="none" dirty="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974013" y="7224713"/>
            <a:ext cx="2493962" cy="3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endParaRPr/>
          </a:p>
        </p:txBody>
      </p:sp>
      <p:sp>
        <p:nvSpPr>
          <p:cNvPr id="5" name="Google Shape;84;p14"/>
          <p:cNvSpPr txBox="1">
            <a:spLocks noGrp="1"/>
          </p:cNvSpPr>
          <p:nvPr>
            <p:ph type="title"/>
          </p:nvPr>
        </p:nvSpPr>
        <p:spPr>
          <a:xfrm>
            <a:off x="3505963" y="168602"/>
            <a:ext cx="680708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CSE302: Computer Networks Project</a:t>
            </a:r>
            <a:endParaRPr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E6363FAE-0F8A-0FEA-611D-AA3A13BBF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0489"/>
            <a:ext cx="4646277" cy="3881699"/>
          </a:xfrm>
          <a:prstGeom prst="rect">
            <a:avLst/>
          </a:prstGeom>
        </p:spPr>
      </p:pic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2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done so far</a:t>
            </a:r>
            <a:endParaRPr sz="3200" b="1" dirty="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B06765-F008-D80F-6102-4F51C9A33254}"/>
              </a:ext>
            </a:extLst>
          </p:cNvPr>
          <p:cNvCxnSpPr/>
          <p:nvPr/>
        </p:nvCxnSpPr>
        <p:spPr>
          <a:xfrm>
            <a:off x="1643384" y="2348449"/>
            <a:ext cx="39166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B36222-5E39-2546-1291-0FF2552BC09F}"/>
              </a:ext>
            </a:extLst>
          </p:cNvPr>
          <p:cNvCxnSpPr>
            <a:cxnSpLocks/>
          </p:cNvCxnSpPr>
          <p:nvPr/>
        </p:nvCxnSpPr>
        <p:spPr>
          <a:xfrm>
            <a:off x="2393317" y="2746178"/>
            <a:ext cx="32080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A721E0-4606-AC61-A645-AF9ECB2115AB}"/>
              </a:ext>
            </a:extLst>
          </p:cNvPr>
          <p:cNvCxnSpPr>
            <a:cxnSpLocks/>
          </p:cNvCxnSpPr>
          <p:nvPr/>
        </p:nvCxnSpPr>
        <p:spPr>
          <a:xfrm>
            <a:off x="2079830" y="3124517"/>
            <a:ext cx="35215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4C32C9-AB15-85FD-6DEC-746788ABBEA9}"/>
              </a:ext>
            </a:extLst>
          </p:cNvPr>
          <p:cNvCxnSpPr>
            <a:cxnSpLocks/>
          </p:cNvCxnSpPr>
          <p:nvPr/>
        </p:nvCxnSpPr>
        <p:spPr>
          <a:xfrm>
            <a:off x="3427572" y="3971339"/>
            <a:ext cx="21324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873B035-FEF3-EAC8-A4E2-1E1502FA801F}"/>
              </a:ext>
            </a:extLst>
          </p:cNvPr>
          <p:cNvSpPr/>
          <p:nvPr/>
        </p:nvSpPr>
        <p:spPr>
          <a:xfrm>
            <a:off x="3894538" y="4227662"/>
            <a:ext cx="853337" cy="15330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384F0E-D93E-D30D-4DB8-328D4E812B47}"/>
              </a:ext>
            </a:extLst>
          </p:cNvPr>
          <p:cNvCxnSpPr>
            <a:cxnSpLocks/>
          </p:cNvCxnSpPr>
          <p:nvPr/>
        </p:nvCxnSpPr>
        <p:spPr>
          <a:xfrm>
            <a:off x="4553668" y="4991212"/>
            <a:ext cx="10363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E97DD9-7229-0E32-5C85-485EA348813B}"/>
              </a:ext>
            </a:extLst>
          </p:cNvPr>
          <p:cNvSpPr txBox="1"/>
          <p:nvPr/>
        </p:nvSpPr>
        <p:spPr>
          <a:xfrm>
            <a:off x="5601337" y="2207977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Jar files for headers</a:t>
            </a:r>
            <a:endParaRPr lang="en-IN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664AF-D879-71A1-F460-FB53A1DD8D78}"/>
              </a:ext>
            </a:extLst>
          </p:cNvPr>
          <p:cNvSpPr txBox="1"/>
          <p:nvPr/>
        </p:nvSpPr>
        <p:spPr>
          <a:xfrm>
            <a:off x="5589988" y="2612306"/>
            <a:ext cx="364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 Folder  for downloaded files</a:t>
            </a:r>
            <a:endParaRPr lang="en-IN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DA5356-67D6-3584-6BCC-4C382E301267}"/>
              </a:ext>
            </a:extLst>
          </p:cNvPr>
          <p:cNvSpPr txBox="1"/>
          <p:nvPr/>
        </p:nvSpPr>
        <p:spPr>
          <a:xfrm>
            <a:off x="5601337" y="2970628"/>
            <a:ext cx="285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Output folder for uploaded files</a:t>
            </a:r>
            <a:endParaRPr lang="en-IN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E690BB-50B0-4DF2-C019-DC4A6F53D0DF}"/>
              </a:ext>
            </a:extLst>
          </p:cNvPr>
          <p:cNvSpPr txBox="1"/>
          <p:nvPr/>
        </p:nvSpPr>
        <p:spPr>
          <a:xfrm flipH="1">
            <a:off x="5593938" y="3432294"/>
            <a:ext cx="257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File to be transferred</a:t>
            </a:r>
            <a:endParaRPr lang="en-IN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F54209-F6AB-1779-77C7-404F820047F3}"/>
              </a:ext>
            </a:extLst>
          </p:cNvPr>
          <p:cNvSpPr txBox="1"/>
          <p:nvPr/>
        </p:nvSpPr>
        <p:spPr>
          <a:xfrm>
            <a:off x="5560064" y="3835391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Project PPT</a:t>
            </a:r>
            <a:endParaRPr lang="en-IN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3BA701-88D7-4B31-65CF-50BBC3F4494B}"/>
              </a:ext>
            </a:extLst>
          </p:cNvPr>
          <p:cNvSpPr txBox="1"/>
          <p:nvPr/>
        </p:nvSpPr>
        <p:spPr>
          <a:xfrm>
            <a:off x="5582101" y="4854041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Code of FTPS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892B0E-4473-1F86-ABAD-51E72E4F7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3" y="3356206"/>
            <a:ext cx="2316399" cy="38386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D006BB-B163-40EE-6B7E-C468494A79B5}"/>
              </a:ext>
            </a:extLst>
          </p:cNvPr>
          <p:cNvCxnSpPr>
            <a:cxnSpLocks/>
          </p:cNvCxnSpPr>
          <p:nvPr/>
        </p:nvCxnSpPr>
        <p:spPr>
          <a:xfrm>
            <a:off x="2229012" y="3567110"/>
            <a:ext cx="33310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7A4AEF4-E18C-4603-2A92-C7333D6E90E9}"/>
              </a:ext>
            </a:extLst>
          </p:cNvPr>
          <p:cNvSpPr txBox="1"/>
          <p:nvPr/>
        </p:nvSpPr>
        <p:spPr>
          <a:xfrm>
            <a:off x="2050546" y="6521849"/>
            <a:ext cx="8210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https://drive.google.com/drive/folders/12U5tF3mw9lne-yGFb8ZM745FOUg_OWPE?usp=share_link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D2076-6845-CA6C-6AA5-053E74DA3CD9}"/>
              </a:ext>
            </a:extLst>
          </p:cNvPr>
          <p:cNvSpPr txBox="1"/>
          <p:nvPr/>
        </p:nvSpPr>
        <p:spPr>
          <a:xfrm>
            <a:off x="71782" y="6108288"/>
            <a:ext cx="418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Link for implemented code:</a:t>
            </a:r>
            <a:endParaRPr lang="en-IN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EA2298-9A21-4980-BB9B-762A94A9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22156"/>
            <a:ext cx="9627321" cy="483480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5B3124D-E8C8-59AA-B0A1-D67C9D468B22}"/>
              </a:ext>
            </a:extLst>
          </p:cNvPr>
          <p:cNvSpPr/>
          <p:nvPr/>
        </p:nvSpPr>
        <p:spPr>
          <a:xfrm>
            <a:off x="-136928" y="1798320"/>
            <a:ext cx="1122680" cy="487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7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DE754C-F9D7-AF82-45E8-ED80DCFC5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30" y="1294373"/>
            <a:ext cx="7649643" cy="591585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838D91E-7353-FDF2-0E52-F782E39D8380}"/>
              </a:ext>
            </a:extLst>
          </p:cNvPr>
          <p:cNvSpPr/>
          <p:nvPr/>
        </p:nvSpPr>
        <p:spPr>
          <a:xfrm>
            <a:off x="2103120" y="2910840"/>
            <a:ext cx="777240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5A1AD96-284A-4086-21DD-BE0C18079E0B}"/>
              </a:ext>
            </a:extLst>
          </p:cNvPr>
          <p:cNvSpPr/>
          <p:nvPr/>
        </p:nvSpPr>
        <p:spPr>
          <a:xfrm>
            <a:off x="2329484" y="3261360"/>
            <a:ext cx="550876" cy="275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E1836-B02F-204D-F4A1-1A9D8333EADC}"/>
              </a:ext>
            </a:extLst>
          </p:cNvPr>
          <p:cNvSpPr txBox="1"/>
          <p:nvPr/>
        </p:nvSpPr>
        <p:spPr>
          <a:xfrm>
            <a:off x="396240" y="2846903"/>
            <a:ext cx="1706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choose a folder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B2D1B-6410-BF2A-C75D-6F9626983E9E}"/>
              </a:ext>
            </a:extLst>
          </p:cNvPr>
          <p:cNvSpPr txBox="1"/>
          <p:nvPr/>
        </p:nvSpPr>
        <p:spPr>
          <a:xfrm>
            <a:off x="0" y="3229391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 then </a:t>
            </a:r>
            <a:r>
              <a:rPr lang="en-GB" dirty="0">
                <a:solidFill>
                  <a:srgbClr val="FF0000"/>
                </a:solidFill>
              </a:rPr>
              <a:t>START SERVER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36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2398F5-377E-B7BD-B519-6EF0A671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143"/>
            <a:ext cx="10691813" cy="536938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67B589A-C368-D02E-8975-3A6EEC2F8B24}"/>
              </a:ext>
            </a:extLst>
          </p:cNvPr>
          <p:cNvSpPr/>
          <p:nvPr/>
        </p:nvSpPr>
        <p:spPr>
          <a:xfrm>
            <a:off x="1082040" y="762000"/>
            <a:ext cx="685800" cy="929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5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439DCD-630B-DC2F-1B2C-E4CB670F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20622"/>
            <a:ext cx="7668695" cy="580153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E1E4E03-8836-2F6B-08FA-AC9468AB6F41}"/>
              </a:ext>
            </a:extLst>
          </p:cNvPr>
          <p:cNvSpPr/>
          <p:nvPr/>
        </p:nvSpPr>
        <p:spPr>
          <a:xfrm>
            <a:off x="1280160" y="2377440"/>
            <a:ext cx="365760" cy="1828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D432E-A946-AF87-0605-8EF4275CC69A}"/>
              </a:ext>
            </a:extLst>
          </p:cNvPr>
          <p:cNvSpPr txBox="1"/>
          <p:nvPr/>
        </p:nvSpPr>
        <p:spPr>
          <a:xfrm>
            <a:off x="121920" y="2115830"/>
            <a:ext cx="134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 SERVER  IP address</a:t>
            </a:r>
            <a:endParaRPr lang="en-IN" dirty="0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1474F2EC-E851-E4A0-40CD-A196E62C00A0}"/>
              </a:ext>
            </a:extLst>
          </p:cNvPr>
          <p:cNvSpPr/>
          <p:nvPr/>
        </p:nvSpPr>
        <p:spPr>
          <a:xfrm>
            <a:off x="792480" y="2639050"/>
            <a:ext cx="785814" cy="37847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00C63-15CB-7A1F-7581-A51FB177E594}"/>
              </a:ext>
            </a:extLst>
          </p:cNvPr>
          <p:cNvSpPr txBox="1"/>
          <p:nvPr/>
        </p:nvSpPr>
        <p:spPr>
          <a:xfrm>
            <a:off x="15240" y="2989181"/>
            <a:ext cx="1630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then </a:t>
            </a:r>
            <a:r>
              <a:rPr lang="en-GB" dirty="0">
                <a:solidFill>
                  <a:srgbClr val="FF0000"/>
                </a:solidFill>
              </a:rPr>
              <a:t>CONNECT</a:t>
            </a:r>
            <a:r>
              <a:rPr lang="en-GB" dirty="0"/>
              <a:t> to the server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393530-6E7C-429E-9E2E-4B897D294D0E}"/>
              </a:ext>
            </a:extLst>
          </p:cNvPr>
          <p:cNvCxnSpPr>
            <a:cxnSpLocks/>
          </p:cNvCxnSpPr>
          <p:nvPr/>
        </p:nvCxnSpPr>
        <p:spPr>
          <a:xfrm>
            <a:off x="7452360" y="5318760"/>
            <a:ext cx="871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349AA02-F491-00C9-7F70-6C4E37985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016" y="5086583"/>
            <a:ext cx="2062285" cy="55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14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I/O screen shots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EAC5D-D8C7-F728-1A4A-50437B96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47" y="1569938"/>
            <a:ext cx="8001000" cy="5400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B75F7-ED09-BDBB-25E6-69527ECF3249}"/>
              </a:ext>
            </a:extLst>
          </p:cNvPr>
          <p:cNvSpPr txBox="1"/>
          <p:nvPr/>
        </p:nvSpPr>
        <p:spPr>
          <a:xfrm>
            <a:off x="2964120" y="1021081"/>
            <a:ext cx="4808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/>
              <a:t>DOWNLOAD a file from </a:t>
            </a:r>
            <a:r>
              <a:rPr lang="en-GB" sz="2000" dirty="0">
                <a:solidFill>
                  <a:srgbClr val="FF0000"/>
                </a:solidFill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483940-E3FB-E29B-60DB-2C88CF6B4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590" y="3751090"/>
            <a:ext cx="5887022" cy="1156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2AEC-468F-872C-0CCD-C9C9463F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302" y="174625"/>
            <a:ext cx="7729537" cy="369333"/>
          </a:xfrm>
        </p:spPr>
        <p:txBody>
          <a:bodyPr/>
          <a:lstStyle/>
          <a:p>
            <a:r>
              <a:rPr lang="en-GB" sz="2000" dirty="0"/>
              <a:t>Similarly we can </a:t>
            </a:r>
            <a:r>
              <a:rPr lang="en-GB" sz="2000" dirty="0">
                <a:solidFill>
                  <a:srgbClr val="FF0000"/>
                </a:solidFill>
              </a:rPr>
              <a:t>UPLOAD</a:t>
            </a:r>
            <a:r>
              <a:rPr lang="en-GB" sz="2000" dirty="0"/>
              <a:t> a file to </a:t>
            </a:r>
            <a:r>
              <a:rPr lang="en-GB" sz="2000" dirty="0">
                <a:solidFill>
                  <a:srgbClr val="FF0000"/>
                </a:solidFill>
              </a:rPr>
              <a:t>SERVER</a:t>
            </a:r>
            <a:r>
              <a:rPr lang="en-GB" sz="2000" dirty="0"/>
              <a:t> from </a:t>
            </a:r>
            <a:r>
              <a:rPr lang="en-GB" sz="2000" dirty="0">
                <a:solidFill>
                  <a:srgbClr val="FF0000"/>
                </a:solidFill>
              </a:rPr>
              <a:t>CLIENT.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0B1B40-8338-87C2-8DC7-C70B21CA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97" y="1600675"/>
            <a:ext cx="8021218" cy="5383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5FE021-3076-9EE7-9E78-B76F197ED924}"/>
              </a:ext>
            </a:extLst>
          </p:cNvPr>
          <p:cNvSpPr txBox="1"/>
          <p:nvPr/>
        </p:nvSpPr>
        <p:spPr>
          <a:xfrm>
            <a:off x="2786063" y="1139269"/>
            <a:ext cx="535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800" dirty="0"/>
              <a:t>UPLOAD a file to  </a:t>
            </a:r>
            <a:r>
              <a:rPr lang="en-GB" sz="1800" dirty="0">
                <a:solidFill>
                  <a:srgbClr val="FF0000"/>
                </a:solidFill>
              </a:rPr>
              <a:t>SERVER</a:t>
            </a:r>
            <a:r>
              <a:rPr lang="en-GB" sz="14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779AF4-FB71-EDE4-CF11-598FB2787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53" y="3703954"/>
            <a:ext cx="5765978" cy="115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4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200" cy="587400"/>
          </a:xfrm>
          <a:prstGeom prst="rect">
            <a:avLst/>
          </a:prstGeom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200" b="1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120015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>
              <a:buFont typeface="Wingdings" panose="05000000000000000000" pitchFamily="2" charset="2"/>
              <a:buChar char="q"/>
            </a:pPr>
            <a:r>
              <a:rPr lang="en-GB" sz="2000" dirty="0"/>
              <a:t>James F. Kurose, Keith W. Ross “Computer networking A top-down approach” 7th edition</a:t>
            </a:r>
            <a:r>
              <a:rPr lang="en-GB" sz="3200" dirty="0"/>
              <a:t>. </a:t>
            </a:r>
            <a:endParaRPr lang="en-IN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>
              <a:buFont typeface="Wingdings" panose="05000000000000000000" pitchFamily="2" charset="2"/>
              <a:buChar char="q"/>
            </a:pPr>
            <a:r>
              <a:rPr lang="en-IN" sz="2000" dirty="0"/>
              <a:t>Apache</a:t>
            </a:r>
            <a:r>
              <a:rPr lang="en-IN" sz="3200" dirty="0"/>
              <a:t> </a:t>
            </a:r>
            <a:r>
              <a:rPr lang="en-IN" sz="2000" dirty="0"/>
              <a:t>FTP Server Documentation - </a:t>
            </a:r>
            <a:r>
              <a:rPr lang="en-IN" sz="2000" dirty="0" err="1"/>
              <a:t>FtpServer</a:t>
            </a:r>
            <a:r>
              <a:rPr lang="en-IN" sz="2000" dirty="0"/>
              <a:t> Documentation — Apache MINA</a:t>
            </a:r>
            <a:endParaRPr lang="en-IN" sz="2000" dirty="0">
              <a:sym typeface="Times New Roman"/>
            </a:endParaRPr>
          </a:p>
          <a:p>
            <a:pPr marL="8001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2200" dirty="0">
              <a:solidFill>
                <a:schemeClr val="tx1"/>
              </a:solidFill>
            </a:endParaRPr>
          </a:p>
          <a:p>
            <a:pPr marL="8001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/>
              <a:t>Apache Commons Net FTP Client - </a:t>
            </a:r>
            <a:r>
              <a:rPr lang="en-IN" sz="2000" dirty="0" err="1"/>
              <a:t>FTPClient</a:t>
            </a:r>
            <a:r>
              <a:rPr lang="en-IN" sz="2000" dirty="0"/>
              <a:t> (Commons Net 1.4.1 API) (apache.org)</a:t>
            </a: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8001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000" dirty="0"/>
              <a:t>AES - Advanced Encryption Standard – Wikipedia.</a:t>
            </a: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8001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000" dirty="0"/>
              <a:t>AES Key Schedule - AES key schedule – Wikipedia</a:t>
            </a:r>
            <a:r>
              <a:rPr lang="en-IN" sz="2000" dirty="0"/>
              <a:t>.</a:t>
            </a: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8001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000" dirty="0"/>
              <a:t>Diffie Hellman Key Exchange”- cryptography - "Diffie-Hellman Key Exchange" in plain English - Information Security Stack Exchange</a:t>
            </a:r>
            <a:endParaRPr sz="2000" dirty="0"/>
          </a:p>
        </p:txBody>
      </p:sp>
      <p:sp>
        <p:nvSpPr>
          <p:cNvPr id="229" name="Google Shape;229;p33"/>
          <p:cNvSpPr txBox="1"/>
          <p:nvPr/>
        </p:nvSpPr>
        <p:spPr>
          <a:xfrm>
            <a:off x="9918125" y="126350"/>
            <a:ext cx="58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15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342900" lvl="0" indent="-1397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4000" b="1" i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342900" lvl="0" indent="-1397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4000" b="1" i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None/>
            </a:pPr>
            <a:endParaRPr sz="4000" b="1" i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457200" lvl="0" indent="0" algn="ctr" rtl="0">
              <a:spcBef>
                <a:spcPts val="1425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</a:rPr>
              <a:t>Thank You</a:t>
            </a:r>
            <a:endParaRPr sz="4000" b="1" i="1" dirty="0"/>
          </a:p>
        </p:txBody>
      </p:sp>
      <p:sp>
        <p:nvSpPr>
          <p:cNvPr id="242" name="Google Shape;242;p35"/>
          <p:cNvSpPr txBox="1"/>
          <p:nvPr/>
        </p:nvSpPr>
        <p:spPr>
          <a:xfrm>
            <a:off x="10033325" y="231175"/>
            <a:ext cx="46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17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2591563" y="226475"/>
            <a:ext cx="63705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to be discussed</a:t>
            </a:r>
            <a:endParaRPr dirty="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54193" y="1319512"/>
            <a:ext cx="9080400" cy="562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Aim &amp; Objective.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 &amp; Solution.</a:t>
            </a:r>
          </a:p>
          <a:p>
            <a:pPr marL="457200" indent="-368300">
              <a:lnSpc>
                <a:spcPct val="115000"/>
              </a:lnSpc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System Configuration: Platform, Software, Network type, Protocols used.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Work Flow Diagram.</a:t>
            </a:r>
          </a:p>
          <a:p>
            <a:pPr marL="457200" indent="-368300">
              <a:lnSpc>
                <a:spcPct val="115000"/>
              </a:lnSpc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Proposed Protocol Description.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  <a:t>Work Done (Implementation code link).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Sample I/O (screenshot).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References.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2836427" y="191300"/>
            <a:ext cx="6006631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&amp; OBJECTIVES</a:t>
            </a:r>
            <a:endParaRPr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298675" y="2198938"/>
            <a:ext cx="10325100" cy="416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1425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of the project is implementing the  FTPS protocol for producing security of files over  TCP/IP based Network on Client-Sever environment.</a:t>
            </a:r>
          </a:p>
          <a:p>
            <a:pPr lvl="0" indent="457200">
              <a:lnSpc>
                <a:spcPct val="115000"/>
              </a:lnSpc>
              <a:spcBef>
                <a:spcPts val="1425"/>
              </a:spcBef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1: understanding FTPS,SFTP protocols</a:t>
            </a:r>
          </a:p>
          <a:p>
            <a:pPr lvl="0" indent="457200">
              <a:lnSpc>
                <a:spcPct val="115000"/>
              </a:lnSpc>
              <a:spcBef>
                <a:spcPts val="1425"/>
              </a:spcBef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2: implementing the protocols using java</a:t>
            </a:r>
          </a:p>
          <a:p>
            <a:pPr lvl="0" indent="457200">
              <a:lnSpc>
                <a:spcPct val="115000"/>
              </a:lnSpc>
              <a:spcBef>
                <a:spcPts val="1425"/>
              </a:spcBef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3: Creating windows application using java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3209875" y="331238"/>
            <a:ext cx="6184827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457200" lvl="0" indent="-4572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&amp; Solution </a:t>
            </a:r>
            <a:b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200" b="1" dirty="0">
              <a:solidFill>
                <a:schemeClr val="tx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799" y="1092200"/>
            <a:ext cx="10343587" cy="5268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395175" y="1198562"/>
            <a:ext cx="10225200" cy="56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sz="2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5461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Need of data security over network in Client-Server environment.</a:t>
            </a:r>
          </a:p>
          <a:p>
            <a:pPr marL="889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sz="2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</a:p>
          <a:p>
            <a:pPr marL="546100" lvl="0" indent="-457200">
              <a:lnSpc>
                <a:spcPct val="115000"/>
              </a:lnSpc>
              <a:buSzPts val="2200"/>
              <a:buFont typeface="+mj-lt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Implementing FTPS protocol using java.</a:t>
            </a:r>
          </a:p>
          <a:p>
            <a:pPr marL="546100" lvl="0" indent="-457200">
              <a:lnSpc>
                <a:spcPct val="115000"/>
              </a:lnSpc>
              <a:buSzPts val="2200"/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AES ciphering algorithm for encryption of files.</a:t>
            </a:r>
          </a:p>
          <a:p>
            <a:pPr marL="546100" lvl="0" indent="-457200">
              <a:lnSpc>
                <a:spcPct val="115000"/>
              </a:lnSpc>
              <a:buSzPts val="2200"/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Diffie-Helman key </a:t>
            </a:r>
            <a:r>
              <a:rPr lang="en-GB" sz="2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exchanging symmetric encryption keys without being spoofed.</a:t>
            </a:r>
            <a:endParaRPr lang="en-US" sz="2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configuration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2066" y="1080626"/>
            <a:ext cx="4710897" cy="5829300"/>
          </a:xfrm>
        </p:spPr>
        <p:txBody>
          <a:bodyPr/>
          <a:lstStyle/>
          <a:p>
            <a:r>
              <a:rPr lang="en-US" dirty="0"/>
              <a:t>Server</a:t>
            </a:r>
          </a:p>
          <a:p>
            <a:pPr lvl="1"/>
            <a:r>
              <a:rPr lang="en-US" dirty="0"/>
              <a:t>Network: wireless</a:t>
            </a:r>
          </a:p>
          <a:p>
            <a:pPr lvl="1"/>
            <a:r>
              <a:rPr lang="en-US" dirty="0"/>
              <a:t>Protocol : FTPS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56527" y="1069051"/>
            <a:ext cx="4479402" cy="5829300"/>
          </a:xfrm>
        </p:spPr>
        <p:txBody>
          <a:bodyPr/>
          <a:lstStyle/>
          <a:p>
            <a:r>
              <a:rPr lang="en-US" dirty="0"/>
              <a:t>Client</a:t>
            </a:r>
          </a:p>
          <a:p>
            <a:pPr marL="533400" lvl="1" indent="0">
              <a:buNone/>
            </a:pPr>
            <a:r>
              <a:rPr lang="en-US" dirty="0"/>
              <a:t>- Platform: Windows</a:t>
            </a:r>
          </a:p>
          <a:p>
            <a:pPr marL="533400" lvl="1" indent="0">
              <a:buNone/>
            </a:pPr>
            <a:r>
              <a:rPr lang="en-US" dirty="0"/>
              <a:t>- Software used : </a:t>
            </a:r>
          </a:p>
          <a:p>
            <a:pPr marL="533400" lvl="1" indent="0">
              <a:buNone/>
            </a:pPr>
            <a:r>
              <a:rPr lang="en-US" dirty="0"/>
              <a:t>		Java 18.0.1.1 		Eclipse 4.12</a:t>
            </a:r>
          </a:p>
          <a:p>
            <a:pPr marL="533400" lvl="1" indent="0">
              <a:buNone/>
            </a:pPr>
            <a:r>
              <a:rPr lang="en-US" dirty="0"/>
              <a:t>- Network: Wireless</a:t>
            </a:r>
          </a:p>
          <a:p>
            <a:pPr marL="533400" lvl="1" indent="0">
              <a:buNone/>
            </a:pPr>
            <a:r>
              <a:rPr lang="en-US" dirty="0"/>
              <a:t>- Protocol : FTPS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2023350" y="1172268"/>
            <a:ext cx="7248747" cy="747000"/>
          </a:xfrm>
          <a:prstGeom prst="rect">
            <a:avLst/>
          </a:prstGeom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Network Architecture: C</a:t>
            </a:r>
            <a:r>
              <a:rPr lang="en-US" sz="2800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lient - Server</a:t>
            </a:r>
            <a:endParaRPr sz="2800" dirty="0">
              <a:solidFill>
                <a:srgbClr val="98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485E9B-AA42-C84B-8BC4-AC399E7BA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16" y="1692113"/>
            <a:ext cx="6759535" cy="2708878"/>
          </a:xfrm>
          <a:prstGeom prst="rect">
            <a:avLst/>
          </a:prstGeom>
        </p:spPr>
      </p:pic>
      <p:pic>
        <p:nvPicPr>
          <p:cNvPr id="1026" name="Picture 2" descr="Tìm hiểu FTPS là gì? SFTP là gì? Chúng có ưu điểm và nhược điểm gì? -  TOTOLINK Việt Nam">
            <a:extLst>
              <a:ext uri="{FF2B5EF4-FFF2-40B4-BE49-F238E27FC236}">
                <a16:creationId xmlns:a16="http://schemas.microsoft.com/office/drawing/2014/main" id="{E7ABDF33-7BE7-90D9-5447-331F1E646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48" y="4547336"/>
            <a:ext cx="5884872" cy="245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BD7E3E-AA51-F099-C782-5A5E7F3B1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503" y="3512281"/>
            <a:ext cx="733527" cy="295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3B72AE-8C08-25A5-D764-7C8F434D0BCA}"/>
              </a:ext>
            </a:extLst>
          </p:cNvPr>
          <p:cNvSpPr txBox="1"/>
          <p:nvPr/>
        </p:nvSpPr>
        <p:spPr>
          <a:xfrm>
            <a:off x="3840480" y="221933"/>
            <a:ext cx="505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Work Flow Diagram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71262-B1A1-7B11-D5A4-82A8F1F460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476" y="4146442"/>
            <a:ext cx="571580" cy="18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01CE8F-6424-4A8A-E1EE-4417C650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233" y="1289225"/>
            <a:ext cx="7729537" cy="587375"/>
          </a:xfrm>
        </p:spPr>
        <p:txBody>
          <a:bodyPr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FLOWCHART : </a:t>
            </a:r>
            <a:r>
              <a:rPr lang="en-GB" sz="20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PROBLEM DUE TO REQUIREMENT OF SYMMETRIC KEY.</a:t>
            </a:r>
            <a:endParaRPr lang="en-IN" sz="2000" b="1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1E84FB-815A-30AA-5CB7-C40B0DDC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016" y="6387921"/>
            <a:ext cx="571580" cy="247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96B3B0-D24F-350E-D240-2DF14FA2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76" y="6346343"/>
            <a:ext cx="571580" cy="2476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3F0B18-097B-59C9-A0A1-54373D2FE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76" y="2052600"/>
            <a:ext cx="7068177" cy="49178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D2A48C-282E-B160-1A44-A09ED9F14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62" y="5870344"/>
            <a:ext cx="924054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3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01CE8F-6424-4A8A-E1EE-4417C650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015" y="1090243"/>
            <a:ext cx="7729537" cy="587375"/>
          </a:xfrm>
        </p:spPr>
        <p:txBody>
          <a:bodyPr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FLOWCHART : Working of Key Exchange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1E84FB-815A-30AA-5CB7-C40B0DDC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016" y="6387921"/>
            <a:ext cx="571580" cy="247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96B3B0-D24F-350E-D240-2DF14FA2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76" y="6346343"/>
            <a:ext cx="571580" cy="247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5D39E-2E6B-0A14-6AD0-ABBB8367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76" y="1746788"/>
            <a:ext cx="6693553" cy="5375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C71F30-0173-AAA8-2284-8BED2E27D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972" y="6511763"/>
            <a:ext cx="523948" cy="2476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93EE36-E8D3-92EF-5B56-8E0D33733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943" y="6868367"/>
            <a:ext cx="571580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5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01CE8F-6424-4A8A-E1EE-4417C650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66" y="1269064"/>
            <a:ext cx="7729537" cy="587375"/>
          </a:xfrm>
        </p:spPr>
        <p:txBody>
          <a:bodyPr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FLOWCHART : IMPLEMENTING ENCRYPTION IN CLIENT SIDE AND SERVER SIDE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C72001-215D-40DA-D085-6FB8FCB0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0" y="2164412"/>
            <a:ext cx="4717869" cy="4922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BD13F-7713-8E72-2D33-061B3E2FC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242" y="2307771"/>
            <a:ext cx="5113601" cy="47791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1E84FB-815A-30AA-5CB7-C40B0DDC7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016" y="6387921"/>
            <a:ext cx="571580" cy="247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96B3B0-D24F-350E-D240-2DF14FA2D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476" y="6346343"/>
            <a:ext cx="571580" cy="247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1B9672-60CD-14D0-8651-86B426B3A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266" y="6864581"/>
            <a:ext cx="571580" cy="1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8E46F5-80F9-3803-549D-F1492C83C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016" y="6827161"/>
            <a:ext cx="571580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9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471</Words>
  <Application>Microsoft Office PowerPoint</Application>
  <PresentationFormat>Custom</PresentationFormat>
  <Paragraphs>96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Segoe UI Black</vt:lpstr>
      <vt:lpstr>Bahnschrift SemiBold</vt:lpstr>
      <vt:lpstr>Times New Roman</vt:lpstr>
      <vt:lpstr>Wingdings</vt:lpstr>
      <vt:lpstr>Pinyon Script</vt:lpstr>
      <vt:lpstr>Arial</vt:lpstr>
      <vt:lpstr>Arial Black</vt:lpstr>
      <vt:lpstr>Mongolian Baiti</vt:lpstr>
      <vt:lpstr>Office Theme</vt:lpstr>
      <vt:lpstr>CSE302: Computer Networks Project</vt:lpstr>
      <vt:lpstr>Points to be discussed</vt:lpstr>
      <vt:lpstr>AIM &amp; OBJECTIVES</vt:lpstr>
      <vt:lpstr>Problem Statement &amp; Solution  </vt:lpstr>
      <vt:lpstr>System configuration</vt:lpstr>
      <vt:lpstr>    Network Architecture: Client - Server</vt:lpstr>
      <vt:lpstr>FLOWCHART : PROBLEM DUE TO REQUIREMENT OF SYMMETRIC KEY.</vt:lpstr>
      <vt:lpstr>FLOWCHART : Working of Key Exchange</vt:lpstr>
      <vt:lpstr>FLOWCHART : IMPLEMENTING ENCRYPTION IN CLIENT SIDE AND SERVER SIDE</vt:lpstr>
      <vt:lpstr>Work done so far</vt:lpstr>
      <vt:lpstr>PowerPoint Presentation</vt:lpstr>
      <vt:lpstr>PowerPoint Presentation</vt:lpstr>
      <vt:lpstr>PowerPoint Presentation</vt:lpstr>
      <vt:lpstr>PowerPoint Presentation</vt:lpstr>
      <vt:lpstr>Sample I/O screen shots</vt:lpstr>
      <vt:lpstr>Similarly we can UPLOAD a file to SERVER from CLIENT.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 R</dc:creator>
  <cp:lastModifiedBy>💜🤩BUBLOO ^_^ TINKU🤩💜</cp:lastModifiedBy>
  <cp:revision>111</cp:revision>
  <dcterms:modified xsi:type="dcterms:W3CDTF">2022-12-02T10:07:33Z</dcterms:modified>
</cp:coreProperties>
</file>