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
  </p:notesMasterIdLst>
  <p:handoutMasterIdLst>
    <p:handoutMasterId r:id="rId20"/>
  </p:handoutMasterIdLst>
  <p:sldIdLst>
    <p:sldId id="256" r:id="rId3"/>
    <p:sldId id="259" r:id="rId4"/>
    <p:sldId id="327" r:id="rId6"/>
    <p:sldId id="333" r:id="rId7"/>
    <p:sldId id="328" r:id="rId8"/>
    <p:sldId id="329" r:id="rId9"/>
    <p:sldId id="335" r:id="rId10"/>
    <p:sldId id="334" r:id="rId11"/>
    <p:sldId id="330" r:id="rId12"/>
    <p:sldId id="336" r:id="rId13"/>
    <p:sldId id="340" r:id="rId14"/>
    <p:sldId id="339" r:id="rId15"/>
    <p:sldId id="338" r:id="rId16"/>
    <p:sldId id="341" r:id="rId17"/>
    <p:sldId id="345" r:id="rId18"/>
    <p:sldId id="326"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53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1" autoAdjust="0"/>
    <p:restoredTop sz="94660"/>
  </p:normalViewPr>
  <p:slideViewPr>
    <p:cSldViewPr showGuides="1">
      <p:cViewPr>
        <p:scale>
          <a:sx n="39" d="100"/>
          <a:sy n="39" d="100"/>
        </p:scale>
        <p:origin x="41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18AD1CAA-8E5C-49F6-8938-72360B2BE9BA}"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E5D8934D-CC79-41E4-84A0-8E210C28D030}"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4D85942-DFC5-4B20-B5C9-CCE8F5D93199}"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A6A9F5FE-36A4-49E1-AC13-A222A2289585}"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AE71682-A2E8-46DE-A7B3-20F0B3AD6C26}" type="slidenum">
              <a:rPr lang="en-US" altLang="en-US"/>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A9F5FE-36A4-49E1-AC13-A222A2289585}" type="slidenum">
              <a:rPr lang="en-US" altLang="en-US" smtClean="0"/>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685013B-3371-48FC-9407-F92BD42A5CA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6" name="Slide Number Placeholder 5"/>
          <p:cNvSpPr>
            <a:spLocks noGrp="1"/>
          </p:cNvSpPr>
          <p:nvPr>
            <p:ph type="sldNum" sz="quarter" idx="12"/>
          </p:nvPr>
        </p:nvSpPr>
        <p:spPr/>
        <p:txBody>
          <a:bodyPr/>
          <a:lstStyle>
            <a:lvl1pPr>
              <a:defRPr/>
            </a:lvl1pPr>
          </a:lstStyle>
          <a:p>
            <a:fld id="{381673AE-CDED-468E-9E60-13F9774D8EF6}"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4394FE15-DD9A-40C6-9AF8-2CF0E2DC9FE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6" name="Slide Number Placeholder 5"/>
          <p:cNvSpPr>
            <a:spLocks noGrp="1"/>
          </p:cNvSpPr>
          <p:nvPr>
            <p:ph type="sldNum" sz="quarter" idx="12"/>
          </p:nvPr>
        </p:nvSpPr>
        <p:spPr/>
        <p:txBody>
          <a:bodyPr/>
          <a:lstStyle>
            <a:lvl1pPr>
              <a:defRPr/>
            </a:lvl1pPr>
          </a:lstStyle>
          <a:p>
            <a:fld id="{2A26A04B-D0EF-4595-87CA-07FE647A1A75}"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370FD5AE-DF06-40E8-B10A-A7E8871D9706}"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6" name="Slide Number Placeholder 5"/>
          <p:cNvSpPr>
            <a:spLocks noGrp="1"/>
          </p:cNvSpPr>
          <p:nvPr>
            <p:ph type="sldNum" sz="quarter" idx="12"/>
          </p:nvPr>
        </p:nvSpPr>
        <p:spPr/>
        <p:txBody>
          <a:bodyPr/>
          <a:lstStyle>
            <a:lvl1pPr>
              <a:defRPr/>
            </a:lvl1pPr>
          </a:lstStyle>
          <a:p>
            <a:fld id="{79B4311E-D5F2-40A4-B2D6-DDC2AFD86103}"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BDE8CA06-C0FA-4A35-B9BF-5CBFE5CB9336}"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6" name="Slide Number Placeholder 5"/>
          <p:cNvSpPr>
            <a:spLocks noGrp="1"/>
          </p:cNvSpPr>
          <p:nvPr>
            <p:ph type="sldNum" sz="quarter" idx="12"/>
          </p:nvPr>
        </p:nvSpPr>
        <p:spPr/>
        <p:txBody>
          <a:bodyPr/>
          <a:lstStyle>
            <a:lvl1pPr>
              <a:defRPr/>
            </a:lvl1pPr>
          </a:lstStyle>
          <a:p>
            <a:fld id="{E021BEF2-95F5-417E-9097-980329164CCD}"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EDBE9779-8E71-4A34-ACDD-8BB13DEE2332}"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6" name="Slide Number Placeholder 5"/>
          <p:cNvSpPr>
            <a:spLocks noGrp="1"/>
          </p:cNvSpPr>
          <p:nvPr>
            <p:ph type="sldNum" sz="quarter" idx="12"/>
          </p:nvPr>
        </p:nvSpPr>
        <p:spPr/>
        <p:txBody>
          <a:bodyPr/>
          <a:lstStyle>
            <a:lvl1pPr>
              <a:defRPr/>
            </a:lvl1pPr>
          </a:lstStyle>
          <a:p>
            <a:fld id="{B887B5C6-F485-457A-88E2-FF928EC41EA4}"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0C4B0931-B853-4338-857D-EC51455FBAEA}"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7" name="Slide Number Placeholder 5"/>
          <p:cNvSpPr>
            <a:spLocks noGrp="1"/>
          </p:cNvSpPr>
          <p:nvPr>
            <p:ph type="sldNum" sz="quarter" idx="12"/>
          </p:nvPr>
        </p:nvSpPr>
        <p:spPr/>
        <p:txBody>
          <a:bodyPr/>
          <a:lstStyle>
            <a:lvl1pPr>
              <a:defRPr/>
            </a:lvl1pPr>
          </a:lstStyle>
          <a:p>
            <a:fld id="{6430785C-3C3F-4D72-B6E5-E6D38F555861}"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D9F35988-ABC1-47B4-8337-180F809C6E04}"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9" name="Slide Number Placeholder 5"/>
          <p:cNvSpPr>
            <a:spLocks noGrp="1"/>
          </p:cNvSpPr>
          <p:nvPr>
            <p:ph type="sldNum" sz="quarter" idx="12"/>
          </p:nvPr>
        </p:nvSpPr>
        <p:spPr/>
        <p:txBody>
          <a:bodyPr/>
          <a:lstStyle>
            <a:lvl1pPr>
              <a:defRPr/>
            </a:lvl1pPr>
          </a:lstStyle>
          <a:p>
            <a:fld id="{B998D808-031B-4F6F-A439-4ABFE2BF389D}"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DDF58F0-0B71-4C0D-BBA6-85074C846FE6}"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5" name="Slide Number Placeholder 5"/>
          <p:cNvSpPr>
            <a:spLocks noGrp="1"/>
          </p:cNvSpPr>
          <p:nvPr>
            <p:ph type="sldNum" sz="quarter" idx="12"/>
          </p:nvPr>
        </p:nvSpPr>
        <p:spPr/>
        <p:txBody>
          <a:bodyPr/>
          <a:lstStyle>
            <a:lvl1pPr>
              <a:defRPr/>
            </a:lvl1pPr>
          </a:lstStyle>
          <a:p>
            <a:fld id="{81B35500-9D2C-47A3-BF87-3935A794A65A}"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433D11A-F1DE-4A50-95C9-D10180535CA0}"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4" name="Slide Number Placeholder 5"/>
          <p:cNvSpPr>
            <a:spLocks noGrp="1"/>
          </p:cNvSpPr>
          <p:nvPr>
            <p:ph type="sldNum" sz="quarter" idx="12"/>
          </p:nvPr>
        </p:nvSpPr>
        <p:spPr/>
        <p:txBody>
          <a:bodyPr/>
          <a:lstStyle>
            <a:lvl1pPr>
              <a:defRPr/>
            </a:lvl1pPr>
          </a:lstStyle>
          <a:p>
            <a:fld id="{D1610838-7400-411B-B689-2F6C35481D0C}"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6D890D1-ADAD-4367-ADA2-AFAFF9F81D11}"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7" name="Slide Number Placeholder 5"/>
          <p:cNvSpPr>
            <a:spLocks noGrp="1"/>
          </p:cNvSpPr>
          <p:nvPr>
            <p:ph type="sldNum" sz="quarter" idx="12"/>
          </p:nvPr>
        </p:nvSpPr>
        <p:spPr/>
        <p:txBody>
          <a:bodyPr/>
          <a:lstStyle>
            <a:lvl1pPr>
              <a:defRPr/>
            </a:lvl1pPr>
          </a:lstStyle>
          <a:p>
            <a:fld id="{5FEEDBB8-2F2A-4E69-B4E6-C45A1A21932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393651B4-9843-45AB-8E22-71543FB46DA2}"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CSE MINI PROJECT REVIEW-1</a:t>
            </a:r>
            <a:endParaRPr lang="en-US"/>
          </a:p>
        </p:txBody>
      </p:sp>
      <p:sp>
        <p:nvSpPr>
          <p:cNvPr id="7" name="Slide Number Placeholder 5"/>
          <p:cNvSpPr>
            <a:spLocks noGrp="1"/>
          </p:cNvSpPr>
          <p:nvPr>
            <p:ph type="sldNum" sz="quarter" idx="12"/>
          </p:nvPr>
        </p:nvSpPr>
        <p:spPr/>
        <p:txBody>
          <a:bodyPr/>
          <a:lstStyle>
            <a:lvl1pPr>
              <a:defRPr/>
            </a:lvl1pPr>
          </a:lstStyle>
          <a:p>
            <a:fld id="{46600780-8261-4F2C-8AB1-4FC7C46475CB}"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06A74232-FC8A-49F8-80E8-B50A0BA80DF4}" type="datetime1">
              <a:rPr lang="en-US"/>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DEPARTMENT OF CSE MINI PROJECT REVIEW-1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1E04AAF9-47BF-4F68-B79A-2D00C1CD1B67}"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52400" y="160901"/>
            <a:ext cx="8839200" cy="6477000"/>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chor="ctr">
            <a:normAutofit/>
          </a:bodyPr>
          <a:lstStyle/>
          <a:p>
            <a:pPr algn="ctr" fontAlgn="auto">
              <a:spcAft>
                <a:spcPts val="0"/>
              </a:spcAft>
              <a:defRPr/>
            </a:pPr>
            <a:endParaRPr lang="en-US" sz="4400" dirty="0">
              <a:solidFill>
                <a:schemeClr val="tx1"/>
              </a:solidFill>
              <a:latin typeface="+mj-lt"/>
              <a:ea typeface="+mj-ea"/>
              <a:cs typeface="+mj-cs"/>
            </a:endParaRPr>
          </a:p>
        </p:txBody>
      </p:sp>
      <p:sp>
        <p:nvSpPr>
          <p:cNvPr id="2" name="Title 1"/>
          <p:cNvSpPr>
            <a:spLocks noGrp="1"/>
          </p:cNvSpPr>
          <p:nvPr>
            <p:ph type="ctrTitle"/>
          </p:nvPr>
        </p:nvSpPr>
        <p:spPr>
          <a:xfrm>
            <a:off x="990600" y="685800"/>
            <a:ext cx="7315200" cy="838200"/>
          </a:xfrm>
        </p:spPr>
        <p:txBody>
          <a:bodyPr rtlCol="0">
            <a:normAutofit fontScale="90000"/>
          </a:bodyPr>
          <a:lstStyle/>
          <a:p>
            <a:pPr fontAlgn="auto">
              <a:spcAft>
                <a:spcPts val="0"/>
              </a:spcAft>
              <a:defRPr/>
            </a:pPr>
            <a:r>
              <a:rPr lang="en-US" sz="3600" b="1" dirty="0"/>
              <a:t>   </a:t>
            </a:r>
            <a:r>
              <a:rPr lang="en-US" sz="2400" b="1" dirty="0">
                <a:solidFill>
                  <a:srgbClr val="C00000"/>
                </a:solidFill>
              </a:rPr>
              <a:t>VARDHAMAN COLLEGE OF ENGINEERING, HYDERABAD</a:t>
            </a:r>
            <a:br>
              <a:rPr lang="en-US" sz="2400" b="1" dirty="0"/>
            </a:br>
            <a:r>
              <a:rPr lang="en-US" sz="2400" b="1" dirty="0"/>
              <a:t>Autonomous institute affiliated to JNTUH </a:t>
            </a:r>
            <a:br>
              <a:rPr lang="en-US" sz="2400" dirty="0"/>
            </a:br>
            <a:r>
              <a:rPr lang="en-US" sz="2400" b="1" dirty="0">
                <a:solidFill>
                  <a:srgbClr val="FF0000"/>
                </a:solidFill>
              </a:rPr>
              <a:t>DEPARTMENT OF COMPUTER SCIENCE &amp; ENGINEERING </a:t>
            </a:r>
            <a:br>
              <a:rPr lang="en-US" sz="2400" b="1" dirty="0"/>
            </a:br>
            <a:endParaRPr lang="en-US" sz="3600" b="1" dirty="0"/>
          </a:p>
        </p:txBody>
      </p:sp>
      <p:sp>
        <p:nvSpPr>
          <p:cNvPr id="7" name="Subtitle 2"/>
          <p:cNvSpPr txBox="1"/>
          <p:nvPr/>
        </p:nvSpPr>
        <p:spPr>
          <a:xfrm>
            <a:off x="228600" y="5181600"/>
            <a:ext cx="8686800" cy="1371600"/>
          </a:xfrm>
          <a:prstGeom prst="rect">
            <a:avLst/>
          </a:prstGeom>
          <a:ln>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lIns="91440" tIns="45720" rIns="91440" bIns="45720" anchor="t">
            <a:normAutofit fontScale="77500" lnSpcReduction="20000"/>
          </a:bodyPr>
          <a:lstStyle/>
          <a:p>
            <a:pPr algn="ctr" fontAlgn="auto">
              <a:spcBef>
                <a:spcPct val="20000"/>
              </a:spcBef>
              <a:spcAft>
                <a:spcPts val="0"/>
              </a:spcAft>
              <a:buFont typeface="Arial" panose="020B0604020202020204" pitchFamily="34" charset="0"/>
              <a:buNone/>
              <a:defRPr/>
            </a:pPr>
            <a:r>
              <a:rPr lang="en-US" sz="3300" b="1" u="sng" dirty="0">
                <a:solidFill>
                  <a:srgbClr val="FF0000"/>
                </a:solidFill>
              </a:rPr>
              <a:t>Guide Details</a:t>
            </a:r>
            <a:endParaRPr lang="en-US" sz="3300" b="1" u="sng" dirty="0">
              <a:solidFill>
                <a:srgbClr val="FF0000"/>
              </a:solidFill>
            </a:endParaRPr>
          </a:p>
          <a:p>
            <a:pPr algn="ctr" fontAlgn="auto">
              <a:spcBef>
                <a:spcPct val="20000"/>
              </a:spcBef>
              <a:spcAft>
                <a:spcPts val="0"/>
              </a:spcAft>
              <a:defRPr/>
            </a:pPr>
            <a:r>
              <a:rPr lang="en-US" sz="3000" b="1" smtClean="0">
                <a:solidFill>
                  <a:srgbClr val="002060"/>
                </a:solidFill>
              </a:rPr>
              <a:t>Mrs Swetha Rame</a:t>
            </a:r>
            <a:endParaRPr lang="en-US" sz="3000" b="1" dirty="0">
              <a:solidFill>
                <a:srgbClr val="002060"/>
              </a:solidFill>
              <a:cs typeface="Calibri" panose="020F0502020204030204"/>
            </a:endParaRPr>
          </a:p>
          <a:p>
            <a:pPr algn="ctr" fontAlgn="auto">
              <a:spcBef>
                <a:spcPct val="20000"/>
              </a:spcBef>
              <a:spcAft>
                <a:spcPts val="0"/>
              </a:spcAft>
              <a:defRPr/>
            </a:pPr>
            <a:r>
              <a:rPr lang="en-US" sz="2200" b="1" smtClean="0">
                <a:solidFill>
                  <a:srgbClr val="002060"/>
                </a:solidFill>
              </a:rPr>
              <a:t>Assisstant Proffessor</a:t>
            </a:r>
            <a:r>
              <a:rPr lang="en-US" sz="2200" b="1" smtClean="0">
                <a:solidFill>
                  <a:srgbClr val="002060"/>
                </a:solidFill>
              </a:rPr>
              <a:t> </a:t>
            </a:r>
            <a:endParaRPr lang="en-US" sz="2200" b="1" dirty="0">
              <a:solidFill>
                <a:srgbClr val="002060"/>
              </a:solidFill>
            </a:endParaRPr>
          </a:p>
          <a:p>
            <a:pPr algn="ctr" fontAlgn="auto">
              <a:spcBef>
                <a:spcPct val="20000"/>
              </a:spcBef>
              <a:spcAft>
                <a:spcPts val="0"/>
              </a:spcAft>
              <a:defRPr/>
            </a:pPr>
            <a:r>
              <a:rPr lang="en-US" sz="2200" b="1" dirty="0">
                <a:solidFill>
                  <a:srgbClr val="002060"/>
                </a:solidFill>
              </a:rPr>
              <a:t>Department of CSE</a:t>
            </a:r>
            <a:endParaRPr lang="en-US" sz="2200" b="1" dirty="0">
              <a:solidFill>
                <a:srgbClr val="002060"/>
              </a:solidFill>
            </a:endParaRPr>
          </a:p>
          <a:p>
            <a:pPr algn="ctr" fontAlgn="auto">
              <a:spcBef>
                <a:spcPct val="20000"/>
              </a:spcBef>
              <a:spcAft>
                <a:spcPts val="0"/>
              </a:spcAft>
              <a:buFont typeface="Arial" panose="020B0604020202020204" pitchFamily="34" charset="0"/>
              <a:buNone/>
              <a:defRPr/>
            </a:pPr>
            <a:endParaRPr lang="en-US" sz="1600" b="1" dirty="0">
              <a:solidFill>
                <a:srgbClr val="002060"/>
              </a:solidFill>
            </a:endParaRPr>
          </a:p>
          <a:p>
            <a:pPr fontAlgn="auto">
              <a:spcBef>
                <a:spcPct val="20000"/>
              </a:spcBef>
              <a:spcAft>
                <a:spcPts val="0"/>
              </a:spcAft>
              <a:buFont typeface="Arial" panose="020B0604020202020204" pitchFamily="34" charset="0"/>
              <a:buNone/>
              <a:defRPr/>
            </a:pPr>
            <a:endParaRPr lang="en-US" sz="3200" dirty="0">
              <a:solidFill>
                <a:schemeClr val="tx1">
                  <a:tint val="75000"/>
                </a:schemeClr>
              </a:solidFill>
            </a:endParaRPr>
          </a:p>
        </p:txBody>
      </p:sp>
      <p:sp>
        <p:nvSpPr>
          <p:cNvPr id="9" name="Title 1"/>
          <p:cNvSpPr txBox="1"/>
          <p:nvPr/>
        </p:nvSpPr>
        <p:spPr>
          <a:xfrm>
            <a:off x="2743200" y="2286000"/>
            <a:ext cx="3657600" cy="533400"/>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anchor="ctr">
            <a:normAutofit/>
          </a:bodyPr>
          <a:lstStyle/>
          <a:p>
            <a:pPr algn="ctr" fontAlgn="auto">
              <a:spcAft>
                <a:spcPts val="0"/>
              </a:spcAft>
              <a:defRPr/>
            </a:pPr>
            <a:r>
              <a:rPr lang="en-US" sz="2400" b="1" dirty="0">
                <a:solidFill>
                  <a:schemeClr val="tx1"/>
                </a:solidFill>
                <a:latin typeface="+mj-lt"/>
                <a:ea typeface="+mj-ea"/>
                <a:cs typeface="+mj-cs"/>
              </a:rPr>
              <a:t>BATCH ID </a:t>
            </a:r>
            <a:r>
              <a:rPr lang="en-US" sz="2400" b="1">
                <a:solidFill>
                  <a:schemeClr val="tx1"/>
                </a:solidFill>
                <a:latin typeface="+mj-lt"/>
                <a:ea typeface="+mj-ea"/>
                <a:cs typeface="+mj-cs"/>
              </a:rPr>
              <a:t>: </a:t>
            </a:r>
            <a:r>
              <a:rPr lang="en-US" sz="2400" b="1">
                <a:solidFill>
                  <a:schemeClr val="tx1"/>
                </a:solidFill>
              </a:rPr>
              <a:t>22MPCS-A06</a:t>
            </a:r>
            <a:endParaRPr lang="en-US" sz="2400" b="1" dirty="0">
              <a:solidFill>
                <a:schemeClr val="tx1"/>
              </a:solidFill>
            </a:endParaRPr>
          </a:p>
        </p:txBody>
      </p:sp>
      <p:sp>
        <p:nvSpPr>
          <p:cNvPr id="10" name="Title 1"/>
          <p:cNvSpPr txBox="1"/>
          <p:nvPr/>
        </p:nvSpPr>
        <p:spPr>
          <a:xfrm>
            <a:off x="304800" y="1524000"/>
            <a:ext cx="8610600" cy="609600"/>
          </a:xfrm>
          <a:prstGeom prst="rect">
            <a:avLst/>
          </a:prstGeom>
          <a:solidFill>
            <a:schemeClr val="accent1">
              <a:lumMod val="40000"/>
              <a:lumOff val="60000"/>
            </a:schemeClr>
          </a:solidFill>
          <a:ln>
            <a:solidFill>
              <a:schemeClr val="accent1">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anchor="ctr">
            <a:normAutofit/>
          </a:bodyPr>
          <a:lstStyle/>
          <a:p>
            <a:pPr algn="ctr" fontAlgn="auto">
              <a:spcAft>
                <a:spcPts val="0"/>
              </a:spcAft>
              <a:defRPr/>
            </a:pPr>
            <a:r>
              <a:rPr lang="en-US" sz="2800" b="1" smtClean="0">
                <a:solidFill>
                  <a:schemeClr val="tx1"/>
                </a:solidFill>
                <a:latin typeface="+mj-lt"/>
                <a:ea typeface="+mj-ea"/>
                <a:cs typeface="+mj-cs"/>
              </a:rPr>
              <a:t>Title: </a:t>
            </a:r>
            <a:r>
              <a:rPr lang="en-US" sz="2800" b="1" smtClean="0">
                <a:solidFill>
                  <a:schemeClr val="tx1"/>
                </a:solidFill>
              </a:rPr>
              <a:t>IPL </a:t>
            </a:r>
            <a:r>
              <a:rPr lang="en-US" sz="2800" b="1">
                <a:solidFill>
                  <a:schemeClr val="tx1"/>
                </a:solidFill>
              </a:rPr>
              <a:t>Score Prediction using Deep Learning</a:t>
            </a:r>
            <a:endParaRPr lang="en-US" sz="2800" b="1" dirty="0">
              <a:solidFill>
                <a:schemeClr val="tx1"/>
              </a:solidFill>
            </a:endParaRPr>
          </a:p>
        </p:txBody>
      </p:sp>
      <p:graphicFrame>
        <p:nvGraphicFramePr>
          <p:cNvPr id="12" name="Table 11"/>
          <p:cNvGraphicFramePr>
            <a:graphicFrameLocks noGrp="1"/>
          </p:cNvGraphicFramePr>
          <p:nvPr/>
        </p:nvGraphicFramePr>
        <p:xfrm>
          <a:off x="1219200" y="2971800"/>
          <a:ext cx="6934200" cy="1584960"/>
        </p:xfrm>
        <a:graphic>
          <a:graphicData uri="http://schemas.openxmlformats.org/drawingml/2006/table">
            <a:tbl>
              <a:tblPr firstRow="1" bandRow="1">
                <a:tableStyleId>{00A15C55-8517-42AA-B614-E9B94910E393}</a:tableStyleId>
              </a:tblPr>
              <a:tblGrid>
                <a:gridCol w="780098"/>
                <a:gridCol w="1839489"/>
                <a:gridCol w="4314613"/>
              </a:tblGrid>
              <a:tr h="370840">
                <a:tc>
                  <a:txBody>
                    <a:bodyPr/>
                    <a:lstStyle/>
                    <a:p>
                      <a:pPr algn="ctr"/>
                      <a:r>
                        <a:rPr lang="en-US" sz="2000" b="1" dirty="0"/>
                        <a:t>S. No</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Roll. No</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Student Name</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000" b="1" dirty="0"/>
                        <a:t>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smtClean="0"/>
                        <a:t>22881A0542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smtClean="0"/>
                        <a:t>P.Varun Teja</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000" b="1" dirty="0"/>
                        <a:t>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smtClean="0"/>
                        <a:t>22881A0562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smtClean="0"/>
                        <a:t>V.Sujith</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000" b="1" dirty="0"/>
                        <a:t>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smtClean="0"/>
                        <a:t>23885A0502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smtClean="0"/>
                        <a:t>G.Parinitha</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2983" y="366391"/>
            <a:ext cx="1095772" cy="838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USE CASE DIAGRAM</a:t>
            </a:r>
            <a:endParaRPr lang="en-US" sz="3200" b="1" dirty="0">
              <a:solidFill>
                <a:srgbClr val="C00000"/>
              </a:solidFill>
            </a:endParaRPr>
          </a:p>
        </p:txBody>
      </p:sp>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rmAutofit/>
          </a:bodyPr>
          <a:lstStyle/>
          <a:p>
            <a:pPr algn="just"/>
            <a:endParaRPr lang="en-US" sz="2800" dirty="0">
              <a:cs typeface="Calibri" panose="020F0502020204030204"/>
            </a:endParaRPr>
          </a:p>
          <a:p>
            <a:pPr marL="0" indent="0" algn="just">
              <a:buNone/>
            </a:pPr>
            <a:endParaRPr lang="en-US" sz="2800" dirty="0">
              <a:cs typeface="Calibri" panose="020F0502020204030204"/>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4"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pic>
        <p:nvPicPr>
          <p:cNvPr id="7" name="Picture 6"/>
          <p:cNvPicPr>
            <a:picLocks noChangeAspect="1"/>
          </p:cNvPicPr>
          <p:nvPr/>
        </p:nvPicPr>
        <p:blipFill>
          <a:blip r:embed="rId2"/>
          <a:stretch>
            <a:fillRect/>
          </a:stretch>
        </p:blipFill>
        <p:spPr>
          <a:xfrm>
            <a:off x="2995612" y="1219199"/>
            <a:ext cx="3152775" cy="511492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CLASS DIAGRAM</a:t>
            </a:r>
            <a:endParaRPr lang="en-US" sz="3200" b="1" dirty="0">
              <a:solidFill>
                <a:srgbClr val="C00000"/>
              </a:solidFill>
            </a:endParaRPr>
          </a:p>
        </p:txBody>
      </p:sp>
      <p:sp>
        <p:nvSpPr>
          <p:cNvPr id="3" name="Content Placeholder 2"/>
          <p:cNvSpPr>
            <a:spLocks noGrp="1"/>
          </p:cNvSpPr>
          <p:nvPr>
            <p:ph idx="1"/>
          </p:nvPr>
        </p:nvSpPr>
        <p:spPr>
          <a:xfrm>
            <a:off x="277586" y="1131661"/>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rmAutofit/>
          </a:bodyPr>
          <a:lstStyle/>
          <a:p>
            <a:pPr algn="just"/>
            <a:endParaRPr lang="en-US" sz="2800" dirty="0">
              <a:cs typeface="Calibri" panose="020F0502020204030204"/>
            </a:endParaRPr>
          </a:p>
          <a:p>
            <a:pPr algn="just"/>
            <a:endParaRPr lang="en-US" sz="2800" dirty="0">
              <a:cs typeface="Calibri" panose="020F0502020204030204"/>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4"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pic>
        <p:nvPicPr>
          <p:cNvPr id="7" name="Picture 6"/>
          <p:cNvPicPr>
            <a:picLocks noChangeAspect="1"/>
          </p:cNvPicPr>
          <p:nvPr/>
        </p:nvPicPr>
        <p:blipFill>
          <a:blip r:embed="rId2"/>
          <a:stretch>
            <a:fillRect/>
          </a:stretch>
        </p:blipFill>
        <p:spPr>
          <a:xfrm>
            <a:off x="2222398" y="1250950"/>
            <a:ext cx="4629150" cy="51054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SEQUENCE DIAGRAM</a:t>
            </a:r>
            <a:endParaRPr lang="en-US" sz="3200" b="1" dirty="0">
              <a:solidFill>
                <a:srgbClr val="C0000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4"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sp>
        <p:nvSpPr>
          <p:cNvPr id="6" name="Content Placeholder 2"/>
          <p:cNvSpPr>
            <a:spLocks noGrp="1"/>
          </p:cNvSpPr>
          <p:nvPr>
            <p:ph idx="1"/>
          </p:nvPr>
        </p:nvSpPr>
        <p:spPr>
          <a:xfrm>
            <a:off x="277586" y="1131661"/>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rmAutofit/>
          </a:bodyPr>
          <a:lstStyle/>
          <a:p>
            <a:pPr algn="just"/>
            <a:endParaRPr lang="en-US" sz="2800" dirty="0">
              <a:cs typeface="Calibri" panose="020F0502020204030204"/>
            </a:endParaRPr>
          </a:p>
          <a:p>
            <a:pPr algn="just"/>
            <a:endParaRPr lang="en-US" sz="2800" dirty="0">
              <a:cs typeface="Calibri" panose="020F0502020204030204"/>
            </a:endParaRPr>
          </a:p>
        </p:txBody>
      </p:sp>
      <p:pic>
        <p:nvPicPr>
          <p:cNvPr id="7" name="Picture 6"/>
          <p:cNvPicPr>
            <a:picLocks noChangeAspect="1"/>
          </p:cNvPicPr>
          <p:nvPr/>
        </p:nvPicPr>
        <p:blipFill>
          <a:blip r:embed="rId2"/>
          <a:stretch>
            <a:fillRect/>
          </a:stretch>
        </p:blipFill>
        <p:spPr>
          <a:xfrm>
            <a:off x="334712" y="1545431"/>
            <a:ext cx="8371753" cy="4605338"/>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ACTIVITY DIAGRAM</a:t>
            </a:r>
            <a:endParaRPr lang="en-US" sz="3200" b="1" dirty="0">
              <a:solidFill>
                <a:srgbClr val="C00000"/>
              </a:solidFill>
            </a:endParaRPr>
          </a:p>
        </p:txBody>
      </p:sp>
      <p:sp>
        <p:nvSpPr>
          <p:cNvPr id="3" name="Content Placeholder 2"/>
          <p:cNvSpPr>
            <a:spLocks noGrp="1"/>
          </p:cNvSpPr>
          <p:nvPr>
            <p:ph idx="1"/>
          </p:nvPr>
        </p:nvSpPr>
        <p:spPr>
          <a:xfrm>
            <a:off x="228600" y="1050472"/>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rmAutofit/>
          </a:bodyPr>
          <a:lstStyle/>
          <a:p>
            <a:pPr algn="just"/>
            <a:endParaRPr lang="en-US" sz="2800" dirty="0">
              <a:cs typeface="Calibri" panose="020F0502020204030204"/>
            </a:endParaRPr>
          </a:p>
          <a:p>
            <a:pPr algn="just"/>
            <a:endParaRPr lang="en-US" sz="2800" dirty="0">
              <a:cs typeface="Calibri" panose="020F0502020204030204"/>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4"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pic>
        <p:nvPicPr>
          <p:cNvPr id="7" name="Picture 6"/>
          <p:cNvPicPr>
            <a:picLocks noChangeAspect="1"/>
          </p:cNvPicPr>
          <p:nvPr/>
        </p:nvPicPr>
        <p:blipFill>
          <a:blip r:embed="rId2"/>
          <a:stretch>
            <a:fillRect/>
          </a:stretch>
        </p:blipFill>
        <p:spPr>
          <a:xfrm>
            <a:off x="2362200" y="1252819"/>
            <a:ext cx="4143375" cy="5076492"/>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STATE CHART DIAGRAM</a:t>
            </a:r>
            <a:endParaRPr lang="en-US" sz="3200" b="1" dirty="0">
              <a:solidFill>
                <a:srgbClr val="C00000"/>
              </a:solidFill>
            </a:endParaRPr>
          </a:p>
        </p:txBody>
      </p:sp>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rmAutofit/>
          </a:bodyPr>
          <a:lstStyle/>
          <a:p>
            <a:pPr algn="just"/>
            <a:endParaRPr lang="en-US" sz="2800" dirty="0">
              <a:cs typeface="Calibri" panose="020F0502020204030204"/>
            </a:endParaRPr>
          </a:p>
          <a:p>
            <a:pPr algn="just"/>
            <a:endParaRPr lang="en-US" sz="2800" dirty="0">
              <a:cs typeface="Calibri" panose="020F0502020204030204"/>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4"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pic>
        <p:nvPicPr>
          <p:cNvPr id="7" name="Picture 6"/>
          <p:cNvPicPr>
            <a:picLocks noChangeAspect="1"/>
          </p:cNvPicPr>
          <p:nvPr/>
        </p:nvPicPr>
        <p:blipFill>
          <a:blip r:embed="rId2"/>
          <a:stretch>
            <a:fillRect/>
          </a:stretch>
        </p:blipFill>
        <p:spPr>
          <a:xfrm>
            <a:off x="2886075" y="1219201"/>
            <a:ext cx="3667125" cy="513715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a:solidFill>
                  <a:srgbClr val="C00000"/>
                </a:solidFill>
                <a:cs typeface="Calibri" panose="020F0502020204030204"/>
              </a:rPr>
              <a:t>PROPOSED METHOD AND ALGORITHMS</a:t>
            </a:r>
            <a:endParaRPr lang="en-US" sz="3200" b="1" dirty="0">
              <a:solidFill>
                <a:srgbClr val="C00000"/>
              </a:solidFill>
              <a:cs typeface="Calibri" panose="020F0502020204030204"/>
            </a:endParaRPr>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4"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sp>
        <p:nvSpPr>
          <p:cNvPr id="7" name="Content Placeholder 2"/>
          <p:cNvSpPr>
            <a:spLocks noGrp="1"/>
          </p:cNvSpPr>
          <p:nvPr>
            <p:ph idx="1"/>
          </p:nvPr>
        </p:nvSpPr>
        <p:spPr>
          <a:xfrm>
            <a:off x="228600" y="1143000"/>
            <a:ext cx="8534400" cy="5578475"/>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rmAutofit fontScale="77500" lnSpcReduction="20000"/>
          </a:bodyPr>
          <a:lstStyle/>
          <a:p>
            <a:pPr marL="0" indent="0">
              <a:buNone/>
            </a:pPr>
            <a:r>
              <a:rPr lang="en-US" sz="2800" b="1">
                <a:latin typeface="Times New Roman" panose="02020603050405020304" pitchFamily="18" charset="0"/>
                <a:cs typeface="Times New Roman" panose="02020603050405020304" pitchFamily="18" charset="0"/>
              </a:rPr>
              <a:t>. Data Preprocessing &amp; Feature Selection</a:t>
            </a:r>
            <a:endParaRPr lang="en-US" sz="28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Clean, normalize, and transform match data.</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Convert categorical features (team, venue) using One-Hot Encoding.</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Select key features like run rate, wickets, and batting order using correlation analysis.</a:t>
            </a:r>
            <a:endParaRPr lang="en-US" sz="2800">
              <a:latin typeface="Times New Roman" panose="02020603050405020304" pitchFamily="18" charset="0"/>
              <a:cs typeface="Times New Roman" panose="02020603050405020304" pitchFamily="18" charset="0"/>
            </a:endParaRPr>
          </a:p>
          <a:p>
            <a:pPr marL="0" indent="0">
              <a:buNone/>
            </a:pPr>
            <a:r>
              <a:rPr lang="en-US" sz="2800" b="1">
                <a:latin typeface="Times New Roman" panose="02020603050405020304" pitchFamily="18" charset="0"/>
                <a:cs typeface="Times New Roman" panose="02020603050405020304" pitchFamily="18" charset="0"/>
              </a:rPr>
              <a:t>2. Deep Learning Model (LSTM)</a:t>
            </a:r>
            <a:endParaRPr lang="en-US" sz="28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Convert match data into a time-series format.</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Train an LSTM model with historical IPL data.</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Optimize model using loss function (MSE) and hyperparameter tuning.</a:t>
            </a:r>
            <a:endParaRPr lang="en-US" sz="2800">
              <a:latin typeface="Times New Roman" panose="02020603050405020304" pitchFamily="18" charset="0"/>
              <a:cs typeface="Times New Roman" panose="02020603050405020304" pitchFamily="18" charset="0"/>
            </a:endParaRPr>
          </a:p>
          <a:p>
            <a:pPr marL="0" indent="0">
              <a:buNone/>
            </a:pPr>
            <a:r>
              <a:rPr lang="en-US" sz="2800" b="1">
                <a:latin typeface="Times New Roman" panose="02020603050405020304" pitchFamily="18" charset="0"/>
                <a:cs typeface="Times New Roman" panose="02020603050405020304" pitchFamily="18" charset="0"/>
              </a:rPr>
              <a:t>3. Model Evaluation</a:t>
            </a:r>
            <a:endParaRPr lang="en-US" sz="28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Use </a:t>
            </a:r>
            <a:r>
              <a:rPr lang="en-US" sz="2800" b="1">
                <a:latin typeface="Times New Roman" panose="02020603050405020304" pitchFamily="18" charset="0"/>
                <a:cs typeface="Times New Roman" panose="02020603050405020304" pitchFamily="18" charset="0"/>
              </a:rPr>
              <a:t>MAE (Mean Absolute Error)</a:t>
            </a:r>
            <a:r>
              <a:rPr lang="en-US" sz="2800">
                <a:latin typeface="Times New Roman" panose="02020603050405020304" pitchFamily="18" charset="0"/>
                <a:cs typeface="Times New Roman" panose="02020603050405020304" pitchFamily="18" charset="0"/>
              </a:rPr>
              <a:t> and </a:t>
            </a:r>
            <a:r>
              <a:rPr lang="en-US" sz="2800" b="1">
                <a:latin typeface="Times New Roman" panose="02020603050405020304" pitchFamily="18" charset="0"/>
                <a:cs typeface="Times New Roman" panose="02020603050405020304" pitchFamily="18" charset="0"/>
              </a:rPr>
              <a:t>RMSE (Root Mean Squared Error)</a:t>
            </a:r>
            <a:r>
              <a:rPr lang="en-US" sz="2800">
                <a:latin typeface="Times New Roman" panose="02020603050405020304" pitchFamily="18" charset="0"/>
                <a:cs typeface="Times New Roman" panose="02020603050405020304" pitchFamily="18" charset="0"/>
              </a:rPr>
              <a:t> to measure accuracy.</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Compare predicted vs actual scores for validation.</a:t>
            </a:r>
            <a:endParaRPr lang="en-US" sz="2800">
              <a:latin typeface="Times New Roman" panose="02020603050405020304" pitchFamily="18" charset="0"/>
              <a:cs typeface="Times New Roman" panose="02020603050405020304" pitchFamily="18" charset="0"/>
            </a:endParaRPr>
          </a:p>
          <a:p>
            <a:pPr marL="0" indent="0">
              <a:buNone/>
            </a:pPr>
            <a:r>
              <a:rPr lang="en-US" sz="2800" b="1">
                <a:latin typeface="Times New Roman" panose="02020603050405020304" pitchFamily="18" charset="0"/>
                <a:cs typeface="Times New Roman" panose="02020603050405020304" pitchFamily="18" charset="0"/>
              </a:rPr>
              <a:t>4. Model Deployment (Flask API)</a:t>
            </a:r>
            <a:endParaRPr lang="en-US" sz="2800" b="1">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Load the trained model and deploy it as an API.</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Accept user inputs (match details) and return real-time score predictions</a:t>
            </a:r>
            <a:endParaRPr lang="en-US" sz="2800" dirty="0">
              <a:cs typeface="Calibri" panose="020F0502020204030204"/>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ormAutofit/>
          </a:bodyPr>
          <a:lstStyle/>
          <a:p>
            <a:pPr marL="514350" indent="-514350" fontAlgn="auto">
              <a:spcAft>
                <a:spcPts val="0"/>
              </a:spcAft>
              <a:buFont typeface="Arial" panose="020B0604020202020204" pitchFamily="34" charset="0"/>
              <a:buNone/>
              <a:defRPr/>
            </a:pPr>
            <a:endParaRPr lang="en-US" sz="3600" b="1" dirty="0"/>
          </a:p>
          <a:p>
            <a:pPr marL="514350" indent="-514350" fontAlgn="auto">
              <a:spcAft>
                <a:spcPts val="0"/>
              </a:spcAft>
              <a:buFont typeface="Arial" panose="020B0604020202020204" pitchFamily="34" charset="0"/>
              <a:buNone/>
              <a:defRPr/>
            </a:pPr>
            <a:endParaRPr lang="en-US" sz="2800" b="1" dirty="0"/>
          </a:p>
          <a:p>
            <a:pPr marL="514350" indent="-514350" fontAlgn="auto">
              <a:spcAft>
                <a:spcPts val="0"/>
              </a:spcAft>
              <a:buFont typeface="Arial" panose="020B0604020202020204" pitchFamily="34" charset="0"/>
              <a:buNone/>
              <a:defRPr/>
            </a:pPr>
            <a:endParaRPr lang="en-US" sz="2800" b="1" dirty="0"/>
          </a:p>
          <a:p>
            <a:pPr marL="514350" indent="-514350" algn="ctr" fontAlgn="auto">
              <a:spcAft>
                <a:spcPts val="0"/>
              </a:spcAft>
              <a:buFont typeface="Arial" panose="020B0604020202020204" pitchFamily="34" charset="0"/>
              <a:buNone/>
              <a:defRPr/>
            </a:pPr>
            <a:endParaRPr lang="en-US" b="1" dirty="0"/>
          </a:p>
          <a:p>
            <a:pPr marL="514350" indent="-514350" algn="ctr" fontAlgn="auto">
              <a:spcAft>
                <a:spcPts val="0"/>
              </a:spcAft>
              <a:buFont typeface="Arial" panose="020B0604020202020204" pitchFamily="34" charset="0"/>
              <a:buNone/>
              <a:defRPr/>
            </a:pPr>
            <a:r>
              <a:rPr lang="en-US" sz="4400" b="1" dirty="0"/>
              <a:t>Thank You</a:t>
            </a:r>
            <a:endParaRPr lang="en-US" sz="4400" b="1" dirty="0"/>
          </a:p>
          <a:p>
            <a:pPr marL="514350" indent="-514350" fontAlgn="auto">
              <a:spcAft>
                <a:spcPts val="0"/>
              </a:spcAft>
              <a:buFont typeface="Arial" panose="020B0604020202020204" pitchFamily="34" charset="0"/>
              <a:buNone/>
              <a:defRPr/>
            </a:pPr>
            <a:endParaRPr lang="en-US" sz="2800" b="1" dirty="0"/>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18D7D88-921A-4D31-AE25-21776C2970CA}" type="slidenum">
              <a:rPr lang="en-US" altLang="en-US" dirty="0">
                <a:solidFill>
                  <a:srgbClr val="898989"/>
                </a:solidFill>
              </a:rPr>
            </a:fld>
            <a:endParaRPr lang="en-US" altLang="en-US" dirty="0">
              <a:solidFill>
                <a:srgbClr val="898989"/>
              </a:solidFill>
            </a:endParaRPr>
          </a:p>
        </p:txBody>
      </p:sp>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31945" y="136525"/>
            <a:ext cx="956310" cy="731520"/>
          </a:xfrm>
          <a:prstGeom prst="rect">
            <a:avLst/>
          </a:prstGeom>
        </p:spPr>
      </p:pic>
      <p:sp>
        <p:nvSpPr>
          <p:cNvPr id="4"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fontAlgn="auto">
              <a:spcAft>
                <a:spcPts val="0"/>
              </a:spcAft>
              <a:defRPr/>
            </a:pPr>
            <a:r>
              <a:rPr lang="en-US" sz="3200" b="1" dirty="0">
                <a:solidFill>
                  <a:schemeClr val="accent2">
                    <a:lumMod val="75000"/>
                  </a:schemeClr>
                </a:solidFill>
              </a:rPr>
              <a:t>Mini Project Review-2 Outlines</a:t>
            </a:r>
            <a:endParaRPr lang="en-US" sz="3200" b="1" dirty="0">
              <a:solidFill>
                <a:schemeClr val="accent2">
                  <a:lumMod val="75000"/>
                </a:schemeClr>
              </a:solidFill>
            </a:endParaRPr>
          </a:p>
        </p:txBody>
      </p:sp>
      <p:sp>
        <p:nvSpPr>
          <p:cNvPr id="3" name="Content Placeholder 2"/>
          <p:cNvSpPr>
            <a:spLocks noGrp="1"/>
          </p:cNvSpPr>
          <p:nvPr>
            <p:ph idx="1"/>
          </p:nvPr>
        </p:nvSpPr>
        <p:spPr>
          <a:xfrm>
            <a:off x="228600" y="1014413"/>
            <a:ext cx="8763000" cy="5614987"/>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oAutofit/>
          </a:bodyPr>
          <a:lstStyle/>
          <a:p>
            <a:pPr fontAlgn="auto">
              <a:lnSpc>
                <a:spcPct val="110000"/>
              </a:lnSpc>
              <a:spcBef>
                <a:spcPts val="1200"/>
              </a:spcBef>
              <a:spcAft>
                <a:spcPts val="0"/>
              </a:spcAft>
              <a:defRPr/>
            </a:pPr>
            <a:r>
              <a:rPr lang="en-US" sz="2000" b="1" dirty="0">
                <a:ea typeface="+mn-lt"/>
                <a:cs typeface="+mn-lt"/>
              </a:rPr>
              <a:t>Main idea of the Project</a:t>
            </a:r>
            <a:endParaRPr lang="en-US" sz="2000" dirty="0">
              <a:ea typeface="+mn-lt"/>
              <a:cs typeface="+mn-lt"/>
            </a:endParaRPr>
          </a:p>
          <a:p>
            <a:pPr>
              <a:lnSpc>
                <a:spcPct val="110000"/>
              </a:lnSpc>
              <a:spcBef>
                <a:spcPts val="1200"/>
              </a:spcBef>
              <a:spcAft>
                <a:spcPts val="0"/>
              </a:spcAft>
              <a:defRPr/>
            </a:pPr>
            <a:r>
              <a:rPr lang="en-US" sz="2000" b="1" dirty="0">
                <a:ea typeface="+mn-lt"/>
                <a:cs typeface="+mn-lt"/>
              </a:rPr>
              <a:t>Existing System Vs Proposed </a:t>
            </a:r>
            <a:endParaRPr lang="en-US" sz="2000" dirty="0">
              <a:ea typeface="+mn-lt"/>
              <a:cs typeface="+mn-lt"/>
            </a:endParaRPr>
          </a:p>
          <a:p>
            <a:pPr>
              <a:lnSpc>
                <a:spcPct val="110000"/>
              </a:lnSpc>
              <a:spcBef>
                <a:spcPts val="1200"/>
              </a:spcBef>
              <a:spcAft>
                <a:spcPts val="0"/>
              </a:spcAft>
              <a:defRPr/>
            </a:pPr>
            <a:r>
              <a:rPr lang="en-US" sz="2000" b="1" dirty="0">
                <a:ea typeface="+mn-lt"/>
                <a:cs typeface="+mn-lt"/>
              </a:rPr>
              <a:t>Proposed Project Objectives</a:t>
            </a:r>
            <a:endParaRPr lang="en-US" sz="2000" dirty="0">
              <a:ea typeface="+mn-lt"/>
              <a:cs typeface="+mn-lt"/>
            </a:endParaRPr>
          </a:p>
          <a:p>
            <a:pPr>
              <a:lnSpc>
                <a:spcPct val="110000"/>
              </a:lnSpc>
              <a:spcBef>
                <a:spcPts val="1200"/>
              </a:spcBef>
              <a:spcAft>
                <a:spcPts val="0"/>
              </a:spcAft>
              <a:defRPr/>
            </a:pPr>
            <a:r>
              <a:rPr lang="en-US" sz="2000" b="1" dirty="0">
                <a:ea typeface="+mn-lt"/>
                <a:cs typeface="+mn-lt"/>
              </a:rPr>
              <a:t>Proposed Project Outcomes</a:t>
            </a:r>
            <a:endParaRPr lang="en-US" sz="2000" dirty="0">
              <a:ea typeface="+mn-lt"/>
              <a:cs typeface="+mn-lt"/>
            </a:endParaRPr>
          </a:p>
          <a:p>
            <a:pPr>
              <a:lnSpc>
                <a:spcPct val="110000"/>
              </a:lnSpc>
              <a:spcBef>
                <a:spcPts val="1200"/>
              </a:spcBef>
              <a:spcAft>
                <a:spcPts val="0"/>
              </a:spcAft>
              <a:defRPr/>
            </a:pPr>
            <a:r>
              <a:rPr lang="en-US" sz="2000" b="1" dirty="0">
                <a:ea typeface="+mn-lt"/>
                <a:cs typeface="+mn-lt"/>
              </a:rPr>
              <a:t>Software and Hardware Requirements</a:t>
            </a:r>
            <a:endParaRPr lang="en-US" sz="2000" dirty="0">
              <a:ea typeface="+mn-lt"/>
              <a:cs typeface="+mn-lt"/>
            </a:endParaRPr>
          </a:p>
          <a:p>
            <a:pPr>
              <a:lnSpc>
                <a:spcPct val="110000"/>
              </a:lnSpc>
              <a:spcBef>
                <a:spcPts val="1200"/>
              </a:spcBef>
              <a:spcAft>
                <a:spcPts val="0"/>
              </a:spcAft>
              <a:defRPr/>
            </a:pPr>
            <a:r>
              <a:rPr lang="en-US" sz="2000" b="1" dirty="0">
                <a:ea typeface="+mn-lt"/>
                <a:cs typeface="+mn-lt"/>
              </a:rPr>
              <a:t>Process Model</a:t>
            </a:r>
            <a:endParaRPr lang="en-US" sz="2000" dirty="0">
              <a:ea typeface="+mn-lt"/>
              <a:cs typeface="+mn-lt"/>
            </a:endParaRPr>
          </a:p>
          <a:p>
            <a:pPr>
              <a:lnSpc>
                <a:spcPct val="110000"/>
              </a:lnSpc>
              <a:spcBef>
                <a:spcPts val="1200"/>
              </a:spcBef>
              <a:spcAft>
                <a:spcPts val="0"/>
              </a:spcAft>
              <a:defRPr/>
            </a:pPr>
            <a:r>
              <a:rPr lang="en-US" sz="2000" b="1" dirty="0">
                <a:ea typeface="+mn-lt"/>
                <a:cs typeface="+mn-lt"/>
              </a:rPr>
              <a:t>Design Phase</a:t>
            </a:r>
            <a:endParaRPr lang="en-US" sz="2000" dirty="0">
              <a:ea typeface="+mn-lt"/>
              <a:cs typeface="+mn-lt"/>
            </a:endParaRPr>
          </a:p>
          <a:p>
            <a:pPr lvl="1">
              <a:lnSpc>
                <a:spcPct val="110000"/>
              </a:lnSpc>
              <a:spcBef>
                <a:spcPts val="1200"/>
              </a:spcBef>
              <a:spcAft>
                <a:spcPts val="0"/>
              </a:spcAft>
              <a:buFont typeface="Arial,Sans-Serif" panose="020B0604020202020204" pitchFamily="34" charset="0"/>
              <a:defRPr/>
            </a:pPr>
            <a:r>
              <a:rPr lang="en-US" sz="2000" b="1" dirty="0">
                <a:ea typeface="+mn-lt"/>
                <a:cs typeface="+mn-lt"/>
              </a:rPr>
              <a:t>Architectural Diagram [Modified]</a:t>
            </a:r>
            <a:endParaRPr lang="en-US" sz="2000" dirty="0">
              <a:ea typeface="+mn-lt"/>
              <a:cs typeface="+mn-lt"/>
            </a:endParaRPr>
          </a:p>
          <a:p>
            <a:pPr lvl="1">
              <a:lnSpc>
                <a:spcPct val="110000"/>
              </a:lnSpc>
              <a:spcBef>
                <a:spcPts val="1200"/>
              </a:spcBef>
              <a:spcAft>
                <a:spcPts val="0"/>
              </a:spcAft>
              <a:buFont typeface="Arial,Sans-Serif" panose="020B0604020202020204" pitchFamily="34" charset="0"/>
              <a:defRPr/>
            </a:pPr>
            <a:r>
              <a:rPr lang="en-US" sz="2000" b="1" dirty="0">
                <a:ea typeface="+mn-lt"/>
                <a:cs typeface="+mn-lt"/>
              </a:rPr>
              <a:t>[UML Diagrams or Data Flow Diagrams] and ER-Diagrams ; It should be detailed diagrams</a:t>
            </a:r>
            <a:endParaRPr lang="en-US" sz="2000" dirty="0">
              <a:ea typeface="+mn-lt"/>
              <a:cs typeface="+mn-lt"/>
            </a:endParaRPr>
          </a:p>
          <a:p>
            <a:pPr>
              <a:lnSpc>
                <a:spcPct val="110000"/>
              </a:lnSpc>
              <a:spcBef>
                <a:spcPts val="1200"/>
              </a:spcBef>
              <a:spcAft>
                <a:spcPts val="0"/>
              </a:spcAft>
              <a:buFont typeface="Arial,Sans-Serif" panose="020B0604020202020204" pitchFamily="34" charset="0"/>
              <a:defRPr/>
            </a:pPr>
            <a:r>
              <a:rPr lang="en-US" sz="2000" b="1" dirty="0">
                <a:ea typeface="+mn-lt"/>
                <a:cs typeface="+mn-lt"/>
              </a:rPr>
              <a:t>Proposed Method s and Algorithms [ With example]</a:t>
            </a:r>
            <a:endParaRPr lang="en-US" sz="2000" dirty="0">
              <a:ea typeface="+mn-lt"/>
              <a:cs typeface="+mn-lt"/>
            </a:endParaRPr>
          </a:p>
          <a:p>
            <a:pPr>
              <a:lnSpc>
                <a:spcPct val="110000"/>
              </a:lnSpc>
              <a:spcBef>
                <a:spcPts val="1200"/>
              </a:spcBef>
              <a:spcAft>
                <a:spcPts val="0"/>
              </a:spcAft>
              <a:buFont typeface="Arial,Sans-Serif" panose="020B0604020202020204" pitchFamily="34" charset="0"/>
              <a:defRPr/>
            </a:pPr>
            <a:endParaRPr lang="en-US" sz="1200" dirty="0"/>
          </a:p>
          <a:p>
            <a:pPr fontAlgn="auto">
              <a:spcAft>
                <a:spcPts val="0"/>
              </a:spcAft>
              <a:defRPr/>
            </a:pPr>
            <a:endParaRPr lang="en-US" sz="1200" dirty="0"/>
          </a:p>
          <a:p>
            <a:pPr fontAlgn="auto">
              <a:spcAft>
                <a:spcPts val="0"/>
              </a:spcAft>
              <a:defRPr/>
            </a:pPr>
            <a:endParaRPr lang="en-US" sz="1200" dirty="0"/>
          </a:p>
          <a:p>
            <a:pPr fontAlgn="auto">
              <a:spcAft>
                <a:spcPts val="0"/>
              </a:spcAft>
              <a:defRPr/>
            </a:pPr>
            <a:endParaRPr lang="en-US" sz="1200" dirty="0"/>
          </a:p>
          <a:p>
            <a:pPr fontAlgn="auto">
              <a:spcAft>
                <a:spcPts val="0"/>
              </a:spcAft>
              <a:defRPr/>
            </a:pPr>
            <a:endParaRPr lang="en-US" sz="1200" dirty="0"/>
          </a:p>
          <a:p>
            <a:pPr fontAlgn="auto">
              <a:spcAft>
                <a:spcPts val="0"/>
              </a:spcAft>
              <a:defRPr/>
            </a:pPr>
            <a:endParaRPr lang="en-US" sz="1200" dirty="0"/>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3DC7A18A-CF2F-40C0-9C89-65D9A71130B3}" type="slidenum">
              <a:rPr lang="en-US" altLang="en-US">
                <a:solidFill>
                  <a:srgbClr val="898989"/>
                </a:solidFill>
              </a:rPr>
            </a:fld>
            <a:endParaRPr lang="en-US" altLang="en-US">
              <a:solidFill>
                <a:srgbClr val="898989"/>
              </a:solidFill>
            </a:endParaRPr>
          </a:p>
        </p:txBody>
      </p:sp>
      <p:sp>
        <p:nvSpPr>
          <p:cNvPr id="7"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fontAlgn="auto">
              <a:lnSpc>
                <a:spcPct val="110000"/>
              </a:lnSpc>
              <a:spcBef>
                <a:spcPts val="1200"/>
              </a:spcBef>
              <a:spcAft>
                <a:spcPts val="0"/>
              </a:spcAft>
              <a:defRPr/>
            </a:pPr>
            <a:r>
              <a:rPr lang="en-US" sz="3200" b="1" dirty="0">
                <a:solidFill>
                  <a:srgbClr val="C00000"/>
                </a:solidFill>
              </a:rPr>
              <a:t>Main idea of the Project</a:t>
            </a:r>
            <a:endParaRPr lang="en-US" sz="3200" b="1" dirty="0">
              <a:solidFill>
                <a:srgbClr val="C00000"/>
              </a:solidFill>
            </a:endParaRPr>
          </a:p>
        </p:txBody>
      </p:sp>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ormAutofit fontScale="92500" lnSpcReduction="10000"/>
          </a:bodyPr>
          <a:lstStyle/>
          <a:p>
            <a:pPr marL="0" indent="0" algn="just" fontAlgn="auto">
              <a:spcAft>
                <a:spcPts val="0"/>
              </a:spcAft>
              <a:buNone/>
              <a:defRPr/>
            </a:pPr>
            <a:r>
              <a:rPr lang="en-US" sz="2800">
                <a:latin typeface="Times New Roman" panose="02020603050405020304" pitchFamily="18" charset="0"/>
                <a:cs typeface="Times New Roman" panose="02020603050405020304" pitchFamily="18" charset="0"/>
              </a:rPr>
              <a:t>The main objective of this project is to utilize deep learning techniques, specifically Long Short-Term Memory (LSTM) networks, to predict accurate scores in IPL matches. The process begins with collecting and preprocessing historical IPL match data, which includes key factors such as team composition, individual player performance, and match conditions. The LSTM model is then trained on this sequential data to capture temporal patterns and dependencies that influence match outcomes. The aim is to build a robust predictive model capable of forecasting IPL scores with high accuracy, offering valuable insights for sports </a:t>
            </a:r>
            <a:r>
              <a:rPr lang="en-US" sz="2800">
                <a:latin typeface="Times New Roman" panose="02020603050405020304" pitchFamily="18" charset="0"/>
                <a:cs typeface="Times New Roman" panose="02020603050405020304" pitchFamily="18" charset="0"/>
              </a:rPr>
              <a:t>analytics </a:t>
            </a:r>
            <a:r>
              <a:rPr lang="en-US" sz="2800" smtClean="0">
                <a:latin typeface="Times New Roman" panose="02020603050405020304" pitchFamily="18" charset="0"/>
                <a:cs typeface="Times New Roman" panose="02020603050405020304" pitchFamily="18" charset="0"/>
              </a:rPr>
              <a:t>applications.By </a:t>
            </a:r>
            <a:r>
              <a:rPr lang="en-US" sz="2800">
                <a:latin typeface="Times New Roman" panose="02020603050405020304" pitchFamily="18" charset="0"/>
                <a:cs typeface="Times New Roman" panose="02020603050405020304" pitchFamily="18" charset="0"/>
              </a:rPr>
              <a:t>effectively modeling the time-series nature of the data, LSTM networks can learn long-term dependencies that traditional models often overlook. This predictive system can also aid in strategic decision-making for teams, analysts, and enthusiasts.</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FDEC69A3-0958-4FE2-B1B4-1106920B80C0}" type="slidenum">
              <a:rPr lang="en-US" altLang="en-US">
                <a:solidFill>
                  <a:srgbClr val="898989"/>
                </a:solidFill>
              </a:rPr>
            </a:fld>
            <a:endParaRPr lang="en-US" altLang="en-US">
              <a:solidFill>
                <a:srgbClr val="898989"/>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6"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fontAlgn="auto">
              <a:lnSpc>
                <a:spcPct val="110000"/>
              </a:lnSpc>
              <a:spcBef>
                <a:spcPts val="1200"/>
              </a:spcBef>
              <a:spcAft>
                <a:spcPts val="0"/>
              </a:spcAft>
              <a:defRPr/>
            </a:pPr>
            <a:r>
              <a:rPr lang="en-US" sz="3200" b="1" dirty="0">
                <a:solidFill>
                  <a:srgbClr val="C00000"/>
                </a:solidFill>
              </a:rPr>
              <a:t>Existing System Vs Proposed </a:t>
            </a:r>
            <a:endParaRPr lang="en-US" sz="3200" b="1" dirty="0">
              <a:solidFill>
                <a:srgbClr val="C00000"/>
              </a:solidFill>
            </a:endParaRP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5C5A9F0-E73D-4B60-A9C9-5ECD709B9C67}" type="slidenum">
              <a:rPr lang="en-US" altLang="en-US">
                <a:solidFill>
                  <a:srgbClr val="898989"/>
                </a:solidFill>
              </a:rPr>
            </a:fld>
            <a:endParaRPr lang="en-US" altLang="en-US">
              <a:solidFill>
                <a:srgbClr val="898989"/>
              </a:solidFill>
            </a:endParaRPr>
          </a:p>
        </p:txBody>
      </p:sp>
      <p:sp>
        <p:nvSpPr>
          <p:cNvPr id="7" name="Footer Placeholder 6"/>
          <p:cNvSpPr>
            <a:spLocks noGrp="1"/>
          </p:cNvSpPr>
          <p:nvPr>
            <p:ph type="ftr" sz="quarter" idx="11"/>
          </p:nvPr>
        </p:nvSpPr>
        <p:spPr>
          <a:xfrm>
            <a:off x="2362200" y="6356350"/>
            <a:ext cx="4114800" cy="365125"/>
          </a:xfrm>
        </p:spPr>
        <p:txBody>
          <a:bodyPr/>
          <a:lstStyle/>
          <a:p>
            <a:pPr>
              <a:defRPr/>
            </a:pPr>
            <a:r>
              <a:rPr lang="en-US" dirty="0"/>
              <a:t>DEPARTMENT OF CSE MINI PROJECT REVIEW-1</a:t>
            </a:r>
            <a:endParaRPr lang="en-US" dirty="0"/>
          </a:p>
        </p:txBody>
      </p:sp>
      <p:sp>
        <p:nvSpPr>
          <p:cNvPr id="9" name="Content Placeholder 8"/>
          <p:cNvSpPr>
            <a:spLocks noGrp="1"/>
          </p:cNvSpPr>
          <p:nvPr>
            <p:ph idx="1"/>
          </p:nvPr>
        </p:nvSpPr>
        <p:spPr/>
        <p:txBody>
          <a:bodyPr/>
          <a:lstStyle/>
          <a:p>
            <a:endParaRPr lang="en-US"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4" name="Content Placeholder 2"/>
          <p:cNvSpPr txBox="1"/>
          <p:nvPr/>
        </p:nvSpPr>
        <p:spPr bwMode="auto">
          <a:xfrm>
            <a:off x="228600" y="1066800"/>
            <a:ext cx="8763000" cy="5562600"/>
          </a:xfrm>
          <a:prstGeom prst="rect">
            <a:avLst/>
          </a:prstGeom>
          <a:ln w="25400" cap="flat" cmpd="sng" algn="ctr">
            <a:solidFill>
              <a:schemeClr val="accent1">
                <a:lumMod val="75000"/>
              </a:schemeClr>
            </a:solidFill>
            <a:prstDash val="soli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normAutofit fontScale="85000" lnSpcReduction="20000"/>
          </a:bodyPr>
          <a:lstStyle>
            <a:lvl1pPr marL="342900" indent="-342900" algn="l" rtl="0" fontAlgn="base">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lgn="just">
              <a:buNone/>
            </a:pPr>
            <a:r>
              <a:rPr lang="en-US" sz="2800">
                <a:latin typeface="Times New Roman" panose="02020603050405020304" pitchFamily="18" charset="0"/>
                <a:cs typeface="Times New Roman" panose="02020603050405020304" pitchFamily="18" charset="0"/>
              </a:rPr>
              <a:t>In the existing system, score prediction in IPL matches is typically based on statistical models or conventional machine learning algorithms. These approaches often rely on features such as past team performance, individual player statistics, and match conditions to generate predictions. However, they may struggle to fully capture the sequential and temporal nature of cricket match data.</a:t>
            </a:r>
            <a:endParaRPr lang="en-US" sz="2800">
              <a:latin typeface="Times New Roman" panose="02020603050405020304" pitchFamily="18" charset="0"/>
              <a:cs typeface="Times New Roman" panose="02020603050405020304" pitchFamily="18" charset="0"/>
            </a:endParaRPr>
          </a:p>
          <a:p>
            <a:pPr marL="0" indent="0" algn="just">
              <a:buNone/>
            </a:pPr>
            <a:r>
              <a:rPr lang="en-US" sz="2800">
                <a:latin typeface="Times New Roman" panose="02020603050405020304" pitchFamily="18" charset="0"/>
                <a:cs typeface="Times New Roman" panose="02020603050405020304" pitchFamily="18" charset="0"/>
              </a:rPr>
              <a:t>In the proposed system, advanced deep learning techniques—specifically Long Short-Term Memory (LSTM) networks—are employed for score prediction. LSTM models are well-suited for handling time-series data and can learn complex temporal dependencies that traditional models might miss. This enables the model to uncover deeper insights and relationships within the data, potentially leading to more accurate and dynamic score predictions.</a:t>
            </a:r>
            <a:endParaRPr lang="en-US" sz="2800">
              <a:latin typeface="Times New Roman" panose="02020603050405020304" pitchFamily="18" charset="0"/>
              <a:cs typeface="Times New Roman" panose="02020603050405020304" pitchFamily="18" charset="0"/>
            </a:endParaRPr>
          </a:p>
          <a:p>
            <a:pPr marL="0" indent="0" algn="just">
              <a:buNone/>
            </a:pPr>
            <a:r>
              <a:rPr lang="en-US" sz="2800">
                <a:latin typeface="Times New Roman" panose="02020603050405020304" pitchFamily="18" charset="0"/>
                <a:cs typeface="Times New Roman" panose="02020603050405020304" pitchFamily="18" charset="0"/>
              </a:rPr>
              <a:t>Overall, the proposed system aims to enhance the precision and reliability of IPL score prediction by leveraging the sequential learning capabilities of LSTM networks, offering improved performance over traditional methods.</a:t>
            </a:r>
            <a:endParaRPr lang="en-US" sz="2800">
              <a:latin typeface="Times New Roman" panose="02020603050405020304" pitchFamily="18" charset="0"/>
              <a:cs typeface="Times New Roman" panose="02020603050405020304" pitchFamily="18" charset="0"/>
            </a:endParaRPr>
          </a:p>
        </p:txBody>
      </p:sp>
      <p:sp>
        <p:nvSpPr>
          <p:cNvPr id="6" name="Footer Placeholder 6"/>
          <p:cNvSpPr txBox="1"/>
          <p:nvPr/>
        </p:nvSpPr>
        <p:spPr>
          <a:xfrm>
            <a:off x="3124200" y="6356350"/>
            <a:ext cx="3962400" cy="365125"/>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a:t>DEPARTMENT OF CSE MINI PROJECT REVIEW-2</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fontAlgn="auto">
              <a:lnSpc>
                <a:spcPct val="110000"/>
              </a:lnSpc>
              <a:spcBef>
                <a:spcPts val="1200"/>
              </a:spcBef>
              <a:spcAft>
                <a:spcPts val="0"/>
              </a:spcAft>
              <a:defRPr/>
            </a:pPr>
            <a:r>
              <a:rPr lang="en-US" sz="3200" b="1" dirty="0">
                <a:solidFill>
                  <a:srgbClr val="C00000"/>
                </a:solidFill>
              </a:rPr>
              <a:t>Proposed Project Objectives</a:t>
            </a:r>
            <a:endParaRPr lang="en-US" sz="3200" b="1" dirty="0">
              <a:solidFill>
                <a:srgbClr val="C00000"/>
              </a:solidFill>
            </a:endParaRPr>
          </a:p>
        </p:txBody>
      </p:sp>
      <p:sp>
        <p:nvSpPr>
          <p:cNvPr id="3" name="Content Placeholder 2"/>
          <p:cNvSpPr>
            <a:spLocks noGrp="1"/>
          </p:cNvSpPr>
          <p:nvPr>
            <p:ph idx="1"/>
          </p:nvPr>
        </p:nvSpPr>
        <p:spPr>
          <a:xfrm>
            <a:off x="228600" y="1066799"/>
            <a:ext cx="8763000" cy="5654675"/>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oAutofit/>
          </a:bodyPr>
          <a:lstStyle/>
          <a:p>
            <a:pPr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This project aims to develop a highly accurate deep learning model for predicting IPL team scores using historical match data. It focuses on analyzing crucial factors such as batting order, pitch conditions, and opposition strength to enhance prediction accuracy. A key objective is to enable real-time score estimation, allowing the system to dynamically update predictions as the match progresses.</a:t>
            </a:r>
            <a:endParaRPr lang="en-US" sz="200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To achieve optimal performance, various deep learning architectures—including LSTM networks, Convolutional Neural Networks (CNNs), and Transformers—will be explored and evaluated. The project also includes the development of a user-friendly interface, enabling easy access to predictions for both analysts and enthusiasts.</a:t>
            </a:r>
            <a:endParaRPr lang="en-US" sz="200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rPr>
              <a:t>Emphasis will be placed on effective feature engineering and data preprocessing techniques to improve model reliability and generalization. By comparing the performance of deep learning models with traditional machine learning approaches, the project aims to demonstrate superior predictive capabilities. Ultimately, this system seeks to advance cricket analytics by providing actionable insights for teams, coaches, and analysts, helping them make more informed strategic decisions.</a:t>
            </a:r>
            <a:endParaRPr lang="en-US" sz="2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3C13DFD-FA58-48AD-B109-2C30D8D6F058}" type="slidenum">
              <a:rPr lang="en-US" altLang="en-US">
                <a:solidFill>
                  <a:srgbClr val="898989"/>
                </a:solidFill>
              </a:rPr>
            </a:fld>
            <a:endParaRPr lang="en-US" altLang="en-US">
              <a:solidFill>
                <a:srgbClr val="898989"/>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6"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pPr>
              <a:lnSpc>
                <a:spcPct val="110000"/>
              </a:lnSpc>
              <a:spcBef>
                <a:spcPts val="1200"/>
              </a:spcBef>
            </a:pPr>
            <a:r>
              <a:rPr lang="en-US" sz="3200" b="1" dirty="0">
                <a:solidFill>
                  <a:srgbClr val="C00000"/>
                </a:solidFill>
              </a:rPr>
              <a:t>Proposed Project Outcomes</a:t>
            </a:r>
            <a:endParaRPr lang="en-US" sz="3200" b="1" dirty="0">
              <a:solidFill>
                <a:srgbClr val="C00000"/>
              </a:solidFill>
            </a:endParaRPr>
          </a:p>
        </p:txBody>
      </p:sp>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rmAutofit/>
          </a:bodyPr>
          <a:lstStyle/>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4"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sp>
        <p:nvSpPr>
          <p:cNvPr id="12" name="Rectangle 5"/>
          <p:cNvSpPr>
            <a:spLocks noChangeArrowheads="1"/>
          </p:cNvSpPr>
          <p:nvPr/>
        </p:nvSpPr>
        <p:spPr bwMode="auto">
          <a:xfrm>
            <a:off x="246867" y="1262777"/>
            <a:ext cx="86487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Real-Time </a:t>
            </a:r>
            <a:r>
              <a:rPr kumimoji="0" lang="en-US" altLang="en-US" sz="2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Score Estimation &amp; Model Optimization</a:t>
            </a:r>
            <a:br>
              <a:rPr kumimoji="0" lang="en-US" altLang="en-US" sz="2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Implement real-time score prediction capabilities that dynamically update as match data evolves. Optimize and compare various deep learning architectures—including LSTM networks, CNNs, and Transformers—to identify the best-performing models.</a:t>
            </a:r>
            <a:endParaRPr kumimoji="0" lang="en-US" altLang="en-US" sz="2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Comparison with Traditional Methods &amp; Enhanced Analytics</a:t>
            </a:r>
            <a:br>
              <a:rPr kumimoji="0" lang="en-US" altLang="en-US" sz="2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Evaluate and benchmark deep learning models against traditional machine learning techniques to validate improved prediction accuracy and extract actionable insights for coaches, analysts, and team strategists.</a:t>
            </a:r>
            <a:endParaRPr kumimoji="0" lang="en-US" altLang="en-US" sz="2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2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User-Friendly Interface &amp; Future Scalability</a:t>
            </a:r>
            <a:br>
              <a:rPr kumimoji="0" lang="en-US" altLang="en-US" sz="2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Design and develop an intuitive, web-based or mobile application interface to provide seamless access to score predictions. Ensure the system is scalable, with future extensions to predict win probabilities, player performance metrics, and other match outcomes.</a:t>
            </a:r>
            <a:endParaRPr kumimoji="0" lang="en-US" altLang="en-US" sz="22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a:normAutofit/>
          </a:bodyPr>
          <a:lstStyle/>
          <a:p>
            <a:pPr>
              <a:lnSpc>
                <a:spcPct val="110000"/>
              </a:lnSpc>
              <a:spcBef>
                <a:spcPts val="1200"/>
              </a:spcBef>
            </a:pPr>
            <a:r>
              <a:rPr lang="en-US" sz="3200" b="1" dirty="0">
                <a:solidFill>
                  <a:srgbClr val="C00000"/>
                </a:solidFill>
              </a:rPr>
              <a:t>Software and Hardware Requirements</a:t>
            </a:r>
            <a:endParaRPr lang="en-US" sz="3200" b="1" dirty="0">
              <a:solidFill>
                <a:srgbClr val="C00000"/>
              </a:solidFill>
            </a:endParaRPr>
          </a:p>
        </p:txBody>
      </p:sp>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rmAutofit fontScale="85000" lnSpcReduction="20000"/>
          </a:bodyPr>
          <a:lstStyle/>
          <a:p>
            <a:pPr marL="0" indent="0">
              <a:buNone/>
            </a:pPr>
            <a:r>
              <a:rPr lang="en-IN" sz="2800" b="1">
                <a:latin typeface="Times New Roman" panose="02020603050405020304" pitchFamily="18" charset="0"/>
                <a:cs typeface="Times New Roman" panose="02020603050405020304" pitchFamily="18" charset="0"/>
              </a:rPr>
              <a:t>Software Requirements:</a:t>
            </a:r>
            <a:endParaRPr lang="en-IN" sz="28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a:latin typeface="Times New Roman" panose="02020603050405020304" pitchFamily="18" charset="0"/>
                <a:cs typeface="Times New Roman" panose="02020603050405020304" pitchFamily="18" charset="0"/>
              </a:rPr>
              <a:t>Programming:</a:t>
            </a:r>
            <a:r>
              <a:rPr lang="en-IN" sz="2800">
                <a:latin typeface="Times New Roman" panose="02020603050405020304" pitchFamily="18" charset="0"/>
                <a:cs typeface="Times New Roman" panose="02020603050405020304" pitchFamily="18" charset="0"/>
              </a:rPr>
              <a:t> Python (TensorFlow, Keras, PyTorch, NumPy, Pandas)</a:t>
            </a:r>
            <a:endParaRPr lang="en-IN" sz="28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a:latin typeface="Times New Roman" panose="02020603050405020304" pitchFamily="18" charset="0"/>
                <a:cs typeface="Times New Roman" panose="02020603050405020304" pitchFamily="18" charset="0"/>
              </a:rPr>
              <a:t>Development:</a:t>
            </a:r>
            <a:r>
              <a:rPr lang="en-IN" sz="2800">
                <a:latin typeface="Times New Roman" panose="02020603050405020304" pitchFamily="18" charset="0"/>
                <a:cs typeface="Times New Roman" panose="02020603050405020304" pitchFamily="18" charset="0"/>
              </a:rPr>
              <a:t> Jupyter Notebook, Google Colab, PyCharm</a:t>
            </a:r>
            <a:endParaRPr lang="en-IN" sz="28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a:latin typeface="Times New Roman" panose="02020603050405020304" pitchFamily="18" charset="0"/>
                <a:cs typeface="Times New Roman" panose="02020603050405020304" pitchFamily="18" charset="0"/>
              </a:rPr>
              <a:t>Database:</a:t>
            </a:r>
            <a:r>
              <a:rPr lang="en-IN" sz="2800">
                <a:latin typeface="Times New Roman" panose="02020603050405020304" pitchFamily="18" charset="0"/>
                <a:cs typeface="Times New Roman" panose="02020603050405020304" pitchFamily="18" charset="0"/>
              </a:rPr>
              <a:t> MySQL, PostgreSQL, CSV files</a:t>
            </a:r>
            <a:endParaRPr lang="en-IN" sz="28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a:latin typeface="Times New Roman" panose="02020603050405020304" pitchFamily="18" charset="0"/>
                <a:cs typeface="Times New Roman" panose="02020603050405020304" pitchFamily="18" charset="0"/>
              </a:rPr>
              <a:t>Frameworks:</a:t>
            </a:r>
            <a:r>
              <a:rPr lang="en-IN" sz="2800">
                <a:latin typeface="Times New Roman" panose="02020603050405020304" pitchFamily="18" charset="0"/>
                <a:cs typeface="Times New Roman" panose="02020603050405020304" pitchFamily="18" charset="0"/>
              </a:rPr>
              <a:t> TensorFlow, Flask/Django for deployment</a:t>
            </a:r>
            <a:endParaRPr lang="en-IN" sz="28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a:latin typeface="Times New Roman" panose="02020603050405020304" pitchFamily="18" charset="0"/>
                <a:cs typeface="Times New Roman" panose="02020603050405020304" pitchFamily="18" charset="0"/>
              </a:rPr>
              <a:t>Visualization:</a:t>
            </a:r>
            <a:r>
              <a:rPr lang="en-IN" sz="2800">
                <a:latin typeface="Times New Roman" panose="02020603050405020304" pitchFamily="18" charset="0"/>
                <a:cs typeface="Times New Roman" panose="02020603050405020304" pitchFamily="18" charset="0"/>
              </a:rPr>
              <a:t> Matplotlib, Seaborn, Tableau/Power BI</a:t>
            </a:r>
            <a:endParaRPr lang="en-IN" sz="28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a:latin typeface="Times New Roman" panose="02020603050405020304" pitchFamily="18" charset="0"/>
                <a:cs typeface="Times New Roman" panose="02020603050405020304" pitchFamily="18" charset="0"/>
              </a:rPr>
              <a:t>Cloud (Optional):</a:t>
            </a:r>
            <a:r>
              <a:rPr lang="en-IN" sz="2800">
                <a:latin typeface="Times New Roman" panose="02020603050405020304" pitchFamily="18" charset="0"/>
                <a:cs typeface="Times New Roman" panose="02020603050405020304" pitchFamily="18" charset="0"/>
              </a:rPr>
              <a:t> AWS, Google Cloud, Azure</a:t>
            </a:r>
            <a:endParaRPr lang="en-IN" sz="2800">
              <a:latin typeface="Times New Roman" panose="02020603050405020304" pitchFamily="18" charset="0"/>
              <a:cs typeface="Times New Roman" panose="02020603050405020304" pitchFamily="18" charset="0"/>
            </a:endParaRPr>
          </a:p>
          <a:p>
            <a:pPr marL="0" indent="0">
              <a:buNone/>
            </a:pPr>
            <a:r>
              <a:rPr lang="en-IN" sz="2800" b="1">
                <a:latin typeface="Times New Roman" panose="02020603050405020304" pitchFamily="18" charset="0"/>
                <a:cs typeface="Times New Roman" panose="02020603050405020304" pitchFamily="18" charset="0"/>
              </a:rPr>
              <a:t>Hardware Requirements:</a:t>
            </a:r>
            <a:endParaRPr lang="en-IN" sz="28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a:latin typeface="Times New Roman" panose="02020603050405020304" pitchFamily="18" charset="0"/>
                <a:cs typeface="Times New Roman" panose="02020603050405020304" pitchFamily="18" charset="0"/>
              </a:rPr>
              <a:t>Processor:</a:t>
            </a:r>
            <a:r>
              <a:rPr lang="en-IN" sz="2800">
                <a:latin typeface="Times New Roman" panose="02020603050405020304" pitchFamily="18" charset="0"/>
                <a:cs typeface="Times New Roman" panose="02020603050405020304" pitchFamily="18" charset="0"/>
              </a:rPr>
              <a:t> Min. Intel Core i5 (Recommended: i7 or higher)</a:t>
            </a:r>
            <a:endParaRPr lang="en-IN" sz="28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a:latin typeface="Times New Roman" panose="02020603050405020304" pitchFamily="18" charset="0"/>
                <a:cs typeface="Times New Roman" panose="02020603050405020304" pitchFamily="18" charset="0"/>
              </a:rPr>
              <a:t>RAM:</a:t>
            </a:r>
            <a:r>
              <a:rPr lang="en-IN" sz="2800">
                <a:latin typeface="Times New Roman" panose="02020603050405020304" pitchFamily="18" charset="0"/>
                <a:cs typeface="Times New Roman" panose="02020603050405020304" pitchFamily="18" charset="0"/>
              </a:rPr>
              <a:t> Min. 8GB (Recommended: 16GB+)</a:t>
            </a:r>
            <a:endParaRPr lang="en-IN" sz="28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a:latin typeface="Times New Roman" panose="02020603050405020304" pitchFamily="18" charset="0"/>
                <a:cs typeface="Times New Roman" panose="02020603050405020304" pitchFamily="18" charset="0"/>
              </a:rPr>
              <a:t>GPU:</a:t>
            </a:r>
            <a:r>
              <a:rPr lang="en-IN" sz="2800">
                <a:latin typeface="Times New Roman" panose="02020603050405020304" pitchFamily="18" charset="0"/>
                <a:cs typeface="Times New Roman" panose="02020603050405020304" pitchFamily="18" charset="0"/>
              </a:rPr>
              <a:t> NVIDIA CUDA support (Recommended: RTX 3060 or higher)</a:t>
            </a:r>
            <a:endParaRPr lang="en-IN" sz="28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a:latin typeface="Times New Roman" panose="02020603050405020304" pitchFamily="18" charset="0"/>
                <a:cs typeface="Times New Roman" panose="02020603050405020304" pitchFamily="18" charset="0"/>
              </a:rPr>
              <a:t>Storage:</a:t>
            </a:r>
            <a:r>
              <a:rPr lang="en-IN" sz="2800">
                <a:latin typeface="Times New Roman" panose="02020603050405020304" pitchFamily="18" charset="0"/>
                <a:cs typeface="Times New Roman" panose="02020603050405020304" pitchFamily="18" charset="0"/>
              </a:rPr>
              <a:t> Min. 50GB (Recommended: SSD 256GB+)</a:t>
            </a:r>
            <a:endParaRPr lang="en-IN" sz="28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800" b="1">
                <a:latin typeface="Times New Roman" panose="02020603050405020304" pitchFamily="18" charset="0"/>
                <a:cs typeface="Times New Roman" panose="02020603050405020304" pitchFamily="18" charset="0"/>
              </a:rPr>
              <a:t>Internet:</a:t>
            </a:r>
            <a:r>
              <a:rPr lang="en-IN" sz="2800">
                <a:latin typeface="Times New Roman" panose="02020603050405020304" pitchFamily="18" charset="0"/>
                <a:cs typeface="Times New Roman" panose="02020603050405020304" pitchFamily="18" charset="0"/>
              </a:rPr>
              <a:t> Stable connection for cloud training</a:t>
            </a:r>
            <a:endParaRPr lang="en-IN" sz="2800">
              <a:latin typeface="Times New Roman" panose="02020603050405020304" pitchFamily="18" charset="0"/>
              <a:cs typeface="Times New Roman" panose="02020603050405020304" pitchFamily="18" charset="0"/>
            </a:endParaRPr>
          </a:p>
          <a:p>
            <a:pPr>
              <a:buNone/>
            </a:pP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4"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fontAlgn="auto">
              <a:lnSpc>
                <a:spcPct val="110000"/>
              </a:lnSpc>
              <a:spcBef>
                <a:spcPts val="1200"/>
              </a:spcBef>
              <a:spcAft>
                <a:spcPts val="0"/>
              </a:spcAft>
              <a:defRPr/>
            </a:pPr>
            <a:r>
              <a:rPr lang="en-US" sz="3200" b="1" dirty="0">
                <a:solidFill>
                  <a:srgbClr val="C00000"/>
                </a:solidFill>
              </a:rPr>
              <a:t>Process Model</a:t>
            </a:r>
            <a:endParaRPr lang="en-US" sz="3200" b="1" dirty="0">
              <a:solidFill>
                <a:srgbClr val="C00000"/>
              </a:solidFill>
            </a:endParaRPr>
          </a:p>
        </p:txBody>
      </p:sp>
      <p:sp>
        <p:nvSpPr>
          <p:cNvPr id="3" name="Content Placeholder 2"/>
          <p:cNvSpPr>
            <a:spLocks noGrp="1"/>
          </p:cNvSpPr>
          <p:nvPr>
            <p:ph idx="1"/>
          </p:nvPr>
        </p:nvSpPr>
        <p:spPr>
          <a:xfrm>
            <a:off x="228600" y="1066800"/>
            <a:ext cx="8763000" cy="5562600"/>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ormAutofit/>
          </a:bodyPr>
          <a:lstStyle/>
          <a:p>
            <a:pPr fontAlgn="auto">
              <a:spcAft>
                <a:spcPts val="0"/>
              </a:spcAft>
              <a:defRPr/>
            </a:pPr>
            <a:endParaRPr lang="en-US" sz="2800" dirty="0"/>
          </a:p>
          <a:p>
            <a:pPr algn="ctr" fontAlgn="auto">
              <a:spcAft>
                <a:spcPts val="0"/>
              </a:spcAft>
              <a:buFont typeface="Arial" panose="020B0604020202020204" pitchFamily="34" charset="0"/>
              <a:buNone/>
              <a:defRPr/>
            </a:pPr>
            <a:endParaRPr lang="en-US" sz="2800" dirty="0"/>
          </a:p>
          <a:p>
            <a:pPr algn="ctr" fontAlgn="auto">
              <a:spcAft>
                <a:spcPts val="0"/>
              </a:spcAft>
              <a:buFont typeface="Arial" panose="020B0604020202020204" pitchFamily="34" charset="0"/>
              <a:buNone/>
              <a:defRPr/>
            </a:pPr>
            <a:endParaRPr lang="en-US" sz="2800" dirty="0"/>
          </a:p>
          <a:p>
            <a:pPr algn="ctr" fontAlgn="auto">
              <a:spcAft>
                <a:spcPts val="0"/>
              </a:spcAft>
              <a:buFont typeface="Arial" panose="020B0604020202020204" pitchFamily="34" charset="0"/>
              <a:buNone/>
              <a:defRPr/>
            </a:pPr>
            <a:endParaRPr lang="en-US" sz="2800" dirty="0"/>
          </a:p>
          <a:p>
            <a:pPr fontAlgn="auto">
              <a:spcAft>
                <a:spcPts val="0"/>
              </a:spcAft>
              <a:defRPr/>
            </a:pPr>
            <a:endParaRPr lang="en-US" sz="2800" dirty="0"/>
          </a:p>
          <a:p>
            <a:pPr fontAlgn="auto">
              <a:spcAft>
                <a:spcPts val="0"/>
              </a:spcAft>
              <a:defRPr/>
            </a:pPr>
            <a:endParaRPr lang="en-US" sz="2800" dirty="0"/>
          </a:p>
        </p:txBody>
      </p:sp>
      <p:sp>
        <p:nvSpPr>
          <p:cNvPr id="5" name="Slide Number Placeholder 4"/>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2F14D1DE-E57B-4FC7-9D83-AB1C4CB583B1}" type="slidenum">
              <a:rPr lang="en-US" altLang="en-US">
                <a:solidFill>
                  <a:srgbClr val="898989"/>
                </a:solidFill>
              </a:rPr>
            </a:fld>
            <a:endParaRPr lang="en-US" altLang="en-US">
              <a:solidFill>
                <a:srgbClr val="898989"/>
              </a:solidFill>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6"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8558"/>
          <a:stretch>
            <a:fillRect/>
          </a:stretch>
        </p:blipFill>
        <p:spPr>
          <a:xfrm>
            <a:off x="2438400" y="1371600"/>
            <a:ext cx="4972050" cy="4342627"/>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95" y="-47743"/>
            <a:ext cx="7638305" cy="611161"/>
          </a:xfrm>
        </p:spPr>
        <p:style>
          <a:lnRef idx="2">
            <a:schemeClr val="accent5"/>
          </a:lnRef>
          <a:fillRef idx="1">
            <a:schemeClr val="lt1"/>
          </a:fillRef>
          <a:effectRef idx="0">
            <a:schemeClr val="accent5"/>
          </a:effectRef>
          <a:fontRef idx="minor">
            <a:schemeClr val="dk1"/>
          </a:fontRef>
        </p:style>
        <p:txBody>
          <a:bodyPr>
            <a:normAutofit fontScale="90000"/>
          </a:bodyPr>
          <a:lstStyle/>
          <a:p>
            <a:pPr>
              <a:lnSpc>
                <a:spcPct val="110000"/>
              </a:lnSpc>
              <a:spcBef>
                <a:spcPts val="1200"/>
              </a:spcBef>
            </a:pPr>
            <a:r>
              <a:rPr lang="en-US" sz="3200" b="1" dirty="0">
                <a:solidFill>
                  <a:srgbClr val="C00000"/>
                </a:solidFill>
              </a:rPr>
              <a:t>Architectural Diagram</a:t>
            </a:r>
            <a:endParaRPr lang="en-US" sz="3200" b="1" dirty="0">
              <a:solidFill>
                <a:srgbClr val="C00000"/>
              </a:solidFill>
            </a:endParaRPr>
          </a:p>
        </p:txBody>
      </p:sp>
      <p:sp>
        <p:nvSpPr>
          <p:cNvPr id="5" name="Slide Number Placeholder 4"/>
          <p:cNvSpPr>
            <a:spLocks noGrp="1"/>
          </p:cNvSpPr>
          <p:nvPr>
            <p:ph type="sldNum" sz="quarter" idx="12"/>
          </p:nvPr>
        </p:nvSpPr>
        <p:spPr>
          <a:xfrm>
            <a:off x="7010400" y="6492875"/>
            <a:ext cx="2133600" cy="365125"/>
          </a:xfrm>
        </p:spPr>
        <p:txBody>
          <a:bodyPr/>
          <a:lstStyle/>
          <a:p>
            <a:fld id="{B6F15528-21DE-4FAA-801E-634DDDAF4B2B}" type="slidenum">
              <a:rPr lang="en-US"/>
            </a:fld>
            <a:endParaRPr lang="en-US"/>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14401" y="1450907"/>
            <a:ext cx="6324266" cy="4171004"/>
          </a:xfrm>
        </p:spPr>
      </p:pic>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090" y="182880"/>
            <a:ext cx="956310" cy="731520"/>
          </a:xfrm>
          <a:prstGeom prst="rect">
            <a:avLst/>
          </a:prstGeom>
        </p:spPr>
      </p:pic>
      <p:sp>
        <p:nvSpPr>
          <p:cNvPr id="6" name="Content Placeholder 2"/>
          <p:cNvSpPr txBox="1"/>
          <p:nvPr/>
        </p:nvSpPr>
        <p:spPr bwMode="auto">
          <a:xfrm>
            <a:off x="228600" y="1066800"/>
            <a:ext cx="8763000" cy="5562600"/>
          </a:xfrm>
          <a:prstGeom prst="rect">
            <a:avLst/>
          </a:prstGeom>
          <a:ln w="25400" cap="flat" cmpd="sng" algn="ctr">
            <a:solidFill>
              <a:schemeClr val="accent1">
                <a:lumMod val="75000"/>
              </a:schemeClr>
            </a:solidFill>
            <a:prstDash val="soli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normAutofit/>
          </a:bodyPr>
          <a:lstStyle>
            <a:lvl1pPr marL="342900" indent="-342900" algn="l" rtl="0" fontAlgn="base">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fontAlgn="auto">
              <a:spcAft>
                <a:spcPts val="0"/>
              </a:spcAft>
              <a:defRPr/>
            </a:pPr>
            <a:endParaRPr lang="en-US" sz="2800"/>
          </a:p>
          <a:p>
            <a:pPr fontAlgn="auto">
              <a:spcAft>
                <a:spcPts val="0"/>
              </a:spcAft>
              <a:buFont typeface="Arial" panose="020B0604020202020204" pitchFamily="34" charset="0"/>
              <a:buNone/>
              <a:defRPr/>
            </a:pPr>
            <a:endParaRPr lang="en-US" sz="2800" dirty="0">
              <a:cs typeface="Calibri" panose="020F0502020204030204"/>
            </a:endParaRPr>
          </a:p>
        </p:txBody>
      </p:sp>
      <p:sp>
        <p:nvSpPr>
          <p:cNvPr id="4" name="Footer Placeholder 6"/>
          <p:cNvSpPr>
            <a:spLocks noGrp="1"/>
          </p:cNvSpPr>
          <p:nvPr>
            <p:ph type="ftr" sz="quarter" idx="11"/>
          </p:nvPr>
        </p:nvSpPr>
        <p:spPr>
          <a:xfrm>
            <a:off x="3124200" y="6356350"/>
            <a:ext cx="3962400" cy="365125"/>
          </a:xfrm>
        </p:spPr>
        <p:txBody>
          <a:bodyPr/>
          <a:lstStyle/>
          <a:p>
            <a:pPr>
              <a:defRPr/>
            </a:pPr>
            <a:r>
              <a:rPr lang="en-US" dirty="0"/>
              <a:t>DEPARTMENT OF CSE MINI PROJECT REVIEW-2</a:t>
            </a:r>
            <a:endParaRPr lang="en-US"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9635" y="1803884"/>
            <a:ext cx="6552867" cy="4321772"/>
          </a:xfrm>
          <a:prstGeom prst="rect">
            <a:avLst/>
          </a:prstGeom>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6978</Words>
  <Application>WPS Slides</Application>
  <PresentationFormat>On-screen Show (4:3)</PresentationFormat>
  <Paragraphs>215</Paragraphs>
  <Slides>16</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Calibri</vt:lpstr>
      <vt:lpstr>Calibri</vt:lpstr>
      <vt:lpstr>Arial,Sans-Serif</vt:lpstr>
      <vt:lpstr>Segoe Print</vt:lpstr>
      <vt:lpstr>Times New Roman</vt:lpstr>
      <vt:lpstr>Microsoft YaHei</vt:lpstr>
      <vt:lpstr>Arial Unicode MS</vt:lpstr>
      <vt:lpstr>Office Theme</vt:lpstr>
      <vt:lpstr>   VARDHAMAN COLLEGE OF ENGINEERING, HYDERABAD Autonomous institute affiliated to JNTUH  DEPARTMENT OF COMPUTER SCIENCE &amp; ENGINEERING  </vt:lpstr>
      <vt:lpstr>Mini Project Review-2 Outlines</vt:lpstr>
      <vt:lpstr>Main idea of the Project</vt:lpstr>
      <vt:lpstr>Existing System Vs Proposed </vt:lpstr>
      <vt:lpstr>Proposed Project Objectives</vt:lpstr>
      <vt:lpstr>Proposed Project Outcomes</vt:lpstr>
      <vt:lpstr>Software and Hardware Requirements</vt:lpstr>
      <vt:lpstr>Process Model</vt:lpstr>
      <vt:lpstr>Architectural Diagram</vt:lpstr>
      <vt:lpstr>USE CASE DIAGRAM</vt:lpstr>
      <vt:lpstr>CLASS DIAGRAM</vt:lpstr>
      <vt:lpstr>SEQUENCE DIAGRAM</vt:lpstr>
      <vt:lpstr>ACTIVITY DIAGRAM</vt:lpstr>
      <vt:lpstr>STATE CHART DIAGRAM</vt:lpstr>
      <vt:lpstr>PROPOSED METHOD AND ALGORITHMS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Venu Gopal Sakkera</dc:creator>
  <cp:lastModifiedBy>VarunTeja Parshaveni</cp:lastModifiedBy>
  <cp:revision>524</cp:revision>
  <dcterms:created xsi:type="dcterms:W3CDTF">2006-08-16T00:00:00Z</dcterms:created>
  <dcterms:modified xsi:type="dcterms:W3CDTF">2025-04-08T09:27:39Z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2130C625574C464784B32D0B21C29DB0_12</vt:lpwstr>
  </property>
  <property fmtid="{D5CDD505-2E9C-101B-9397-08002B2CF9AE}" pid="3" name="KSOProductBuildVer">
    <vt:lpwstr>1033-12.2.0.20782</vt:lpwstr>
  </property>
</Properties>
</file>