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61" r:id="rId3"/>
    <p:sldId id="262" r:id="rId4"/>
    <p:sldId id="280" r:id="rId5"/>
    <p:sldId id="264" r:id="rId6"/>
    <p:sldId id="281" r:id="rId7"/>
    <p:sldId id="282" r:id="rId8"/>
    <p:sldId id="266" r:id="rId9"/>
    <p:sldId id="283" r:id="rId10"/>
    <p:sldId id="268" r:id="rId11"/>
    <p:sldId id="284" r:id="rId12"/>
    <p:sldId id="27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5" autoAdjust="0"/>
    <p:restoredTop sz="94660"/>
  </p:normalViewPr>
  <p:slideViewPr>
    <p:cSldViewPr snapToGrid="0">
      <p:cViewPr varScale="1">
        <p:scale>
          <a:sx n="78" d="100"/>
          <a:sy n="78" d="100"/>
        </p:scale>
        <p:origin x="47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168D-E799-F2E1-D8F9-57FCA07D5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8DEFA8-2697-8828-A623-6CD7CB778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71BE94-B940-E881-EC19-BB81814D0DA7}"/>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5" name="Footer Placeholder 4">
            <a:extLst>
              <a:ext uri="{FF2B5EF4-FFF2-40B4-BE49-F238E27FC236}">
                <a16:creationId xmlns:a16="http://schemas.microsoft.com/office/drawing/2014/main" id="{F4AB212F-B4EF-6B6B-40BE-92CA86865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3FE84-EB17-0D40-706B-5E635C7DDBB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26580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1558-B492-F596-3061-63DEB2B85A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1AEFC7-F792-0DD5-3897-63C7FDA11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665E8-5CDA-751E-E955-1115AF029089}"/>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5" name="Footer Placeholder 4">
            <a:extLst>
              <a:ext uri="{FF2B5EF4-FFF2-40B4-BE49-F238E27FC236}">
                <a16:creationId xmlns:a16="http://schemas.microsoft.com/office/drawing/2014/main" id="{017128A4-4B4D-EE5C-B31C-4DF7931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EBD2F-ACA5-0237-0FF2-607B5053D20F}"/>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5449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DB979-8FF4-ADB3-98A2-C3B55B8B5B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207392-68A7-5224-749F-C1085F08E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36172-B228-914B-FF89-9681A0DC2D1D}"/>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5" name="Footer Placeholder 4">
            <a:extLst>
              <a:ext uri="{FF2B5EF4-FFF2-40B4-BE49-F238E27FC236}">
                <a16:creationId xmlns:a16="http://schemas.microsoft.com/office/drawing/2014/main" id="{1E046E81-A5AF-588A-47DF-329A0DA1E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1AE53-296F-AC2B-5957-322CA8CB52C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70048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F67A-3562-B6E5-1B79-FC7848C397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624C29-853B-090A-02EF-D9850C5F4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CAD54-A56D-7F0F-E8AE-41B092A6363E}"/>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5" name="Footer Placeholder 4">
            <a:extLst>
              <a:ext uri="{FF2B5EF4-FFF2-40B4-BE49-F238E27FC236}">
                <a16:creationId xmlns:a16="http://schemas.microsoft.com/office/drawing/2014/main" id="{A51550C5-478F-0AAB-B87B-FD3E5761D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2CAF8-742C-0E82-963A-A10AC092A69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56042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14DB-C309-C04B-6C07-CA62AABD7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461A8-A0F3-CC85-4B2F-9BCC78753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D61B09-312C-3481-934D-957AC64DC5F2}"/>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5" name="Footer Placeholder 4">
            <a:extLst>
              <a:ext uri="{FF2B5EF4-FFF2-40B4-BE49-F238E27FC236}">
                <a16:creationId xmlns:a16="http://schemas.microsoft.com/office/drawing/2014/main" id="{88FBB7CB-6C39-FE6A-3D16-FDD4F0229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E8D84-2494-1625-D3E5-8AF775C8D59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98619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7081-BE39-E4AB-3B16-06BDD28E8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7FF660-5C04-8454-B105-B578D04AD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BD3AD6-4300-D766-545C-2101F6641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4375D9-6A2D-87FD-3C0C-803AEB99685F}"/>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6" name="Footer Placeholder 5">
            <a:extLst>
              <a:ext uri="{FF2B5EF4-FFF2-40B4-BE49-F238E27FC236}">
                <a16:creationId xmlns:a16="http://schemas.microsoft.com/office/drawing/2014/main" id="{C7340CB8-18F6-9878-6C07-27EEDC79B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03551-B023-EF8A-BD22-FD7BF03E1EF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0402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616E-DC0D-DDE6-7470-4D958624DC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6CABF8-467A-26B8-F20C-D210B34DB4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52C44F-FC8A-FA96-CEEF-1A3EC2BFF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289005-8067-ACE2-237A-81F062F703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3CEFD-3BF1-E684-F185-DC42D5DF9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290722-716E-EE65-1BFA-4D7F237ABCA0}"/>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8" name="Footer Placeholder 7">
            <a:extLst>
              <a:ext uri="{FF2B5EF4-FFF2-40B4-BE49-F238E27FC236}">
                <a16:creationId xmlns:a16="http://schemas.microsoft.com/office/drawing/2014/main" id="{A3832F1E-2F72-21D8-7446-C7EE05C10F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E6FEAD-DC2E-E27B-09A2-FE4CE3CF0E5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71803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31F4-AC7B-6207-AEF9-0CE684F5BC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C9CF7E-142A-DD3C-B094-D259009D51CF}"/>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4" name="Footer Placeholder 3">
            <a:extLst>
              <a:ext uri="{FF2B5EF4-FFF2-40B4-BE49-F238E27FC236}">
                <a16:creationId xmlns:a16="http://schemas.microsoft.com/office/drawing/2014/main" id="{04B54962-B459-599F-E512-5093009780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DE0262-ABE3-82B8-7594-EA375D0567DF}"/>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19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72980-77E6-9DA2-FA1D-750C538F18A1}"/>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3" name="Footer Placeholder 2">
            <a:extLst>
              <a:ext uri="{FF2B5EF4-FFF2-40B4-BE49-F238E27FC236}">
                <a16:creationId xmlns:a16="http://schemas.microsoft.com/office/drawing/2014/main" id="{86BAB923-4362-988A-8516-F6EBD9FC6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A36EF4-43C3-F2CA-570D-B9F40436424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82612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605D-7CC8-BE83-42BD-FD4FBEA2B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D2F731-B18B-0B0A-2EDF-999A87D49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533CE-57E2-B689-2E36-E007B57FE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8F315-D917-8E74-5B3F-93BFCC453A97}"/>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6" name="Footer Placeholder 5">
            <a:extLst>
              <a:ext uri="{FF2B5EF4-FFF2-40B4-BE49-F238E27FC236}">
                <a16:creationId xmlns:a16="http://schemas.microsoft.com/office/drawing/2014/main" id="{F71A062A-0287-D842-A463-794DFC5B2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CC34E-C992-056A-BC79-FA0D0E8822B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3697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F293-0223-B55D-700F-0DAAC777C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2EF8F7-F63E-A7E3-0B4E-6638305CE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D80D9E-3DC6-D1F4-FAFE-F96F6D5DA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E5084-7C05-ADA5-A9BA-F97964EFB2D7}"/>
              </a:ext>
            </a:extLst>
          </p:cNvPr>
          <p:cNvSpPr>
            <a:spLocks noGrp="1"/>
          </p:cNvSpPr>
          <p:nvPr>
            <p:ph type="dt" sz="half" idx="10"/>
          </p:nvPr>
        </p:nvSpPr>
        <p:spPr/>
        <p:txBody>
          <a:bodyPr/>
          <a:lstStyle/>
          <a:p>
            <a:fld id="{DF531B98-7DAA-4F67-B12F-4F673C8BF44F}" type="datetimeFigureOut">
              <a:rPr lang="en-US" smtClean="0"/>
              <a:t>3/14/2024</a:t>
            </a:fld>
            <a:endParaRPr lang="en-US"/>
          </a:p>
        </p:txBody>
      </p:sp>
      <p:sp>
        <p:nvSpPr>
          <p:cNvPr id="6" name="Footer Placeholder 5">
            <a:extLst>
              <a:ext uri="{FF2B5EF4-FFF2-40B4-BE49-F238E27FC236}">
                <a16:creationId xmlns:a16="http://schemas.microsoft.com/office/drawing/2014/main" id="{F6984831-E17D-F8BA-062E-78831777B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71210-FAC1-16F2-2954-67C8DA061E5B}"/>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57428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79D7D-403F-0164-E136-D94099655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36CDAD-21EF-2FC8-7E25-F45F5A4DD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08548-B418-9A60-9EF4-942D43B3A9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3/14/2024</a:t>
            </a:fld>
            <a:endParaRPr lang="en-US"/>
          </a:p>
        </p:txBody>
      </p:sp>
      <p:sp>
        <p:nvSpPr>
          <p:cNvPr id="5" name="Footer Placeholder 4">
            <a:extLst>
              <a:ext uri="{FF2B5EF4-FFF2-40B4-BE49-F238E27FC236}">
                <a16:creationId xmlns:a16="http://schemas.microsoft.com/office/drawing/2014/main" id="{955B42B3-F875-1217-5947-31D093582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0C0FDD-9483-950A-322F-3C28C640C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2687205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8F8D2-B84D-CF94-BFB2-13E3D0497941}"/>
              </a:ext>
            </a:extLst>
          </p:cNvPr>
          <p:cNvSpPr txBox="1"/>
          <p:nvPr/>
        </p:nvSpPr>
        <p:spPr>
          <a:xfrm>
            <a:off x="3137048" y="1332783"/>
            <a:ext cx="5459083" cy="738664"/>
          </a:xfrm>
          <a:prstGeom prst="rect">
            <a:avLst/>
          </a:prstGeom>
          <a:noFill/>
        </p:spPr>
        <p:txBody>
          <a:bodyPr wrap="square" rtlCol="0">
            <a:spAutoFit/>
          </a:bodyPr>
          <a:lstStyle/>
          <a:p>
            <a:pPr algn="ctr">
              <a:buFont typeface="Arial" panose="020B0604020202020204" pitchFamily="34" charset="0"/>
              <a:buNone/>
            </a:pPr>
            <a:r>
              <a:rPr lang="en-US" sz="14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4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400" b="1" dirty="0">
                <a:solidFill>
                  <a:srgbClr val="002060"/>
                </a:solidFill>
                <a:latin typeface="Bookman Old Style" panose="02050604050505020204" pitchFamily="18" charset="0"/>
                <a:cs typeface="Times New Roman" panose="02020603050405020304" pitchFamily="18" charset="0"/>
              </a:rPr>
              <a:t>Artificial Intelligence and Machine Learning</a:t>
            </a:r>
          </a:p>
        </p:txBody>
      </p:sp>
      <p:sp>
        <p:nvSpPr>
          <p:cNvPr id="4" name="TextBox 3">
            <a:extLst>
              <a:ext uri="{FF2B5EF4-FFF2-40B4-BE49-F238E27FC236}">
                <a16:creationId xmlns:a16="http://schemas.microsoft.com/office/drawing/2014/main" id="{7F85132D-DC74-5739-DE49-513B6512A2D8}"/>
              </a:ext>
            </a:extLst>
          </p:cNvPr>
          <p:cNvSpPr txBox="1"/>
          <p:nvPr/>
        </p:nvSpPr>
        <p:spPr>
          <a:xfrm>
            <a:off x="2076527" y="2332363"/>
            <a:ext cx="7847545" cy="4616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algn="ctr"/>
            <a:r>
              <a:rPr lang="en-US" sz="2400" b="1" spc="5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Image Caption Generator Using CNN &amp; LSTM</a:t>
            </a:r>
            <a:endParaRPr lang="en-IN" sz="2400" b="1" spc="5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45CB57-7B61-63B9-3181-3F32F12116FE}"/>
              </a:ext>
            </a:extLst>
          </p:cNvPr>
          <p:cNvSpPr txBox="1"/>
          <p:nvPr/>
        </p:nvSpPr>
        <p:spPr>
          <a:xfrm>
            <a:off x="836937" y="3721344"/>
            <a:ext cx="3044597" cy="1346331"/>
          </a:xfrm>
          <a:prstGeom prst="rect">
            <a:avLst/>
          </a:prstGeom>
          <a:noFill/>
        </p:spPr>
        <p:txBody>
          <a:bodyPr wrap="square" rtlCol="0">
            <a:spAutoFit/>
          </a:bodyPr>
          <a:lstStyle/>
          <a:p>
            <a:pPr>
              <a:lnSpc>
                <a:spcPct val="150000"/>
              </a:lnSpc>
            </a:pPr>
            <a:r>
              <a:rPr lang="en-US" sz="1400" dirty="0">
                <a:latin typeface="Times New Roman" panose="02020603050405020304" pitchFamily="18" charset="0"/>
                <a:cs typeface="Times New Roman" panose="02020603050405020304" pitchFamily="18" charset="0"/>
              </a:rPr>
              <a:t>Project Guide: </a:t>
            </a:r>
            <a:r>
              <a:rPr lang="en-US" sz="1400" b="1" dirty="0">
                <a:latin typeface="Times New Roman" panose="02020603050405020304" pitchFamily="18" charset="0"/>
                <a:cs typeface="Times New Roman" panose="02020603050405020304" pitchFamily="18" charset="0"/>
              </a:rPr>
              <a:t>A Siva Kumar</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Professor</a:t>
            </a:r>
          </a:p>
          <a:p>
            <a:pPr>
              <a:lnSpc>
                <a:spcPct val="150000"/>
              </a:lnSpc>
            </a:pPr>
            <a:r>
              <a:rPr lang="en-IN" sz="1400" dirty="0">
                <a:latin typeface="Times New Roman" panose="02020603050405020304" pitchFamily="18" charset="0"/>
                <a:cs typeface="Times New Roman" panose="02020603050405020304" pitchFamily="18" charset="0"/>
              </a:rPr>
              <a:t>CSE-AI&amp;ML</a:t>
            </a:r>
          </a:p>
          <a:p>
            <a:pPr>
              <a:lnSpc>
                <a:spcPct val="150000"/>
              </a:lnSpc>
            </a:pPr>
            <a:r>
              <a:rPr lang="en-IN" sz="1400" dirty="0">
                <a:latin typeface="Times New Roman" panose="02020603050405020304" pitchFamily="18" charset="0"/>
                <a:cs typeface="Times New Roman" panose="02020603050405020304" pitchFamily="18" charset="0"/>
              </a:rPr>
              <a:t>Malla Reddy University</a:t>
            </a:r>
          </a:p>
        </p:txBody>
      </p:sp>
      <p:sp>
        <p:nvSpPr>
          <p:cNvPr id="6" name="TextBox 5">
            <a:extLst>
              <a:ext uri="{FF2B5EF4-FFF2-40B4-BE49-F238E27FC236}">
                <a16:creationId xmlns:a16="http://schemas.microsoft.com/office/drawing/2014/main" id="{3BF34576-4859-076F-A2DD-9EE4E8CF8334}"/>
              </a:ext>
            </a:extLst>
          </p:cNvPr>
          <p:cNvSpPr txBox="1"/>
          <p:nvPr/>
        </p:nvSpPr>
        <p:spPr>
          <a:xfrm>
            <a:off x="7058197" y="3331944"/>
            <a:ext cx="4474440" cy="2369880"/>
          </a:xfrm>
          <a:prstGeom prst="rect">
            <a:avLst/>
          </a:prstGeom>
          <a:noFill/>
        </p:spPr>
        <p:txBody>
          <a:bodyPr wrap="square" rtlCol="0">
            <a:spAutoFit/>
          </a:bodyPr>
          <a:lstStyle/>
          <a:p>
            <a:pPr algn="just">
              <a:spcAft>
                <a:spcPts val="1000"/>
              </a:spcAft>
            </a:pPr>
            <a:r>
              <a:rPr lang="en-US" sz="1400" dirty="0">
                <a:solidFill>
                  <a:srgbClr val="000000"/>
                </a:solidFill>
                <a:latin typeface="Times New Roman" panose="02020603050405020304" pitchFamily="18" charset="0"/>
                <a:cs typeface="Times New Roman" panose="02020603050405020304" pitchFamily="18" charset="0"/>
              </a:rPr>
              <a:t>Batch Number: </a:t>
            </a:r>
            <a:r>
              <a:rPr lang="en-US" sz="1400" b="1" dirty="0">
                <a:solidFill>
                  <a:srgbClr val="000000"/>
                </a:solidFill>
                <a:latin typeface="Times New Roman" panose="02020603050405020304" pitchFamily="18" charset="0"/>
                <a:cs typeface="Times New Roman" panose="02020603050405020304" pitchFamily="18" charset="0"/>
              </a:rPr>
              <a:t>ZT18</a:t>
            </a:r>
          </a:p>
          <a:p>
            <a:pPr algn="just">
              <a:spcAft>
                <a:spcPts val="1000"/>
              </a:spcAft>
            </a:pPr>
            <a:r>
              <a:rPr lang="en-US" sz="1400" dirty="0">
                <a:latin typeface="Times New Roman" panose="02020603050405020304" pitchFamily="18" charset="0"/>
                <a:cs typeface="Times New Roman" panose="02020603050405020304" pitchFamily="18" charset="0"/>
              </a:rPr>
              <a:t>Batch Names &amp; Roll Numbers:-</a:t>
            </a:r>
          </a:p>
          <a:p>
            <a:pPr algn="just">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Sufiyan Ali Khan		- 2111CS020573</a:t>
            </a:r>
          </a:p>
          <a:p>
            <a:pPr algn="just">
              <a:spcAft>
                <a:spcPts val="1000"/>
              </a:spcAft>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 Swetha			- 2111CS020584</a:t>
            </a:r>
          </a:p>
          <a:p>
            <a:pPr algn="just">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Thejashwini</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- 2111CS020589</a:t>
            </a:r>
          </a:p>
          <a:p>
            <a:pPr algn="just">
              <a:spcAft>
                <a:spcPts val="1000"/>
              </a:spcAft>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 Varshith			- 2111CS020621</a:t>
            </a:r>
          </a:p>
          <a:p>
            <a:pPr algn="just">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Varun Teja		- 2111CS020626</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07B890C-9B72-99D0-1101-C05CDE11EBC5}"/>
              </a:ext>
            </a:extLst>
          </p:cNvPr>
          <p:cNvSpPr txBox="1"/>
          <p:nvPr/>
        </p:nvSpPr>
        <p:spPr>
          <a:xfrm>
            <a:off x="2602032" y="6090531"/>
            <a:ext cx="5994099" cy="523220"/>
          </a:xfrm>
          <a:prstGeom prst="rect">
            <a:avLst/>
          </a:prstGeom>
          <a:noFill/>
        </p:spPr>
        <p:txBody>
          <a:bodyPr wrap="square" rtlCol="0">
            <a:spAutoFit/>
          </a:bodyPr>
          <a:lstStyle/>
          <a:p>
            <a:pPr algn="ctr">
              <a:buFont typeface="Arial" panose="020B0604020202020204" pitchFamily="34" charset="0"/>
              <a:buNone/>
            </a:pPr>
            <a:r>
              <a:rPr lang="en-US" sz="16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200" b="1" dirty="0">
                <a:solidFill>
                  <a:srgbClr val="7030A0"/>
                </a:solidFill>
                <a:latin typeface="Bookman Old Style" panose="02050604050505020204" pitchFamily="18" charset="0"/>
                <a:cs typeface="Times New Roman" panose="02020603050405020304" pitchFamily="18" charset="0"/>
              </a:rPr>
              <a:t>Malla Reddy University</a:t>
            </a:r>
            <a:endParaRPr lang="en-US" sz="105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4C0D828-4709-6641-0ACE-3F27914D5B18}"/>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pic>
        <p:nvPicPr>
          <p:cNvPr id="9" name="Picture 8">
            <a:extLst>
              <a:ext uri="{FF2B5EF4-FFF2-40B4-BE49-F238E27FC236}">
                <a16:creationId xmlns:a16="http://schemas.microsoft.com/office/drawing/2014/main" id="{850D06DE-6204-3C0B-C90D-D9E408E55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932" y="3721344"/>
            <a:ext cx="1729439" cy="1608074"/>
          </a:xfrm>
          <a:prstGeom prst="rect">
            <a:avLst/>
          </a:prstGeom>
        </p:spPr>
      </p:pic>
    </p:spTree>
    <p:extLst>
      <p:ext uri="{BB962C8B-B14F-4D97-AF65-F5344CB8AC3E}">
        <p14:creationId xmlns:p14="http://schemas.microsoft.com/office/powerpoint/2010/main" val="332655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F811-11C7-EAC1-32DB-C82722B98CB0}"/>
              </a:ext>
            </a:extLst>
          </p:cNvPr>
          <p:cNvSpPr>
            <a:spLocks noGrp="1"/>
          </p:cNvSpPr>
          <p:nvPr>
            <p:ph type="title"/>
          </p:nvPr>
        </p:nvSpPr>
        <p:spPr>
          <a:xfrm>
            <a:off x="555975" y="1174898"/>
            <a:ext cx="10515600" cy="503238"/>
          </a:xfrm>
        </p:spPr>
        <p:txBody>
          <a:bodyPr>
            <a:normAutofit/>
          </a:bodyPr>
          <a:lstStyle/>
          <a:p>
            <a:r>
              <a:rPr lang="en-IN" altLang="en-US" sz="2400" dirty="0">
                <a:solidFill>
                  <a:schemeClr val="tx2"/>
                </a:solidFill>
                <a:latin typeface="Cooper Black" panose="0208090404030B020404" pitchFamily="18" charset="0"/>
                <a:cs typeface="Times New Roman" panose="02020603050405020304" pitchFamily="18" charset="0"/>
              </a:rPr>
              <a:t>Block Diagram/Architecture</a:t>
            </a:r>
            <a:endParaRPr lang="en-IN" sz="2400" dirty="0">
              <a:latin typeface="Cooper Black" panose="0208090404030B020404" pitchFamily="18" charset="0"/>
              <a:cs typeface="Times New Roman" panose="02020603050405020304" pitchFamily="18" charset="0"/>
            </a:endParaRPr>
          </a:p>
        </p:txBody>
      </p:sp>
      <p:sp>
        <p:nvSpPr>
          <p:cNvPr id="165" name="Content Placeholder 2">
            <a:extLst>
              <a:ext uri="{FF2B5EF4-FFF2-40B4-BE49-F238E27FC236}">
                <a16:creationId xmlns:a16="http://schemas.microsoft.com/office/drawing/2014/main" id="{7873C003-E60C-95DE-BCB9-0585E40D7F50}"/>
              </a:ext>
            </a:extLst>
          </p:cNvPr>
          <p:cNvSpPr txBox="1">
            <a:spLocks/>
          </p:cNvSpPr>
          <p:nvPr/>
        </p:nvSpPr>
        <p:spPr>
          <a:xfrm flipV="1">
            <a:off x="9525000" y="6329363"/>
            <a:ext cx="1981200" cy="13744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66" name="Content Placeholder 2">
            <a:extLst>
              <a:ext uri="{FF2B5EF4-FFF2-40B4-BE49-F238E27FC236}">
                <a16:creationId xmlns:a16="http://schemas.microsoft.com/office/drawing/2014/main" id="{FA983348-7EC5-280B-2263-C3C843A7EF9D}"/>
              </a:ext>
            </a:extLst>
          </p:cNvPr>
          <p:cNvSpPr txBox="1">
            <a:spLocks/>
          </p:cNvSpPr>
          <p:nvPr/>
        </p:nvSpPr>
        <p:spPr>
          <a:xfrm flipV="1">
            <a:off x="9677400" y="6481763"/>
            <a:ext cx="1981200" cy="13744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3" name="Picture 2">
            <a:extLst>
              <a:ext uri="{FF2B5EF4-FFF2-40B4-BE49-F238E27FC236}">
                <a16:creationId xmlns:a16="http://schemas.microsoft.com/office/drawing/2014/main" id="{D1DDC0C3-5167-1782-A524-C2E9C0C69EFC}"/>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
        <p:nvSpPr>
          <p:cNvPr id="168" name="Rectangle 167">
            <a:extLst>
              <a:ext uri="{FF2B5EF4-FFF2-40B4-BE49-F238E27FC236}">
                <a16:creationId xmlns:a16="http://schemas.microsoft.com/office/drawing/2014/main" id="{402CB3AF-5102-5E29-17C6-4E3D34FA06FA}"/>
              </a:ext>
            </a:extLst>
          </p:cNvPr>
          <p:cNvSpPr/>
          <p:nvPr/>
        </p:nvSpPr>
        <p:spPr>
          <a:xfrm>
            <a:off x="6064492" y="1156916"/>
            <a:ext cx="2303527" cy="55295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Input(images)</a:t>
            </a:r>
            <a:endParaRPr lang="en-IN" dirty="0">
              <a:solidFill>
                <a:schemeClr val="bg1"/>
              </a:solidFill>
            </a:endParaRPr>
          </a:p>
        </p:txBody>
      </p:sp>
      <p:sp>
        <p:nvSpPr>
          <p:cNvPr id="169" name="Rectangle: Rounded Corners 168">
            <a:extLst>
              <a:ext uri="{FF2B5EF4-FFF2-40B4-BE49-F238E27FC236}">
                <a16:creationId xmlns:a16="http://schemas.microsoft.com/office/drawing/2014/main" id="{81C55D3F-0098-837B-9A12-5C59BA1CBADF}"/>
              </a:ext>
            </a:extLst>
          </p:cNvPr>
          <p:cNvSpPr/>
          <p:nvPr/>
        </p:nvSpPr>
        <p:spPr>
          <a:xfrm>
            <a:off x="4012774" y="3051490"/>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CNN Layer</a:t>
            </a:r>
            <a:endParaRPr lang="en-IN" dirty="0"/>
          </a:p>
        </p:txBody>
      </p:sp>
      <p:sp>
        <p:nvSpPr>
          <p:cNvPr id="170" name="Left Brace 169">
            <a:extLst>
              <a:ext uri="{FF2B5EF4-FFF2-40B4-BE49-F238E27FC236}">
                <a16:creationId xmlns:a16="http://schemas.microsoft.com/office/drawing/2014/main" id="{D746C8FE-BD8B-C277-5603-83B9BE0BC37E}"/>
              </a:ext>
            </a:extLst>
          </p:cNvPr>
          <p:cNvSpPr/>
          <p:nvPr/>
        </p:nvSpPr>
        <p:spPr>
          <a:xfrm rot="5400000">
            <a:off x="6939777" y="-104783"/>
            <a:ext cx="552956" cy="4182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71" name="Rectangle: Rounded Corners 170">
            <a:extLst>
              <a:ext uri="{FF2B5EF4-FFF2-40B4-BE49-F238E27FC236}">
                <a16:creationId xmlns:a16="http://schemas.microsoft.com/office/drawing/2014/main" id="{CD4E00FA-5753-D601-31D4-DBB1EA184981}"/>
              </a:ext>
            </a:extLst>
          </p:cNvPr>
          <p:cNvSpPr/>
          <p:nvPr/>
        </p:nvSpPr>
        <p:spPr>
          <a:xfrm>
            <a:off x="4012774" y="2261785"/>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features</a:t>
            </a:r>
            <a:endParaRPr lang="en-IN" dirty="0"/>
          </a:p>
        </p:txBody>
      </p:sp>
      <p:sp>
        <p:nvSpPr>
          <p:cNvPr id="172" name="Rectangle: Rounded Corners 171">
            <a:extLst>
              <a:ext uri="{FF2B5EF4-FFF2-40B4-BE49-F238E27FC236}">
                <a16:creationId xmlns:a16="http://schemas.microsoft.com/office/drawing/2014/main" id="{D9D5CE09-D688-583A-613D-1F9E48428556}"/>
              </a:ext>
            </a:extLst>
          </p:cNvPr>
          <p:cNvSpPr/>
          <p:nvPr/>
        </p:nvSpPr>
        <p:spPr>
          <a:xfrm>
            <a:off x="8195036" y="2261785"/>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features</a:t>
            </a:r>
            <a:endParaRPr lang="en-IN" dirty="0"/>
          </a:p>
        </p:txBody>
      </p:sp>
      <p:sp>
        <p:nvSpPr>
          <p:cNvPr id="173" name="Arrow: Down 172">
            <a:extLst>
              <a:ext uri="{FF2B5EF4-FFF2-40B4-BE49-F238E27FC236}">
                <a16:creationId xmlns:a16="http://schemas.microsoft.com/office/drawing/2014/main" id="{10953C4E-729E-4FA2-A497-6357C0400415}"/>
              </a:ext>
            </a:extLst>
          </p:cNvPr>
          <p:cNvSpPr/>
          <p:nvPr/>
        </p:nvSpPr>
        <p:spPr>
          <a:xfrm>
            <a:off x="4980610" y="2814739"/>
            <a:ext cx="144513" cy="236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0A917BA2-B5C3-CD90-966F-27337DE9F540}"/>
              </a:ext>
            </a:extLst>
          </p:cNvPr>
          <p:cNvSpPr/>
          <p:nvPr/>
        </p:nvSpPr>
        <p:spPr>
          <a:xfrm>
            <a:off x="8195036" y="3051490"/>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CNN Layer</a:t>
            </a:r>
            <a:endParaRPr lang="en-IN" dirty="0"/>
          </a:p>
        </p:txBody>
      </p:sp>
      <p:sp>
        <p:nvSpPr>
          <p:cNvPr id="175" name="Arrow: Down 174">
            <a:extLst>
              <a:ext uri="{FF2B5EF4-FFF2-40B4-BE49-F238E27FC236}">
                <a16:creationId xmlns:a16="http://schemas.microsoft.com/office/drawing/2014/main" id="{18A8F1AD-125D-867D-2A42-614603A4EB7E}"/>
              </a:ext>
            </a:extLst>
          </p:cNvPr>
          <p:cNvSpPr/>
          <p:nvPr/>
        </p:nvSpPr>
        <p:spPr>
          <a:xfrm>
            <a:off x="9333660" y="2819101"/>
            <a:ext cx="144513" cy="236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Rectangle: Rounded Corners 175">
            <a:extLst>
              <a:ext uri="{FF2B5EF4-FFF2-40B4-BE49-F238E27FC236}">
                <a16:creationId xmlns:a16="http://schemas.microsoft.com/office/drawing/2014/main" id="{B3E9973C-CF94-4379-1C6E-7DFA6F416346}"/>
              </a:ext>
            </a:extLst>
          </p:cNvPr>
          <p:cNvSpPr/>
          <p:nvPr/>
        </p:nvSpPr>
        <p:spPr>
          <a:xfrm>
            <a:off x="2100648" y="3051489"/>
            <a:ext cx="1657575" cy="552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CNN Layers</a:t>
            </a:r>
            <a:endParaRPr lang="en-IN" dirty="0"/>
          </a:p>
        </p:txBody>
      </p:sp>
      <p:sp>
        <p:nvSpPr>
          <p:cNvPr id="177" name="Arrow: Right 176">
            <a:extLst>
              <a:ext uri="{FF2B5EF4-FFF2-40B4-BE49-F238E27FC236}">
                <a16:creationId xmlns:a16="http://schemas.microsoft.com/office/drawing/2014/main" id="{4363A843-DBA0-E4FD-0CC8-2EE72A76335A}"/>
              </a:ext>
            </a:extLst>
          </p:cNvPr>
          <p:cNvSpPr/>
          <p:nvPr/>
        </p:nvSpPr>
        <p:spPr>
          <a:xfrm>
            <a:off x="3667904" y="2444457"/>
            <a:ext cx="344869" cy="18761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8" name="Rectangle: Rounded Corners 177">
            <a:extLst>
              <a:ext uri="{FF2B5EF4-FFF2-40B4-BE49-F238E27FC236}">
                <a16:creationId xmlns:a16="http://schemas.microsoft.com/office/drawing/2014/main" id="{C5B5D2EA-376F-D5D6-E6F1-A59C4A54E9A7}"/>
              </a:ext>
            </a:extLst>
          </p:cNvPr>
          <p:cNvSpPr/>
          <p:nvPr/>
        </p:nvSpPr>
        <p:spPr>
          <a:xfrm>
            <a:off x="2100648" y="2266146"/>
            <a:ext cx="1657575" cy="552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Features</a:t>
            </a:r>
            <a:endParaRPr lang="en-IN" dirty="0"/>
          </a:p>
        </p:txBody>
      </p:sp>
      <p:sp>
        <p:nvSpPr>
          <p:cNvPr id="179" name="Arrow: Right 178">
            <a:extLst>
              <a:ext uri="{FF2B5EF4-FFF2-40B4-BE49-F238E27FC236}">
                <a16:creationId xmlns:a16="http://schemas.microsoft.com/office/drawing/2014/main" id="{E44E462F-821E-3665-C28C-BFF0597971BE}"/>
              </a:ext>
            </a:extLst>
          </p:cNvPr>
          <p:cNvSpPr/>
          <p:nvPr/>
        </p:nvSpPr>
        <p:spPr>
          <a:xfrm>
            <a:off x="3758223" y="3234163"/>
            <a:ext cx="254550" cy="18101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0" name="Oval 179">
            <a:extLst>
              <a:ext uri="{FF2B5EF4-FFF2-40B4-BE49-F238E27FC236}">
                <a16:creationId xmlns:a16="http://schemas.microsoft.com/office/drawing/2014/main" id="{EA1CE6BF-009A-0597-9C5F-9B31633B4A84}"/>
              </a:ext>
            </a:extLst>
          </p:cNvPr>
          <p:cNvSpPr/>
          <p:nvPr/>
        </p:nvSpPr>
        <p:spPr>
          <a:xfrm>
            <a:off x="6502425" y="3537760"/>
            <a:ext cx="1721077" cy="103679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Feature Map</a:t>
            </a:r>
            <a:endParaRPr lang="en-IN" dirty="0"/>
          </a:p>
        </p:txBody>
      </p:sp>
      <p:cxnSp>
        <p:nvCxnSpPr>
          <p:cNvPr id="181" name="Connector: Elbow 180">
            <a:extLst>
              <a:ext uri="{FF2B5EF4-FFF2-40B4-BE49-F238E27FC236}">
                <a16:creationId xmlns:a16="http://schemas.microsoft.com/office/drawing/2014/main" id="{BB2C83ED-7C28-304D-8CCA-CFEBAA694500}"/>
              </a:ext>
            </a:extLst>
          </p:cNvPr>
          <p:cNvCxnSpPr>
            <a:stCxn id="169" idx="2"/>
            <a:endCxn id="180" idx="2"/>
          </p:cNvCxnSpPr>
          <p:nvPr/>
        </p:nvCxnSpPr>
        <p:spPr>
          <a:xfrm rot="16200000" flipH="1">
            <a:off x="5587919" y="3141649"/>
            <a:ext cx="451712" cy="1377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1BF6CDE8-DE8D-33C0-AA11-BDAED29BBD6F}"/>
              </a:ext>
            </a:extLst>
          </p:cNvPr>
          <p:cNvCxnSpPr>
            <a:cxnSpLocks/>
            <a:endCxn id="180" idx="6"/>
          </p:cNvCxnSpPr>
          <p:nvPr/>
        </p:nvCxnSpPr>
        <p:spPr>
          <a:xfrm rot="10800000" flipV="1">
            <a:off x="8223502" y="3260410"/>
            <a:ext cx="1773633" cy="795746"/>
          </a:xfrm>
          <a:prstGeom prst="bentConnector3">
            <a:avLst>
              <a:gd name="adj1" fmla="val 29753"/>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Arrow: Right 182">
            <a:extLst>
              <a:ext uri="{FF2B5EF4-FFF2-40B4-BE49-F238E27FC236}">
                <a16:creationId xmlns:a16="http://schemas.microsoft.com/office/drawing/2014/main" id="{A1EDF0AB-3D35-0C50-9AF8-FD60BCA0C42B}"/>
              </a:ext>
            </a:extLst>
          </p:cNvPr>
          <p:cNvSpPr/>
          <p:nvPr/>
        </p:nvSpPr>
        <p:spPr>
          <a:xfrm>
            <a:off x="3758223" y="4911707"/>
            <a:ext cx="331192" cy="18101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4" name="Rectangle: Rounded Corners 183">
            <a:extLst>
              <a:ext uri="{FF2B5EF4-FFF2-40B4-BE49-F238E27FC236}">
                <a16:creationId xmlns:a16="http://schemas.microsoft.com/office/drawing/2014/main" id="{9F0E78D0-A3F7-8358-D7B9-C07AF6CF212F}"/>
              </a:ext>
            </a:extLst>
          </p:cNvPr>
          <p:cNvSpPr/>
          <p:nvPr/>
        </p:nvSpPr>
        <p:spPr>
          <a:xfrm>
            <a:off x="2100648" y="4722436"/>
            <a:ext cx="1657575" cy="552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Encoder</a:t>
            </a:r>
            <a:endParaRPr lang="en-IN" dirty="0"/>
          </a:p>
        </p:txBody>
      </p:sp>
      <p:sp>
        <p:nvSpPr>
          <p:cNvPr id="185" name="Rectangle: Rounded Corners 184">
            <a:extLst>
              <a:ext uri="{FF2B5EF4-FFF2-40B4-BE49-F238E27FC236}">
                <a16:creationId xmlns:a16="http://schemas.microsoft.com/office/drawing/2014/main" id="{13642AE2-1A55-3D92-0CB3-51809C6ED25D}"/>
              </a:ext>
            </a:extLst>
          </p:cNvPr>
          <p:cNvSpPr/>
          <p:nvPr/>
        </p:nvSpPr>
        <p:spPr>
          <a:xfrm>
            <a:off x="6250614" y="4722436"/>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VGG 16</a:t>
            </a:r>
            <a:endParaRPr lang="en-IN" dirty="0"/>
          </a:p>
        </p:txBody>
      </p:sp>
      <p:sp>
        <p:nvSpPr>
          <p:cNvPr id="186" name="Rectangle: Rounded Corners 185">
            <a:extLst>
              <a:ext uri="{FF2B5EF4-FFF2-40B4-BE49-F238E27FC236}">
                <a16:creationId xmlns:a16="http://schemas.microsoft.com/office/drawing/2014/main" id="{622FD389-35B6-B21B-FB1F-BF6A0131C349}"/>
              </a:ext>
            </a:extLst>
          </p:cNvPr>
          <p:cNvSpPr/>
          <p:nvPr/>
        </p:nvSpPr>
        <p:spPr>
          <a:xfrm>
            <a:off x="4089413" y="4722435"/>
            <a:ext cx="1838207" cy="55295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Powerful CNN model</a:t>
            </a:r>
            <a:endParaRPr lang="en-IN" dirty="0"/>
          </a:p>
        </p:txBody>
      </p:sp>
      <p:cxnSp>
        <p:nvCxnSpPr>
          <p:cNvPr id="187" name="Straight Arrow Connector 186">
            <a:extLst>
              <a:ext uri="{FF2B5EF4-FFF2-40B4-BE49-F238E27FC236}">
                <a16:creationId xmlns:a16="http://schemas.microsoft.com/office/drawing/2014/main" id="{1FCBB76A-EBB3-A88D-4C07-F25DD367228B}"/>
              </a:ext>
            </a:extLst>
          </p:cNvPr>
          <p:cNvCxnSpPr>
            <a:stCxn id="169" idx="2"/>
          </p:cNvCxnSpPr>
          <p:nvPr/>
        </p:nvCxnSpPr>
        <p:spPr>
          <a:xfrm>
            <a:off x="5125123" y="3604444"/>
            <a:ext cx="0" cy="127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Arrow: Right 187">
            <a:extLst>
              <a:ext uri="{FF2B5EF4-FFF2-40B4-BE49-F238E27FC236}">
                <a16:creationId xmlns:a16="http://schemas.microsoft.com/office/drawing/2014/main" id="{B8677D8D-19CC-CF70-C471-5BBE10A543B4}"/>
              </a:ext>
            </a:extLst>
          </p:cNvPr>
          <p:cNvSpPr/>
          <p:nvPr/>
        </p:nvSpPr>
        <p:spPr>
          <a:xfrm>
            <a:off x="5927619" y="4847619"/>
            <a:ext cx="331192" cy="27839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cxnSp>
        <p:nvCxnSpPr>
          <p:cNvPr id="189" name="Straight Arrow Connector 188">
            <a:extLst>
              <a:ext uri="{FF2B5EF4-FFF2-40B4-BE49-F238E27FC236}">
                <a16:creationId xmlns:a16="http://schemas.microsoft.com/office/drawing/2014/main" id="{FDA6389B-289E-B832-57F6-D6EB3EA6A4DB}"/>
              </a:ext>
            </a:extLst>
          </p:cNvPr>
          <p:cNvCxnSpPr>
            <a:stCxn id="180" idx="4"/>
            <a:endCxn id="185" idx="0"/>
          </p:cNvCxnSpPr>
          <p:nvPr/>
        </p:nvCxnSpPr>
        <p:spPr>
          <a:xfrm flipH="1">
            <a:off x="7362963" y="4574551"/>
            <a:ext cx="1" cy="14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Rectangle: Rounded Corners 189">
            <a:extLst>
              <a:ext uri="{FF2B5EF4-FFF2-40B4-BE49-F238E27FC236}">
                <a16:creationId xmlns:a16="http://schemas.microsoft.com/office/drawing/2014/main" id="{9FA78BFC-F768-FC98-A8C4-25AC219C2FF1}"/>
              </a:ext>
            </a:extLst>
          </p:cNvPr>
          <p:cNvSpPr/>
          <p:nvPr/>
        </p:nvSpPr>
        <p:spPr>
          <a:xfrm>
            <a:off x="6237472" y="5494290"/>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LSTM</a:t>
            </a:r>
            <a:endParaRPr lang="en-IN" dirty="0"/>
          </a:p>
        </p:txBody>
      </p:sp>
      <p:sp>
        <p:nvSpPr>
          <p:cNvPr id="191" name="Rectangle: Rounded Corners 190">
            <a:extLst>
              <a:ext uri="{FF2B5EF4-FFF2-40B4-BE49-F238E27FC236}">
                <a16:creationId xmlns:a16="http://schemas.microsoft.com/office/drawing/2014/main" id="{FE00873D-D94C-2DCF-1FCE-C4556B614B65}"/>
              </a:ext>
            </a:extLst>
          </p:cNvPr>
          <p:cNvSpPr/>
          <p:nvPr/>
        </p:nvSpPr>
        <p:spPr>
          <a:xfrm>
            <a:off x="4133762" y="5512139"/>
            <a:ext cx="1838207" cy="55295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Decoder</a:t>
            </a:r>
            <a:endParaRPr lang="en-IN" dirty="0"/>
          </a:p>
        </p:txBody>
      </p:sp>
      <p:sp>
        <p:nvSpPr>
          <p:cNvPr id="192" name="Arrow: Right 191">
            <a:extLst>
              <a:ext uri="{FF2B5EF4-FFF2-40B4-BE49-F238E27FC236}">
                <a16:creationId xmlns:a16="http://schemas.microsoft.com/office/drawing/2014/main" id="{B61210D4-23E5-1871-821A-691B80F4BF61}"/>
              </a:ext>
            </a:extLst>
          </p:cNvPr>
          <p:cNvSpPr/>
          <p:nvPr/>
        </p:nvSpPr>
        <p:spPr>
          <a:xfrm>
            <a:off x="5971969" y="5631567"/>
            <a:ext cx="286841" cy="30834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93" name="Arrow: Down 192">
            <a:extLst>
              <a:ext uri="{FF2B5EF4-FFF2-40B4-BE49-F238E27FC236}">
                <a16:creationId xmlns:a16="http://schemas.microsoft.com/office/drawing/2014/main" id="{E873160D-8C87-B366-C3D2-BF268ADEC18D}"/>
              </a:ext>
            </a:extLst>
          </p:cNvPr>
          <p:cNvSpPr/>
          <p:nvPr/>
        </p:nvSpPr>
        <p:spPr>
          <a:xfrm>
            <a:off x="7298903" y="5257539"/>
            <a:ext cx="144513" cy="236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 name="Rectangle 193">
            <a:extLst>
              <a:ext uri="{FF2B5EF4-FFF2-40B4-BE49-F238E27FC236}">
                <a16:creationId xmlns:a16="http://schemas.microsoft.com/office/drawing/2014/main" id="{7E9902B6-8305-D9B7-3BD3-A1F02C5883CA}"/>
              </a:ext>
            </a:extLst>
          </p:cNvPr>
          <p:cNvSpPr/>
          <p:nvPr/>
        </p:nvSpPr>
        <p:spPr>
          <a:xfrm>
            <a:off x="6345865" y="6237531"/>
            <a:ext cx="2034195" cy="4048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Image Caption</a:t>
            </a:r>
            <a:endParaRPr lang="en-IN" dirty="0"/>
          </a:p>
        </p:txBody>
      </p:sp>
      <p:sp>
        <p:nvSpPr>
          <p:cNvPr id="195" name="Arrow: Down 194">
            <a:extLst>
              <a:ext uri="{FF2B5EF4-FFF2-40B4-BE49-F238E27FC236}">
                <a16:creationId xmlns:a16="http://schemas.microsoft.com/office/drawing/2014/main" id="{F4DA3F39-C153-25DE-9D28-880CBF963F6D}"/>
              </a:ext>
            </a:extLst>
          </p:cNvPr>
          <p:cNvSpPr/>
          <p:nvPr/>
        </p:nvSpPr>
        <p:spPr>
          <a:xfrm>
            <a:off x="7285207" y="6030469"/>
            <a:ext cx="144513" cy="236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ectangle: Rounded Corners 195">
            <a:extLst>
              <a:ext uri="{FF2B5EF4-FFF2-40B4-BE49-F238E27FC236}">
                <a16:creationId xmlns:a16="http://schemas.microsoft.com/office/drawing/2014/main" id="{54228F54-05D6-BD45-845F-F56A397DF96C}"/>
              </a:ext>
            </a:extLst>
          </p:cNvPr>
          <p:cNvSpPr/>
          <p:nvPr/>
        </p:nvSpPr>
        <p:spPr>
          <a:xfrm>
            <a:off x="4133762" y="6117874"/>
            <a:ext cx="1838207" cy="55295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Output</a:t>
            </a:r>
            <a:endParaRPr lang="en-IN" dirty="0"/>
          </a:p>
        </p:txBody>
      </p:sp>
      <p:sp>
        <p:nvSpPr>
          <p:cNvPr id="197" name="Arrow: Right 196">
            <a:extLst>
              <a:ext uri="{FF2B5EF4-FFF2-40B4-BE49-F238E27FC236}">
                <a16:creationId xmlns:a16="http://schemas.microsoft.com/office/drawing/2014/main" id="{992D9283-C9E6-D869-2992-3776C1F36B1A}"/>
              </a:ext>
            </a:extLst>
          </p:cNvPr>
          <p:cNvSpPr/>
          <p:nvPr/>
        </p:nvSpPr>
        <p:spPr>
          <a:xfrm>
            <a:off x="5971969" y="6333042"/>
            <a:ext cx="373896" cy="22552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747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F811-11C7-EAC1-32DB-C82722B98CB0}"/>
              </a:ext>
            </a:extLst>
          </p:cNvPr>
          <p:cNvSpPr>
            <a:spLocks noGrp="1"/>
          </p:cNvSpPr>
          <p:nvPr>
            <p:ph type="title"/>
          </p:nvPr>
        </p:nvSpPr>
        <p:spPr>
          <a:xfrm>
            <a:off x="838200" y="1156916"/>
            <a:ext cx="10515600" cy="503238"/>
          </a:xfrm>
        </p:spPr>
        <p:txBody>
          <a:bodyPr>
            <a:normAutofit/>
          </a:bodyPr>
          <a:lstStyle/>
          <a:p>
            <a:r>
              <a:rPr lang="en-IN" altLang="en-US" sz="2400" dirty="0">
                <a:solidFill>
                  <a:schemeClr val="tx2"/>
                </a:solidFill>
                <a:latin typeface="Cooper Black" panose="0208090404030B020404" pitchFamily="18" charset="0"/>
                <a:cs typeface="Times New Roman" panose="02020603050405020304" pitchFamily="18" charset="0"/>
              </a:rPr>
              <a:t>Flowchart</a:t>
            </a:r>
            <a:endParaRPr lang="en-IN" sz="2400" dirty="0">
              <a:latin typeface="Cooper Black" panose="0208090404030B0204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DDC0C3-5167-1782-A524-C2E9C0C69EFC}"/>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pic>
        <p:nvPicPr>
          <p:cNvPr id="4" name="Content Placeholder 20">
            <a:extLst>
              <a:ext uri="{FF2B5EF4-FFF2-40B4-BE49-F238E27FC236}">
                <a16:creationId xmlns:a16="http://schemas.microsoft.com/office/drawing/2014/main" id="{AD316F06-4DAF-6C86-BE32-1DE742A778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4922" y="1390262"/>
            <a:ext cx="4124131" cy="5206482"/>
          </a:xfrm>
        </p:spPr>
      </p:pic>
    </p:spTree>
    <p:extLst>
      <p:ext uri="{BB962C8B-B14F-4D97-AF65-F5344CB8AC3E}">
        <p14:creationId xmlns:p14="http://schemas.microsoft.com/office/powerpoint/2010/main" val="207388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410540-2524-3022-AA46-035DBFDD0024}"/>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
        <p:nvSpPr>
          <p:cNvPr id="10" name="Title 1">
            <a:extLst>
              <a:ext uri="{FF2B5EF4-FFF2-40B4-BE49-F238E27FC236}">
                <a16:creationId xmlns:a16="http://schemas.microsoft.com/office/drawing/2014/main" id="{FA1BE1CA-224B-499D-3290-B92D4EFAB34A}"/>
              </a:ext>
            </a:extLst>
          </p:cNvPr>
          <p:cNvSpPr>
            <a:spLocks noGrp="1"/>
          </p:cNvSpPr>
          <p:nvPr>
            <p:ph type="title"/>
          </p:nvPr>
        </p:nvSpPr>
        <p:spPr>
          <a:xfrm>
            <a:off x="609600" y="1271553"/>
            <a:ext cx="10515600" cy="590171"/>
          </a:xfrm>
        </p:spPr>
        <p:txBody>
          <a:bodyPr>
            <a:normAutofit/>
          </a:bodyPr>
          <a:lstStyle/>
          <a:p>
            <a:r>
              <a:rPr lang="en-IN" altLang="en-US" sz="3000" dirty="0">
                <a:solidFill>
                  <a:schemeClr val="tx2"/>
                </a:solidFill>
                <a:latin typeface="Cooper Black" panose="0208090404030B020404" pitchFamily="18" charset="0"/>
                <a:cs typeface="Times New Roman" panose="02020603050405020304" pitchFamily="18" charset="0"/>
              </a:rPr>
              <a:t>References</a:t>
            </a:r>
            <a:endParaRPr lang="en-IN" sz="3000" dirty="0">
              <a:latin typeface="Cooper Black" panose="0208090404030B0204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A0154ED-0849-8D8E-13C0-07E817B214AE}"/>
              </a:ext>
            </a:extLst>
          </p:cNvPr>
          <p:cNvSpPr>
            <a:spLocks noGrp="1"/>
          </p:cNvSpPr>
          <p:nvPr>
            <p:ph idx="1"/>
          </p:nvPr>
        </p:nvSpPr>
        <p:spPr>
          <a:xfrm>
            <a:off x="609600" y="1903413"/>
            <a:ext cx="10972800" cy="4745037"/>
          </a:xfrm>
        </p:spPr>
        <p:txBody>
          <a:bodyPr>
            <a:normAutofit/>
          </a:bodyPr>
          <a:lstStyle/>
          <a:p>
            <a:pPr marL="0" indent="0" algn="just">
              <a:buNone/>
            </a:pP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[1]</a:t>
            </a:r>
            <a:r>
              <a:rPr lang="en-IN" sz="1800" dirty="0" err="1">
                <a:latin typeface="Times New Roman" panose="02020603050405020304" pitchFamily="18" charset="0"/>
                <a:cs typeface="Times New Roman" panose="02020603050405020304" pitchFamily="18" charset="0"/>
              </a:rPr>
              <a:t>Dr.Jagadisha</a:t>
            </a:r>
            <a:r>
              <a:rPr lang="en-IN" sz="1800" dirty="0">
                <a:latin typeface="Times New Roman" panose="02020603050405020304" pitchFamily="18" charset="0"/>
                <a:cs typeface="Times New Roman" panose="02020603050405020304" pitchFamily="18" charset="0"/>
              </a:rPr>
              <a:t> N ,Chaithra Rao(2022):Image Caption Generator Using Deep Learning</a:t>
            </a:r>
          </a:p>
          <a:p>
            <a:pPr marL="0" indent="0" algn="just">
              <a:buNone/>
            </a:pPr>
            <a:r>
              <a:rPr lang="en-IN" sz="1800" dirty="0">
                <a:latin typeface="Times New Roman" panose="02020603050405020304" pitchFamily="18" charset="0"/>
                <a:cs typeface="Times New Roman" panose="02020603050405020304" pitchFamily="18" charset="0"/>
              </a:rPr>
              <a:t>[2]Sreejith S P, Vijayakumar A (2021) : Image Captioning Generator using Deep Machine Learning.</a:t>
            </a:r>
          </a:p>
          <a:p>
            <a:pPr marL="0" indent="0" algn="just">
              <a:buNone/>
            </a:pPr>
            <a:r>
              <a:rPr lang="en-IN" sz="1800" dirty="0">
                <a:latin typeface="Times New Roman" panose="02020603050405020304" pitchFamily="18" charset="0"/>
                <a:cs typeface="Times New Roman" panose="02020603050405020304" pitchFamily="18" charset="0"/>
              </a:rPr>
              <a:t>[3] </a:t>
            </a:r>
            <a:r>
              <a:rPr lang="en-IN" sz="1800" dirty="0" err="1">
                <a:latin typeface="Times New Roman" panose="02020603050405020304" pitchFamily="18" charset="0"/>
                <a:cs typeface="Times New Roman" panose="02020603050405020304" pitchFamily="18" charset="0"/>
              </a:rPr>
              <a:t>Preksha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Khant</a:t>
            </a:r>
            <a:r>
              <a:rPr lang="en-IN" sz="1800" dirty="0">
                <a:latin typeface="Times New Roman" panose="02020603050405020304" pitchFamily="18" charset="0"/>
                <a:cs typeface="Times New Roman" panose="02020603050405020304" pitchFamily="18" charset="0"/>
              </a:rPr>
              <a:t>, Vishal Deshmukh, Aishwarya </a:t>
            </a:r>
            <a:r>
              <a:rPr lang="en-IN" sz="1800" dirty="0" err="1">
                <a:latin typeface="Times New Roman" panose="02020603050405020304" pitchFamily="18" charset="0"/>
                <a:cs typeface="Times New Roman" panose="02020603050405020304" pitchFamily="18" charset="0"/>
              </a:rPr>
              <a:t>Kude</a:t>
            </a:r>
            <a:r>
              <a:rPr lang="en-IN" sz="1800" dirty="0">
                <a:latin typeface="Times New Roman" panose="02020603050405020304" pitchFamily="18" charset="0"/>
                <a:cs typeface="Times New Roman" panose="02020603050405020304" pitchFamily="18" charset="0"/>
              </a:rPr>
              <a:t>, Prachi </a:t>
            </a:r>
            <a:r>
              <a:rPr lang="en-IN" sz="1800" dirty="0" err="1">
                <a:latin typeface="Times New Roman" panose="02020603050405020304" pitchFamily="18" charset="0"/>
                <a:cs typeface="Times New Roman" panose="02020603050405020304" pitchFamily="18" charset="0"/>
              </a:rPr>
              <a:t>Kiraula</a:t>
            </a:r>
            <a:r>
              <a:rPr lang="en-IN" sz="1800" dirty="0">
                <a:latin typeface="Times New Roman" panose="02020603050405020304" pitchFamily="18" charset="0"/>
                <a:cs typeface="Times New Roman" panose="02020603050405020304" pitchFamily="18" charset="0"/>
              </a:rPr>
              <a:t> (2021) : Image Caption Generator using CNN-LSTM.</a:t>
            </a:r>
          </a:p>
          <a:p>
            <a:pPr marL="0" indent="0" algn="just">
              <a:buNone/>
            </a:pPr>
            <a:r>
              <a:rPr lang="en-IN" sz="1800" dirty="0">
                <a:latin typeface="Times New Roman" panose="02020603050405020304" pitchFamily="18" charset="0"/>
                <a:cs typeface="Times New Roman" panose="02020603050405020304" pitchFamily="18" charset="0"/>
              </a:rPr>
              <a:t>[4] Ali Ashraf Mohamed (2020) : Image Caption Using CNN and LSTM.</a:t>
            </a:r>
          </a:p>
          <a:p>
            <a:pPr marL="0" indent="0" algn="just">
              <a:buNone/>
            </a:pPr>
            <a:r>
              <a:rPr lang="en-IN" sz="1800" dirty="0">
                <a:latin typeface="Times New Roman" panose="02020603050405020304" pitchFamily="18" charset="0"/>
                <a:cs typeface="Times New Roman" panose="02020603050405020304" pitchFamily="18" charset="0"/>
              </a:rPr>
              <a:t>[5] Chetan </a:t>
            </a:r>
            <a:r>
              <a:rPr lang="en-IN" sz="1800" dirty="0" err="1">
                <a:latin typeface="Times New Roman" panose="02020603050405020304" pitchFamily="18" charset="0"/>
                <a:cs typeface="Times New Roman" panose="02020603050405020304" pitchFamily="18" charset="0"/>
              </a:rPr>
              <a:t>Amritkar</a:t>
            </a:r>
            <a:r>
              <a:rPr lang="en-IN" sz="1800" dirty="0">
                <a:latin typeface="Times New Roman" panose="02020603050405020304" pitchFamily="18" charset="0"/>
                <a:cs typeface="Times New Roman" panose="02020603050405020304" pitchFamily="18" charset="0"/>
              </a:rPr>
              <a:t>, Vaishali </a:t>
            </a:r>
            <a:r>
              <a:rPr lang="en-IN" sz="1800" dirty="0" err="1">
                <a:latin typeface="Times New Roman" panose="02020603050405020304" pitchFamily="18" charset="0"/>
                <a:cs typeface="Times New Roman" panose="02020603050405020304" pitchFamily="18" charset="0"/>
              </a:rPr>
              <a:t>Jabade</a:t>
            </a:r>
            <a:r>
              <a:rPr lang="en-IN" sz="1800" dirty="0">
                <a:latin typeface="Times New Roman" panose="02020603050405020304" pitchFamily="18" charset="0"/>
                <a:cs typeface="Times New Roman" panose="02020603050405020304" pitchFamily="18" charset="0"/>
              </a:rPr>
              <a:t> (2018) : Image caption Generation Using Deep Learning Technique</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06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410540-2524-3022-AA46-035DBFDD0024}"/>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
        <p:nvSpPr>
          <p:cNvPr id="10" name="Title 1">
            <a:extLst>
              <a:ext uri="{FF2B5EF4-FFF2-40B4-BE49-F238E27FC236}">
                <a16:creationId xmlns:a16="http://schemas.microsoft.com/office/drawing/2014/main" id="{FA1BE1CA-224B-499D-3290-B92D4EFAB34A}"/>
              </a:ext>
            </a:extLst>
          </p:cNvPr>
          <p:cNvSpPr>
            <a:spLocks noGrp="1"/>
          </p:cNvSpPr>
          <p:nvPr>
            <p:ph type="title"/>
          </p:nvPr>
        </p:nvSpPr>
        <p:spPr>
          <a:xfrm>
            <a:off x="609600" y="1271553"/>
            <a:ext cx="10515600" cy="590171"/>
          </a:xfrm>
        </p:spPr>
        <p:txBody>
          <a:bodyPr>
            <a:normAutofit/>
          </a:bodyPr>
          <a:lstStyle/>
          <a:p>
            <a:r>
              <a:rPr lang="en-IN" altLang="en-US" sz="3000" dirty="0">
                <a:solidFill>
                  <a:schemeClr val="tx2"/>
                </a:solidFill>
                <a:latin typeface="Cooper Black" panose="0208090404030B020404" pitchFamily="18" charset="0"/>
                <a:cs typeface="Times New Roman" panose="02020603050405020304" pitchFamily="18" charset="0"/>
              </a:rPr>
              <a:t>Conclusion</a:t>
            </a:r>
            <a:endParaRPr lang="en-IN" sz="3000" dirty="0">
              <a:latin typeface="Cooper Black" panose="0208090404030B0204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A0154ED-0849-8D8E-13C0-07E817B214AE}"/>
              </a:ext>
            </a:extLst>
          </p:cNvPr>
          <p:cNvSpPr>
            <a:spLocks noGrp="1"/>
          </p:cNvSpPr>
          <p:nvPr>
            <p:ph idx="1"/>
          </p:nvPr>
        </p:nvSpPr>
        <p:spPr>
          <a:xfrm>
            <a:off x="609600" y="1976361"/>
            <a:ext cx="10972800" cy="4745037"/>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In conclusion, we have successfully developed a prototype for Image Caption Generator using deep learning techniques. By leveraging a pre-trained convolutional neural network model and transfer learning, we have created a robust system capable of accurately identifying the caption from input images and captions. The prototype demonstrated promising performance, achieving high accuracy on various breeds across different test scenarios. However, there is room for further improvement, such as fine-tuning the model on a larger and more diverse dataset to enhance its generalization capabilities. Overall, this project lays the foundation for building more advanced and practical solutions for automated image identification, with potential applications in image identifying and captcha generators for a better security.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44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a:spLocks/>
          </p:cNvSpPr>
          <p:nvPr/>
        </p:nvSpPr>
        <p:spPr>
          <a:xfrm>
            <a:off x="653143" y="1453202"/>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rgbClr val="0070C0"/>
                </a:solidFill>
                <a:latin typeface="Times New Roman" panose="02020603050405020304" pitchFamily="18" charset="0"/>
                <a:cs typeface="Times New Roman" panose="02020603050405020304" pitchFamily="18" charset="0"/>
              </a:rPr>
              <a:t>CONTENTS</a:t>
            </a:r>
          </a:p>
        </p:txBody>
      </p:sp>
      <p:sp>
        <p:nvSpPr>
          <p:cNvPr id="5" name="Content Placeholder 2">
            <a:extLst>
              <a:ext uri="{FF2B5EF4-FFF2-40B4-BE49-F238E27FC236}">
                <a16:creationId xmlns:a16="http://schemas.microsoft.com/office/drawing/2014/main" id="{2B943040-1A58-5F0E-EB32-70CC5AB3EEA3}"/>
              </a:ext>
            </a:extLst>
          </p:cNvPr>
          <p:cNvSpPr txBox="1">
            <a:spLocks/>
          </p:cNvSpPr>
          <p:nvPr/>
        </p:nvSpPr>
        <p:spPr>
          <a:xfrm>
            <a:off x="653143" y="2123653"/>
            <a:ext cx="8229600" cy="4137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1800" dirty="0">
                <a:latin typeface="Times New Roman" panose="02020603050405020304" pitchFamily="18" charset="0"/>
                <a:cs typeface="Times New Roman" panose="02020603050405020304" pitchFamily="18" charset="0"/>
              </a:rPr>
              <a:t>ABSTRACT</a:t>
            </a:r>
          </a:p>
          <a:p>
            <a:r>
              <a:rPr lang="en-IN" altLang="en-US" sz="1800" dirty="0">
                <a:latin typeface="Times New Roman" panose="02020603050405020304" pitchFamily="18" charset="0"/>
                <a:cs typeface="Times New Roman" panose="02020603050405020304" pitchFamily="18" charset="0"/>
              </a:rPr>
              <a:t>Problem Statement /OBJECTIVE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Introduction</a:t>
            </a:r>
            <a:r>
              <a:rPr lang="en-IN" alt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Literature Survey</a:t>
            </a:r>
          </a:p>
          <a:p>
            <a:r>
              <a:rPr lang="en-US" altLang="en-US" sz="1800" dirty="0">
                <a:latin typeface="Times New Roman" panose="02020603050405020304" pitchFamily="18" charset="0"/>
                <a:cs typeface="Times New Roman" panose="02020603050405020304" pitchFamily="18" charset="0"/>
              </a:rPr>
              <a:t>Existing Methodology</a:t>
            </a:r>
          </a:p>
          <a:p>
            <a:r>
              <a:rPr lang="en-US" altLang="en-US" sz="1800" dirty="0">
                <a:latin typeface="Times New Roman" panose="02020603050405020304" pitchFamily="18" charset="0"/>
                <a:cs typeface="Times New Roman" panose="02020603050405020304" pitchFamily="18" charset="0"/>
              </a:rPr>
              <a:t>Proposed Methodology</a:t>
            </a:r>
          </a:p>
          <a:p>
            <a:r>
              <a:rPr lang="en-IN" altLang="en-US" sz="1800" dirty="0">
                <a:latin typeface="Times New Roman" panose="02020603050405020304" pitchFamily="18" charset="0"/>
                <a:cs typeface="Times New Roman" panose="02020603050405020304" pitchFamily="18" charset="0"/>
              </a:rPr>
              <a:t>Block Diagram/Architecture</a:t>
            </a:r>
            <a:endParaRPr lang="en-US" sz="1800" dirty="0">
              <a:latin typeface="Times New Roman" panose="02020603050405020304" pitchFamily="18" charset="0"/>
              <a:cs typeface="Times New Roman" panose="02020603050405020304" pitchFamily="18" charset="0"/>
            </a:endParaRPr>
          </a:p>
          <a:p>
            <a:r>
              <a:rPr lang="en-IN" altLang="en-US" sz="1800" dirty="0">
                <a:latin typeface="Times New Roman" panose="02020603050405020304" pitchFamily="18" charset="0"/>
                <a:cs typeface="Times New Roman" panose="02020603050405020304" pitchFamily="18" charset="0"/>
              </a:rPr>
              <a:t>Algorithms/Flow Charts/ Modules</a:t>
            </a:r>
          </a:p>
          <a:p>
            <a:r>
              <a:rPr lang="en-IN" altLang="en-US" sz="1800" dirty="0">
                <a:latin typeface="Times New Roman" panose="02020603050405020304" pitchFamily="18" charset="0"/>
                <a:cs typeface="Times New Roman" panose="02020603050405020304" pitchFamily="18" charset="0"/>
              </a:rPr>
              <a:t>References</a:t>
            </a:r>
          </a:p>
          <a:p>
            <a:r>
              <a:rPr lang="en-IN" altLang="en-US" sz="1800" dirty="0">
                <a:latin typeface="Times New Roman" panose="02020603050405020304" pitchFamily="18" charset="0"/>
                <a:cs typeface="Times New Roman" panose="02020603050405020304" pitchFamily="18" charset="0"/>
              </a:rPr>
              <a:t>Conclusion / Future Enhancement</a:t>
            </a:r>
          </a:p>
        </p:txBody>
      </p:sp>
      <p:pic>
        <p:nvPicPr>
          <p:cNvPr id="2" name="Picture 1">
            <a:extLst>
              <a:ext uri="{FF2B5EF4-FFF2-40B4-BE49-F238E27FC236}">
                <a16:creationId xmlns:a16="http://schemas.microsoft.com/office/drawing/2014/main" id="{FB760453-5F84-8521-29B7-FAC31AD950CA}"/>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205964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0A52-3733-5B36-F9B5-EB1C343216BC}"/>
              </a:ext>
            </a:extLst>
          </p:cNvPr>
          <p:cNvSpPr>
            <a:spLocks noGrp="1"/>
          </p:cNvSpPr>
          <p:nvPr>
            <p:ph type="title"/>
          </p:nvPr>
        </p:nvSpPr>
        <p:spPr>
          <a:xfrm>
            <a:off x="627807" y="1775525"/>
            <a:ext cx="10515600" cy="604838"/>
          </a:xfrm>
        </p:spPr>
        <p:txBody>
          <a:bodyPr>
            <a:normAutofit/>
          </a:bodyPr>
          <a:lstStyle/>
          <a:p>
            <a:r>
              <a:rPr lang="en-IN" altLang="en-US" sz="3000" dirty="0">
                <a:solidFill>
                  <a:schemeClr val="tx2"/>
                </a:solidFill>
                <a:latin typeface="Cooper Black" panose="0208090404030B020404" pitchFamily="18" charset="0"/>
                <a:ea typeface="Verdana" panose="020B0604030504040204" pitchFamily="34" charset="0"/>
                <a:cs typeface="Arial" panose="020B0604020202020204" pitchFamily="34" charset="0"/>
              </a:rPr>
              <a:t>Abstract</a:t>
            </a:r>
            <a:endParaRPr lang="en-IN" sz="3000" dirty="0">
              <a:latin typeface="Cooper Black" panose="0208090404030B020404" pitchFamily="18" charset="0"/>
              <a:ea typeface="Verdana" panose="020B060403050404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A88212-975B-865B-EDBB-F9442C4C879C}"/>
              </a:ext>
            </a:extLst>
          </p:cNvPr>
          <p:cNvSpPr>
            <a:spLocks noGrp="1"/>
          </p:cNvSpPr>
          <p:nvPr>
            <p:ph idx="1"/>
          </p:nvPr>
        </p:nvSpPr>
        <p:spPr>
          <a:xfrm>
            <a:off x="627807" y="2711243"/>
            <a:ext cx="10515600" cy="2392602"/>
          </a:xfrm>
        </p:spPr>
        <p:txBody>
          <a:bodyPr>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Image Captioning is a task where each image must be understood properly and are able generate suitable caption with proper grammatical structure. Here it is a hybrid system which uses multilayer CNN (Convolutional Neural Network) for generating keywords which narrates given input images and Long Short Term Memory(LSTM) for precisely constructing the significant captions utilizing the obtained words .Convolution Neural Network (CNN) proven to be so effective that there is a way to get to any kind of estimating problem that includes image data as input. LSTM was developed to avoid the poor predictive problem which occurred while using traditional approaches. We used an encoder-decoder based model that is capable of generating grammatically correct captions for images. This model makes use of VGG16(Visual Geometry Group) as an encoder and LSTM as a decoder. The model will be trained like when an image is given model produces captions that almost describe the image. The efficiency is demonstrated for the given model using Flickr8K data sets which contains 8000 images and captions for each image but we use CNN and LSTM to capture dependencies and tell both the spatial relationships of images and contextual information of captions and generate contextually relevant captions. </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3C8A1F-01F2-FB99-0AD5-114A6A08C366}"/>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271465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0A52-3733-5B36-F9B5-EB1C343216BC}"/>
              </a:ext>
            </a:extLst>
          </p:cNvPr>
          <p:cNvSpPr>
            <a:spLocks noGrp="1"/>
          </p:cNvSpPr>
          <p:nvPr>
            <p:ph type="title"/>
          </p:nvPr>
        </p:nvSpPr>
        <p:spPr>
          <a:xfrm>
            <a:off x="627807" y="1775525"/>
            <a:ext cx="10515600" cy="604838"/>
          </a:xfrm>
        </p:spPr>
        <p:txBody>
          <a:bodyPr>
            <a:normAutofit/>
          </a:bodyPr>
          <a:lstStyle/>
          <a:p>
            <a:r>
              <a:rPr lang="en-US" sz="3000" dirty="0">
                <a:solidFill>
                  <a:schemeClr val="tx2"/>
                </a:solidFill>
                <a:latin typeface="Cooper Black" panose="0208090404030B020404" pitchFamily="18" charset="0"/>
                <a:ea typeface="Verdana" panose="020B0604030504040204" pitchFamily="34" charset="0"/>
                <a:cs typeface="Arial" panose="020B0604020202020204" pitchFamily="34" charset="0"/>
              </a:rPr>
              <a:t>P</a:t>
            </a:r>
            <a:r>
              <a:rPr lang="en-IN" sz="3000" dirty="0" err="1">
                <a:solidFill>
                  <a:schemeClr val="tx2"/>
                </a:solidFill>
                <a:latin typeface="Cooper Black" panose="0208090404030B020404" pitchFamily="18" charset="0"/>
                <a:ea typeface="Verdana" panose="020B0604030504040204" pitchFamily="34" charset="0"/>
                <a:cs typeface="Arial" panose="020B0604020202020204" pitchFamily="34" charset="0"/>
              </a:rPr>
              <a:t>roblem</a:t>
            </a:r>
            <a:r>
              <a:rPr lang="en-IN" sz="3000" dirty="0">
                <a:solidFill>
                  <a:schemeClr val="tx2"/>
                </a:solidFill>
                <a:latin typeface="Cooper Black" panose="0208090404030B020404" pitchFamily="18" charset="0"/>
                <a:ea typeface="Verdana" panose="020B0604030504040204" pitchFamily="34" charset="0"/>
                <a:cs typeface="Arial" panose="020B0604020202020204" pitchFamily="34" charset="0"/>
              </a:rPr>
              <a:t> Statement</a:t>
            </a:r>
            <a:endParaRPr lang="en-IN" sz="3000" dirty="0">
              <a:latin typeface="Cooper Black" panose="0208090404030B020404" pitchFamily="18" charset="0"/>
              <a:ea typeface="Verdana" panose="020B060403050404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A88212-975B-865B-EDBB-F9442C4C879C}"/>
              </a:ext>
            </a:extLst>
          </p:cNvPr>
          <p:cNvSpPr>
            <a:spLocks noGrp="1"/>
          </p:cNvSpPr>
          <p:nvPr>
            <p:ph idx="1"/>
          </p:nvPr>
        </p:nvSpPr>
        <p:spPr>
          <a:xfrm>
            <a:off x="627807" y="2711243"/>
            <a:ext cx="10515600" cy="2392602"/>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Image captioning presents a significant challenge in Artificial Intelligence, requiring systems to understand images and generate grammatically correct descriptions. The existing methods facing issues in accurately describing images with proper context. To address this, a hybrid system Convolutional Neural Networks (CNN) for feature extraction and Long Short-Term Memory (LSTM) networks for caption generation is proposed. However, the existing system struggling  to capture suitable image differences and contextual nuances. Therefore, there is a need for an improved image captioning system that effectively integrates CNN and LSTM models to accurately describe images with contextual relevance. This research aims to develop such a system, utilizing the Flickr8K dataset for training and evaluation. The system efficiency will increased by generating suitable captions for given </a:t>
            </a:r>
            <a:r>
              <a:rPr lang="en-US" sz="1800" dirty="0" err="1">
                <a:latin typeface="Times New Roman" panose="02020603050405020304" pitchFamily="18" charset="0"/>
                <a:cs typeface="Times New Roman" panose="02020603050405020304" pitchFamily="18" charset="0"/>
              </a:rPr>
              <a:t>images.BLEU</a:t>
            </a:r>
            <a:r>
              <a:rPr lang="en-US" sz="1800" dirty="0">
                <a:latin typeface="Times New Roman" panose="02020603050405020304" pitchFamily="18" charset="0"/>
                <a:cs typeface="Times New Roman" panose="02020603050405020304" pitchFamily="18" charset="0"/>
              </a:rPr>
              <a:t> Score is used as a metric to evaluate the performance of the trained model.</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3C8A1F-01F2-FB99-0AD5-114A6A08C366}"/>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127047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7B3D-A1F5-72B9-8411-3D9E61A6769F}"/>
              </a:ext>
            </a:extLst>
          </p:cNvPr>
          <p:cNvSpPr>
            <a:spLocks noGrp="1"/>
          </p:cNvSpPr>
          <p:nvPr>
            <p:ph type="title"/>
          </p:nvPr>
        </p:nvSpPr>
        <p:spPr>
          <a:xfrm>
            <a:off x="743573" y="1425787"/>
            <a:ext cx="10515600" cy="596674"/>
          </a:xfrm>
        </p:spPr>
        <p:txBody>
          <a:bodyPr>
            <a:normAutofit/>
          </a:bodyPr>
          <a:lstStyle/>
          <a:p>
            <a:r>
              <a:rPr lang="en-US" sz="3000" dirty="0">
                <a:solidFill>
                  <a:schemeClr val="tx2"/>
                </a:solidFill>
                <a:latin typeface="Cooper Black" panose="0208090404030B020404" pitchFamily="18" charset="0"/>
                <a:cs typeface="Times New Roman" panose="02020603050405020304" pitchFamily="18" charset="0"/>
              </a:rPr>
              <a:t>Introduction</a:t>
            </a:r>
            <a:r>
              <a:rPr lang="en-IN" altLang="en-US" sz="3000" dirty="0">
                <a:solidFill>
                  <a:schemeClr val="tx2"/>
                </a:solidFill>
                <a:latin typeface="Cooper Black" panose="0208090404030B020404" pitchFamily="18" charset="0"/>
                <a:cs typeface="Times New Roman" panose="02020603050405020304" pitchFamily="18" charset="0"/>
              </a:rPr>
              <a:t> </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2D9DC-265A-7105-4F31-F496F81B0328}"/>
              </a:ext>
            </a:extLst>
          </p:cNvPr>
          <p:cNvSpPr>
            <a:spLocks noGrp="1"/>
          </p:cNvSpPr>
          <p:nvPr>
            <p:ph idx="1"/>
          </p:nvPr>
        </p:nvSpPr>
        <p:spPr>
          <a:xfrm>
            <a:off x="743573" y="2101412"/>
            <a:ext cx="10515600" cy="4351338"/>
          </a:xfrm>
        </p:spPr>
        <p:txBody>
          <a:bodyPr>
            <a:normAutofit/>
          </a:bodyPr>
          <a:lstStyle/>
          <a:p>
            <a:pPr algn="just">
              <a:buClr>
                <a:schemeClr val="accent1">
                  <a:lumMod val="75000"/>
                </a:schemeClr>
              </a:buClr>
              <a:buSzPct val="750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Image caption generator is a process of recognizing the context of an image and annotating it with relevant captions using deep learning and computer vision.</a:t>
            </a:r>
          </a:p>
          <a:p>
            <a:pPr algn="just">
              <a:buClr>
                <a:schemeClr val="accent1">
                  <a:lumMod val="75000"/>
                </a:schemeClr>
              </a:buClr>
              <a:buSzPct val="750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It includes labeling an image with English keywords with the help of datasets provided during model training. </a:t>
            </a:r>
          </a:p>
          <a:p>
            <a:pPr algn="just">
              <a:buClr>
                <a:schemeClr val="accent1">
                  <a:lumMod val="75000"/>
                </a:schemeClr>
              </a:buClr>
              <a:buSzPct val="75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VGG-16 model, with 16 convolutional layers, has been employed for object recognition. </a:t>
            </a:r>
          </a:p>
          <a:p>
            <a:pPr algn="just">
              <a:buClr>
                <a:schemeClr val="accent1">
                  <a:lumMod val="75000"/>
                </a:schemeClr>
              </a:buClr>
              <a:buSzPct val="750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To build an image caption generator model we have to merge CNN with LSTM.</a:t>
            </a:r>
          </a:p>
          <a:p>
            <a:pPr algn="just">
              <a:buClr>
                <a:schemeClr val="accent1">
                  <a:lumMod val="75000"/>
                </a:schemeClr>
              </a:buClr>
              <a:buSzPct val="75000"/>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Image Caption Generator Model = CNN + LSTM</a:t>
            </a:r>
          </a:p>
          <a:p>
            <a:pPr algn="just">
              <a:buClr>
                <a:schemeClr val="accent1">
                  <a:lumMod val="75000"/>
                </a:schemeClr>
              </a:buClr>
              <a:buSzPct val="75000"/>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CNN – </a:t>
            </a:r>
            <a:r>
              <a:rPr lang="en-US" sz="1800" b="0" i="0" dirty="0">
                <a:effectLst/>
                <a:latin typeface="Times New Roman" panose="02020603050405020304" pitchFamily="18" charset="0"/>
                <a:cs typeface="Times New Roman" panose="02020603050405020304" pitchFamily="18" charset="0"/>
              </a:rPr>
              <a:t>To extract features from the image. </a:t>
            </a:r>
          </a:p>
          <a:p>
            <a:pPr algn="just">
              <a:buClr>
                <a:schemeClr val="accent1">
                  <a:lumMod val="75000"/>
                </a:schemeClr>
              </a:buClr>
              <a:buSzPct val="75000"/>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LSTM – </a:t>
            </a:r>
            <a:r>
              <a:rPr lang="en-US" sz="1800" b="0" i="0" dirty="0">
                <a:effectLst/>
                <a:latin typeface="Times New Roman" panose="02020603050405020304" pitchFamily="18" charset="0"/>
                <a:cs typeface="Times New Roman" panose="02020603050405020304" pitchFamily="18" charset="0"/>
              </a:rPr>
              <a:t>To generate a description from the extracted information of the image.</a:t>
            </a:r>
          </a:p>
          <a:p>
            <a:pPr algn="just">
              <a:buClr>
                <a:schemeClr val="accent1">
                  <a:lumMod val="75000"/>
                </a:schemeClr>
              </a:buClr>
              <a:buSzPct val="750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dataset “Flickr8k” consists of 8k images and 5 captions for each image. The features are extracted from both the image and the text captions for input. The features will be concatenated to predict the next word of the caption. BLEU Score is used as a metric to evaluate the performance of the trained model.</a:t>
            </a:r>
          </a:p>
          <a:p>
            <a:pPr algn="just">
              <a:buSzPct val="75000"/>
              <a:buFont typeface="Wingdings" panose="05000000000000000000" pitchFamily="2" charset="2"/>
              <a:buChar char="v"/>
            </a:pPr>
            <a:endParaRPr lang="en-US" sz="1800" b="0" i="0" dirty="0">
              <a:effectLst/>
              <a:latin typeface="Times New Roman" panose="02020603050405020304" pitchFamily="18" charset="0"/>
              <a:cs typeface="Times New Roman" panose="02020603050405020304" pitchFamily="18" charset="0"/>
            </a:endParaRPr>
          </a:p>
          <a:p>
            <a:pPr algn="just">
              <a:buSzPct val="75000"/>
              <a:buFont typeface="Wingdings" panose="05000000000000000000" pitchFamily="2" charset="2"/>
              <a:buChar char="v"/>
            </a:pPr>
            <a:endParaRPr lang="en-IN" sz="1800" b="0" i="0" dirty="0">
              <a:effectLst/>
              <a:latin typeface="Times New Roman" panose="02020603050405020304" pitchFamily="18" charset="0"/>
              <a:cs typeface="Times New Roman" panose="02020603050405020304" pitchFamily="18" charset="0"/>
            </a:endParaRPr>
          </a:p>
          <a:p>
            <a:pPr algn="just">
              <a:buSzPct val="75000"/>
              <a:buFont typeface="Wingdings" panose="05000000000000000000" pitchFamily="2" charset="2"/>
              <a:buChar char="v"/>
            </a:pPr>
            <a:endParaRPr lang="en-US" sz="1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0A7205-E829-CF13-5E67-210B6098693A}"/>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177297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7B3D-A1F5-72B9-8411-3D9E61A6769F}"/>
              </a:ext>
            </a:extLst>
          </p:cNvPr>
          <p:cNvSpPr>
            <a:spLocks noGrp="1"/>
          </p:cNvSpPr>
          <p:nvPr>
            <p:ph type="title"/>
          </p:nvPr>
        </p:nvSpPr>
        <p:spPr>
          <a:xfrm>
            <a:off x="743573" y="1425787"/>
            <a:ext cx="10515600" cy="596674"/>
          </a:xfrm>
        </p:spPr>
        <p:txBody>
          <a:bodyPr>
            <a:normAutofit/>
          </a:bodyPr>
          <a:lstStyle/>
          <a:p>
            <a:r>
              <a:rPr lang="en-US" altLang="en-US" sz="3000" dirty="0">
                <a:solidFill>
                  <a:schemeClr val="tx2"/>
                </a:solidFill>
                <a:latin typeface="Cooper Black" panose="0208090404030B020404" pitchFamily="18" charset="0"/>
                <a:cs typeface="Times New Roman" panose="02020603050405020304" pitchFamily="18" charset="0"/>
              </a:rPr>
              <a:t>Literature Survey</a:t>
            </a:r>
            <a:r>
              <a:rPr lang="en-IN" altLang="en-US" sz="3000" dirty="0">
                <a:solidFill>
                  <a:schemeClr val="tx2"/>
                </a:solidFill>
                <a:latin typeface="Cooper Black" panose="0208090404030B020404" pitchFamily="18" charset="0"/>
                <a:cs typeface="Times New Roman" panose="02020603050405020304" pitchFamily="18" charset="0"/>
              </a:rPr>
              <a:t> </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2D9DC-265A-7105-4F31-F496F81B0328}"/>
              </a:ext>
            </a:extLst>
          </p:cNvPr>
          <p:cNvSpPr>
            <a:spLocks noGrp="1"/>
          </p:cNvSpPr>
          <p:nvPr>
            <p:ph idx="1"/>
          </p:nvPr>
        </p:nvSpPr>
        <p:spPr>
          <a:xfrm>
            <a:off x="743573" y="2101412"/>
            <a:ext cx="10515600" cy="4351338"/>
          </a:xfrm>
        </p:spPr>
        <p:txBody>
          <a:bodyPr>
            <a:normAutofit/>
          </a:bodyPr>
          <a:lstStyle/>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[1] One of the research study presents a model employing pre-trained deep learning, specifically the VGG model, for generating captions from images. By comparing the model's output with human-provided captions, it achieves an accuracy of around 75%, indicating a close resemblance between generated and human captions. This approach enhances the capability of automated caption generation, bridging the gap between machine-generated and human-provided descriptions of images.</a:t>
            </a:r>
          </a:p>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[2] The image caption generator in few studies utilizes the Flickr_8k database, comprising 8000 diverse images, each with five captions. The dataset is divided into 6000 training, 1000 validation, and 1000 testing images. Through rigorous training and testing, the model effectively generates accurate captions. It employs a combination of Convolutional Neural Network (CNN) and Recurrent Neural Network (RNN), where CNN acts as the encoder and RNN as the decoder, ensuring grammatically correct captions with appropriate labels.</a:t>
            </a:r>
          </a:p>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[3] In an image caption generator, the VGG16 model serves as a sophisticated filter for images, identifying crucial features such as shapes and objects. These features form a summary of the picture, which is then utilized by another component of the system to generate a descriptive sentence. VGG16 essentially aids in comprehending the content of the image, allowing the caption generator to translate this understanding into words.</a:t>
            </a:r>
          </a:p>
          <a:p>
            <a:pPr algn="just">
              <a:buClr>
                <a:schemeClr val="accent1">
                  <a:lumMod val="75000"/>
                </a:schemeClr>
              </a:buCl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algn="just">
              <a:buClr>
                <a:schemeClr val="accent1">
                  <a:lumMod val="75000"/>
                </a:schemeClr>
              </a:buClr>
              <a:buSzPct val="75000"/>
              <a:buFont typeface="Wingdings" panose="05000000000000000000" pitchFamily="2" charset="2"/>
              <a:buChar char="q"/>
            </a:pPr>
            <a:endParaRPr lang="en-US" sz="1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0A7205-E829-CF13-5E67-210B6098693A}"/>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177242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7B3D-A1F5-72B9-8411-3D9E61A6769F}"/>
              </a:ext>
            </a:extLst>
          </p:cNvPr>
          <p:cNvSpPr>
            <a:spLocks noGrp="1"/>
          </p:cNvSpPr>
          <p:nvPr>
            <p:ph type="title"/>
          </p:nvPr>
        </p:nvSpPr>
        <p:spPr>
          <a:xfrm>
            <a:off x="743573" y="1425787"/>
            <a:ext cx="10515600" cy="596674"/>
          </a:xfrm>
        </p:spPr>
        <p:txBody>
          <a:bodyPr>
            <a:normAutofit/>
          </a:bodyPr>
          <a:lstStyle/>
          <a:p>
            <a:r>
              <a:rPr lang="en-US" altLang="en-US" sz="3000" dirty="0">
                <a:solidFill>
                  <a:schemeClr val="tx2"/>
                </a:solidFill>
                <a:latin typeface="Cooper Black" panose="0208090404030B020404" pitchFamily="18" charset="0"/>
                <a:cs typeface="Times New Roman" panose="02020603050405020304" pitchFamily="18" charset="0"/>
              </a:rPr>
              <a:t>Literature Survey</a:t>
            </a:r>
            <a:r>
              <a:rPr lang="en-IN" altLang="en-US" sz="3000" dirty="0">
                <a:solidFill>
                  <a:schemeClr val="tx2"/>
                </a:solidFill>
                <a:latin typeface="Cooper Black" panose="0208090404030B020404" pitchFamily="18" charset="0"/>
                <a:cs typeface="Times New Roman" panose="02020603050405020304" pitchFamily="18" charset="0"/>
              </a:rPr>
              <a:t> </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2D9DC-265A-7105-4F31-F496F81B0328}"/>
              </a:ext>
            </a:extLst>
          </p:cNvPr>
          <p:cNvSpPr>
            <a:spLocks noGrp="1"/>
          </p:cNvSpPr>
          <p:nvPr>
            <p:ph idx="1"/>
          </p:nvPr>
        </p:nvSpPr>
        <p:spPr>
          <a:xfrm>
            <a:off x="743573" y="2101412"/>
            <a:ext cx="10515600" cy="4351338"/>
          </a:xfrm>
        </p:spPr>
        <p:txBody>
          <a:bodyPr>
            <a:normAutofit/>
          </a:bodyPr>
          <a:lstStyle/>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[4] Some studies presents a framework for generating descriptive captions from images, utilizing the Flickr8K dataset containing 8000 images, each paired with five descriptions. The model employs a neural network to automatically analyze images and generate English captions. The generated captions are categorized into error-free descriptions, descriptions with minimal errors, somewhat related descriptions, and unrelated descriptions, showcasing the system's ability to produce diverse outputs based on image content.</a:t>
            </a:r>
          </a:p>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[5] The integration of VGG16, LSTM, and CNN in image caption generation is significant for enhanced performance. VGG16 acts as a robust feature extractor, capturing detailed information from images. LSTM complements VGG16 by generating coherent captions, leveraging its sequential data understanding. The synergy between CNN and LSTM addresses challenges in combining visual and linguistic information, leading to a comprehensive image understanding. Ongoing research may unveil novel approaches, refining the synergy between these components for improved image captioning.</a:t>
            </a:r>
          </a:p>
          <a:p>
            <a:pPr algn="just">
              <a:buClr>
                <a:schemeClr val="accent1">
                  <a:lumMod val="75000"/>
                </a:schemeClr>
              </a:buClr>
              <a:buSzPct val="75000"/>
              <a:buFont typeface="Wingdings" panose="05000000000000000000" pitchFamily="2" charset="2"/>
              <a:buChar char="q"/>
            </a:pPr>
            <a:endParaRPr lang="en-US" sz="1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0A7205-E829-CF13-5E67-210B6098693A}"/>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179044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1F76-A755-1DC6-C1A4-0768C8811464}"/>
              </a:ext>
            </a:extLst>
          </p:cNvPr>
          <p:cNvSpPr>
            <a:spLocks noGrp="1"/>
          </p:cNvSpPr>
          <p:nvPr>
            <p:ph type="title"/>
          </p:nvPr>
        </p:nvSpPr>
        <p:spPr>
          <a:xfrm>
            <a:off x="838200" y="1415361"/>
            <a:ext cx="10515600" cy="531359"/>
          </a:xfrm>
        </p:spPr>
        <p:txBody>
          <a:bodyPr>
            <a:normAutofit/>
          </a:bodyPr>
          <a:lstStyle/>
          <a:p>
            <a:r>
              <a:rPr lang="en-US" altLang="en-US" sz="3000" dirty="0">
                <a:solidFill>
                  <a:schemeClr val="tx2"/>
                </a:solidFill>
                <a:latin typeface="Cooper Black" panose="0208090404030B020404" pitchFamily="18" charset="0"/>
                <a:cs typeface="Times New Roman" panose="02020603050405020304" pitchFamily="18" charset="0"/>
              </a:rPr>
              <a:t>Existing Methodology</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2F2A02-A679-406F-11FA-882EE837C40A}"/>
              </a:ext>
            </a:extLst>
          </p:cNvPr>
          <p:cNvSpPr>
            <a:spLocks noGrp="1"/>
          </p:cNvSpPr>
          <p:nvPr>
            <p:ph idx="1"/>
          </p:nvPr>
        </p:nvSpPr>
        <p:spPr>
          <a:xfrm>
            <a:off x="838200" y="2055150"/>
            <a:ext cx="10515600" cy="4555715"/>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complete system is a combination of three models which optimizes the whole procedure of caption description from an image. The models are:</a:t>
            </a:r>
          </a:p>
          <a:p>
            <a:pPr marL="0" indent="0" algn="just">
              <a:buNone/>
            </a:pPr>
            <a:r>
              <a:rPr lang="en-US" sz="1800" dirty="0">
                <a:latin typeface="Times New Roman" panose="02020603050405020304" pitchFamily="18" charset="0"/>
                <a:cs typeface="Times New Roman" panose="02020603050405020304" pitchFamily="18" charset="0"/>
              </a:rPr>
              <a:t>(a)Feature Extraction Model :</a:t>
            </a:r>
          </a:p>
          <a:p>
            <a:pPr marL="0" indent="0" algn="just">
              <a:buNone/>
            </a:pPr>
            <a:r>
              <a:rPr lang="en-US" sz="1800" dirty="0">
                <a:latin typeface="Times New Roman" panose="02020603050405020304" pitchFamily="18" charset="0"/>
                <a:cs typeface="Times New Roman" panose="02020603050405020304" pitchFamily="18" charset="0"/>
              </a:rPr>
              <a:t>The model uses a VGG16 architecture to efficiently extract the features from the images using a combination of multiple 3*3 convolution layers. The output of a VGG16 network would be vectors of size 1*4096, which are used to represent the features of the images.</a:t>
            </a:r>
          </a:p>
          <a:p>
            <a:pPr marL="0" indent="0" algn="just">
              <a:buNone/>
            </a:pPr>
            <a:r>
              <a:rPr lang="en-US" sz="1800" dirty="0">
                <a:latin typeface="Times New Roman" panose="02020603050405020304" pitchFamily="18" charset="0"/>
                <a:cs typeface="Times New Roman" panose="02020603050405020304" pitchFamily="18" charset="0"/>
              </a:rPr>
              <a:t>(b) Encoder Model :</a:t>
            </a:r>
          </a:p>
          <a:p>
            <a:pPr marL="0" indent="0" algn="just">
              <a:buNone/>
            </a:pPr>
            <a:r>
              <a:rPr lang="en-US" sz="1800" dirty="0">
                <a:latin typeface="Times New Roman" panose="02020603050405020304" pitchFamily="18" charset="0"/>
                <a:cs typeface="Times New Roman" panose="02020603050405020304" pitchFamily="18" charset="0"/>
              </a:rPr>
              <a:t>The encoder model, is primarily responsible for processing the captions of each image fed while training. The output of the encoder model is again vectors of size 1*256 which would again be an input to the decoder sequences Initially the captions present with each images are tokenized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the words in the sentences are converted to integers so that the neural network can process them efficiently. </a:t>
            </a:r>
          </a:p>
          <a:p>
            <a:pPr marL="0" indent="0" algn="just">
              <a:buNone/>
            </a:pPr>
            <a:r>
              <a:rPr lang="en-US" sz="1800" dirty="0">
                <a:latin typeface="Times New Roman" panose="02020603050405020304" pitchFamily="18" charset="0"/>
                <a:cs typeface="Times New Roman" panose="02020603050405020304" pitchFamily="18" charset="0"/>
              </a:rPr>
              <a:t>(c)Decoder model:</a:t>
            </a:r>
          </a:p>
          <a:p>
            <a:pPr marL="0" indent="0" algn="just">
              <a:buNone/>
            </a:pPr>
            <a:r>
              <a:rPr lang="en-US" sz="1800" dirty="0">
                <a:latin typeface="Times New Roman" panose="02020603050405020304" pitchFamily="18" charset="0"/>
                <a:cs typeface="Times New Roman" panose="02020603050405020304" pitchFamily="18" charset="0"/>
              </a:rPr>
              <a:t>The decoder model, is basically the model which concatenates both the feature extraction model and encoder model and produces the required output which is the predicted word given an image and the sentence generated till that point of time.</a:t>
            </a:r>
            <a:endParaRPr lang="en-IN"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5CE240-CCF3-F017-E5A0-9C1CEFC305D2}"/>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242797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1F76-A755-1DC6-C1A4-0768C8811464}"/>
              </a:ext>
            </a:extLst>
          </p:cNvPr>
          <p:cNvSpPr>
            <a:spLocks noGrp="1"/>
          </p:cNvSpPr>
          <p:nvPr>
            <p:ph type="title"/>
          </p:nvPr>
        </p:nvSpPr>
        <p:spPr>
          <a:xfrm>
            <a:off x="838200" y="1415361"/>
            <a:ext cx="10515600" cy="531359"/>
          </a:xfrm>
        </p:spPr>
        <p:txBody>
          <a:bodyPr>
            <a:normAutofit/>
          </a:bodyPr>
          <a:lstStyle/>
          <a:p>
            <a:r>
              <a:rPr lang="en-US" altLang="en-US" sz="3000" dirty="0">
                <a:solidFill>
                  <a:schemeClr val="tx2"/>
                </a:solidFill>
                <a:latin typeface="Cooper Black" panose="0208090404030B020404" pitchFamily="18" charset="0"/>
                <a:cs typeface="Times New Roman" panose="02020603050405020304" pitchFamily="18" charset="0"/>
              </a:rPr>
              <a:t>Proposed Methodology</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2F2A02-A679-406F-11FA-882EE837C40A}"/>
              </a:ext>
            </a:extLst>
          </p:cNvPr>
          <p:cNvSpPr>
            <a:spLocks noGrp="1"/>
          </p:cNvSpPr>
          <p:nvPr>
            <p:ph idx="1"/>
          </p:nvPr>
        </p:nvSpPr>
        <p:spPr>
          <a:xfrm>
            <a:off x="838200" y="2055150"/>
            <a:ext cx="10515600" cy="4555715"/>
          </a:xfrm>
        </p:spPr>
        <p:txBody>
          <a:bodyPr>
            <a:noAutofit/>
          </a:bodyPr>
          <a:lstStyle/>
          <a:p>
            <a:pPr algn="just">
              <a:buClr>
                <a:schemeClr val="accent1">
                  <a:lumMod val="7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model is not perfect and may generate incorrect captions sometimes. In the next phase, we will be developing models which will use Inceptionv3 instead of VGG as the feature extractor. Then we will be comparing the 4 models thus obtained i.e. VGG+GRU, VGG+LSTM, Inceptionv3+GRU, and Inceptionv3+LSTM . This will further help us analyze the influence of the CNN component over the entire network.</a:t>
            </a:r>
          </a:p>
          <a:p>
            <a:pPr algn="just">
              <a:buClr>
                <a:schemeClr val="accent1">
                  <a:lumMod val="7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model is trained on the Flickr 8K dataset which is relatively small with less variety of images. We will be training our model on the Flickr30K and MSCOCO datasets which will help us to make better predictions. Other optimizations include tweaking the hyperparameters like batch size, number of epochs, learning rate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and understanding the effect of each one of them on our model.</a:t>
            </a:r>
          </a:p>
          <a:p>
            <a:pPr algn="just">
              <a:buClr>
                <a:schemeClr val="accent1">
                  <a:lumMod val="7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Evaluation metrics such as BLEU score  validate the model's performance. Once validated, the system is tested on unseen data and can be deployed for real-time caption generation. Future directions include exploring advanced techniques like attention mechanisms for further improvement. Overall, the proposed system offers a robust solution for generating accurate and contextually rich captions for images</a:t>
            </a:r>
          </a:p>
          <a:p>
            <a:pPr algn="just">
              <a:buClr>
                <a:schemeClr val="accent1">
                  <a:lumMod val="75000"/>
                </a:schemeClr>
              </a:buCl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5CE240-CCF3-F017-E5A0-9C1CEFC305D2}"/>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209821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TotalTime>
  <Words>1751</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Calibri Light</vt:lpstr>
      <vt:lpstr>Cooper Black</vt:lpstr>
      <vt:lpstr>Times New Roman</vt:lpstr>
      <vt:lpstr>Wingdings</vt:lpstr>
      <vt:lpstr>Office Theme</vt:lpstr>
      <vt:lpstr>PowerPoint Presentation</vt:lpstr>
      <vt:lpstr>PowerPoint Presentation</vt:lpstr>
      <vt:lpstr>Abstract</vt:lpstr>
      <vt:lpstr>Problem Statement</vt:lpstr>
      <vt:lpstr>Introduction </vt:lpstr>
      <vt:lpstr>Literature Survey </vt:lpstr>
      <vt:lpstr>Literature Survey </vt:lpstr>
      <vt:lpstr>Existing Methodology</vt:lpstr>
      <vt:lpstr>Proposed Methodology</vt:lpstr>
      <vt:lpstr>Block Diagram/Architecture</vt:lpstr>
      <vt:lpstr>Flowchart</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Varshith Howdekar</cp:lastModifiedBy>
  <cp:revision>23</cp:revision>
  <dcterms:created xsi:type="dcterms:W3CDTF">2023-03-16T15:58:13Z</dcterms:created>
  <dcterms:modified xsi:type="dcterms:W3CDTF">2024-03-14T16:39:40Z</dcterms:modified>
</cp:coreProperties>
</file>