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0b6286519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0b6286519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0b6286519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0b6286519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0b6286519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0b6286519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0b6286519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0b6286519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0b6286519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0b6286519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0b6286519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0b6286519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0b6286519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0b6286519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22.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21.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4.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67000" y="268950"/>
            <a:ext cx="8520600" cy="720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800"/>
              <a:t>DSA8023: Analytics in Action</a:t>
            </a:r>
            <a:endParaRPr b="1" sz="3800"/>
          </a:p>
        </p:txBody>
      </p:sp>
      <p:sp>
        <p:nvSpPr>
          <p:cNvPr id="86" name="Google Shape;86;p13"/>
          <p:cNvSpPr txBox="1"/>
          <p:nvPr>
            <p:ph type="ctrTitle"/>
          </p:nvPr>
        </p:nvSpPr>
        <p:spPr>
          <a:xfrm>
            <a:off x="367000" y="1693375"/>
            <a:ext cx="8520600" cy="15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20"/>
              <a:t>Analython 1 Project:</a:t>
            </a:r>
            <a:endParaRPr b="1" sz="2820"/>
          </a:p>
          <a:p>
            <a:pPr indent="0" lvl="0" marL="0" rtl="0" algn="l">
              <a:spcBef>
                <a:spcPts val="0"/>
              </a:spcBef>
              <a:spcAft>
                <a:spcPts val="0"/>
              </a:spcAft>
              <a:buSzPts val="990"/>
              <a:buNone/>
            </a:pPr>
            <a:r>
              <a:rPr b="1" lang="en" sz="2820"/>
              <a:t>Suspected EV Customers Challenge from Energia</a:t>
            </a:r>
            <a:endParaRPr b="1" sz="2820"/>
          </a:p>
          <a:p>
            <a:pPr indent="0" lvl="0" marL="0" rtl="0" algn="l">
              <a:spcBef>
                <a:spcPts val="0"/>
              </a:spcBef>
              <a:spcAft>
                <a:spcPts val="0"/>
              </a:spcAft>
              <a:buSzPts val="990"/>
              <a:buNone/>
            </a:pPr>
            <a:r>
              <a:t/>
            </a:r>
            <a:endParaRPr b="1" sz="2820"/>
          </a:p>
        </p:txBody>
      </p:sp>
      <p:sp>
        <p:nvSpPr>
          <p:cNvPr id="87" name="Google Shape;87;p13"/>
          <p:cNvSpPr txBox="1"/>
          <p:nvPr>
            <p:ph type="ctrTitle"/>
          </p:nvPr>
        </p:nvSpPr>
        <p:spPr>
          <a:xfrm>
            <a:off x="477600" y="3776300"/>
            <a:ext cx="2895300" cy="84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Varun Suresh Kumar</a:t>
            </a:r>
            <a:r>
              <a:rPr lang="en" sz="1500"/>
              <a:t> </a:t>
            </a:r>
            <a:endParaRPr sz="1500"/>
          </a:p>
          <a:p>
            <a:pPr indent="0" lvl="0" marL="0" rtl="0" algn="l">
              <a:spcBef>
                <a:spcPts val="0"/>
              </a:spcBef>
              <a:spcAft>
                <a:spcPts val="0"/>
              </a:spcAft>
              <a:buNone/>
            </a:pPr>
            <a:r>
              <a:rPr lang="en" sz="1500"/>
              <a:t>Student ID: 40364111 vsureshkumar01@qub.ac.uk</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44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311700" y="1008650"/>
            <a:ext cx="8520600" cy="3339000"/>
          </a:xfrm>
          <a:prstGeom prst="rect">
            <a:avLst/>
          </a:prstGeom>
        </p:spPr>
        <p:txBody>
          <a:bodyPr anchorCtr="0" anchor="t" bIns="91425" lIns="91425" spcFirstLastPara="1" rIns="91425" wrap="square" tIns="91425">
            <a:normAutofit/>
          </a:bodyPr>
          <a:lstStyle/>
          <a:p>
            <a:pPr indent="0" lvl="0" marL="0" rtl="0" algn="just">
              <a:spcBef>
                <a:spcPts val="1100"/>
              </a:spcBef>
              <a:spcAft>
                <a:spcPts val="0"/>
              </a:spcAft>
              <a:buNone/>
            </a:pPr>
            <a:r>
              <a:rPr lang="en" sz="1300">
                <a:solidFill>
                  <a:srgbClr val="000000"/>
                </a:solidFill>
                <a:highlight>
                  <a:srgbClr val="FFFFFF"/>
                </a:highlight>
                <a:latin typeface="Arial"/>
                <a:ea typeface="Arial"/>
                <a:cs typeface="Arial"/>
                <a:sym typeface="Arial"/>
              </a:rPr>
              <a:t>Based on market research, Ireland (ROI) has 70,000 Electric Vehicle(EV) Customers who own an EV; out of which Energia has 10% of the market share. Around 2.4K EV Customers are identified from Energia database as they are part of the EV Tariff. This analysis is targeted towards identifying the remaining share of EV Customers using the bi-monthly electrical billing data from January 2021 to January 2023.</a:t>
            </a:r>
            <a:endParaRPr sz="130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rPr lang="en" sz="1300">
                <a:solidFill>
                  <a:srgbClr val="000000"/>
                </a:solidFill>
                <a:highlight>
                  <a:srgbClr val="FFFFFF"/>
                </a:highlight>
                <a:latin typeface="Arial"/>
                <a:ea typeface="Arial"/>
                <a:cs typeface="Arial"/>
                <a:sym typeface="Arial"/>
              </a:rPr>
              <a:t>This dataset consists of information on their account IDs, customers start date, their EV contract start and end dates, their title, EV contract type(New or Old), age band, channel through which they signed up and Geo-financial classification.</a:t>
            </a:r>
            <a:endParaRPr sz="130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rPr lang="en" sz="1300">
                <a:solidFill>
                  <a:srgbClr val="000000"/>
                </a:solidFill>
                <a:highlight>
                  <a:srgbClr val="FFFFFF"/>
                </a:highlight>
                <a:latin typeface="Arial"/>
                <a:ea typeface="Arial"/>
                <a:cs typeface="Arial"/>
                <a:sym typeface="Arial"/>
              </a:rPr>
              <a:t>The following report will consist of Exploratory Data Analysis of the dataset, steps involved in cleaning / classification of the data, the analysis of the data against Logistic Regression model (3 variants), Decision Tree algorithm modal and finally the recommendations and conclusions inferred from the analysis. This analysis is performed in Python language with sklearn, seaborn, imblearn, scipy libraries.</a:t>
            </a:r>
            <a:endParaRPr sz="1300">
              <a:solidFill>
                <a:srgbClr val="000000"/>
              </a:solidFill>
              <a:highlight>
                <a:srgbClr val="FFFFFF"/>
              </a:highlight>
              <a:latin typeface="Arial"/>
              <a:ea typeface="Arial"/>
              <a:cs typeface="Arial"/>
              <a:sym typeface="Arial"/>
            </a:endParaRPr>
          </a:p>
          <a:p>
            <a:pPr indent="0" lvl="0" marL="0" rtl="0" algn="just">
              <a:spcBef>
                <a:spcPts val="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02525" y="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Nature of dataset: Imbalanced</a:t>
            </a:r>
            <a:endParaRPr sz="2400"/>
          </a:p>
        </p:txBody>
      </p:sp>
      <p:pic>
        <p:nvPicPr>
          <p:cNvPr id="99" name="Google Shape;99;p15"/>
          <p:cNvPicPr preferRelativeResize="0"/>
          <p:nvPr/>
        </p:nvPicPr>
        <p:blipFill rotWithShape="1">
          <a:blip r:embed="rId3">
            <a:alphaModFix/>
          </a:blip>
          <a:srcRect b="-3500" l="-882" r="12598" t="3500"/>
          <a:stretch/>
        </p:blipFill>
        <p:spPr>
          <a:xfrm>
            <a:off x="1920549" y="2667325"/>
            <a:ext cx="4879677" cy="2213350"/>
          </a:xfrm>
          <a:prstGeom prst="rect">
            <a:avLst/>
          </a:prstGeom>
          <a:noFill/>
          <a:ln>
            <a:noFill/>
          </a:ln>
        </p:spPr>
      </p:pic>
      <p:pic>
        <p:nvPicPr>
          <p:cNvPr id="100" name="Google Shape;100;p15"/>
          <p:cNvPicPr preferRelativeResize="0"/>
          <p:nvPr/>
        </p:nvPicPr>
        <p:blipFill>
          <a:blip r:embed="rId4">
            <a:alphaModFix/>
          </a:blip>
          <a:stretch>
            <a:fillRect/>
          </a:stretch>
        </p:blipFill>
        <p:spPr>
          <a:xfrm>
            <a:off x="6617000" y="543555"/>
            <a:ext cx="2430200" cy="2077795"/>
          </a:xfrm>
          <a:prstGeom prst="rect">
            <a:avLst/>
          </a:prstGeom>
          <a:noFill/>
          <a:ln>
            <a:noFill/>
          </a:ln>
        </p:spPr>
      </p:pic>
      <p:pic>
        <p:nvPicPr>
          <p:cNvPr id="101" name="Google Shape;101;p15"/>
          <p:cNvPicPr preferRelativeResize="0"/>
          <p:nvPr/>
        </p:nvPicPr>
        <p:blipFill>
          <a:blip r:embed="rId5">
            <a:alphaModFix/>
          </a:blip>
          <a:stretch>
            <a:fillRect/>
          </a:stretch>
        </p:blipFill>
        <p:spPr>
          <a:xfrm>
            <a:off x="6868824" y="2851701"/>
            <a:ext cx="2178375" cy="1942450"/>
          </a:xfrm>
          <a:prstGeom prst="rect">
            <a:avLst/>
          </a:prstGeom>
          <a:noFill/>
          <a:ln>
            <a:noFill/>
          </a:ln>
        </p:spPr>
      </p:pic>
      <p:pic>
        <p:nvPicPr>
          <p:cNvPr id="102" name="Google Shape;102;p15"/>
          <p:cNvPicPr preferRelativeResize="0"/>
          <p:nvPr/>
        </p:nvPicPr>
        <p:blipFill>
          <a:blip r:embed="rId6">
            <a:alphaModFix/>
          </a:blip>
          <a:stretch>
            <a:fillRect/>
          </a:stretch>
        </p:blipFill>
        <p:spPr>
          <a:xfrm>
            <a:off x="4305977" y="644062"/>
            <a:ext cx="2231148" cy="1987000"/>
          </a:xfrm>
          <a:prstGeom prst="rect">
            <a:avLst/>
          </a:prstGeom>
          <a:noFill/>
          <a:ln>
            <a:noFill/>
          </a:ln>
        </p:spPr>
      </p:pic>
      <p:pic>
        <p:nvPicPr>
          <p:cNvPr id="103" name="Google Shape;103;p15"/>
          <p:cNvPicPr preferRelativeResize="0"/>
          <p:nvPr/>
        </p:nvPicPr>
        <p:blipFill>
          <a:blip r:embed="rId7">
            <a:alphaModFix/>
          </a:blip>
          <a:stretch>
            <a:fillRect/>
          </a:stretch>
        </p:blipFill>
        <p:spPr>
          <a:xfrm>
            <a:off x="281049" y="851875"/>
            <a:ext cx="1542452" cy="3631475"/>
          </a:xfrm>
          <a:prstGeom prst="rect">
            <a:avLst/>
          </a:prstGeom>
          <a:noFill/>
          <a:ln>
            <a:noFill/>
          </a:ln>
        </p:spPr>
      </p:pic>
      <p:pic>
        <p:nvPicPr>
          <p:cNvPr id="104" name="Google Shape;104;p15"/>
          <p:cNvPicPr preferRelativeResize="0"/>
          <p:nvPr/>
        </p:nvPicPr>
        <p:blipFill>
          <a:blip r:embed="rId8">
            <a:alphaModFix/>
          </a:blip>
          <a:stretch>
            <a:fillRect/>
          </a:stretch>
        </p:blipFill>
        <p:spPr>
          <a:xfrm>
            <a:off x="2591222" y="644050"/>
            <a:ext cx="1481478" cy="198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9047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strategy:</a:t>
            </a:r>
            <a:endParaRPr/>
          </a:p>
        </p:txBody>
      </p:sp>
      <p:pic>
        <p:nvPicPr>
          <p:cNvPr id="110" name="Google Shape;110;p16"/>
          <p:cNvPicPr preferRelativeResize="0"/>
          <p:nvPr/>
        </p:nvPicPr>
        <p:blipFill>
          <a:blip r:embed="rId3">
            <a:alphaModFix/>
          </a:blip>
          <a:stretch>
            <a:fillRect/>
          </a:stretch>
        </p:blipFill>
        <p:spPr>
          <a:xfrm>
            <a:off x="163450" y="725275"/>
            <a:ext cx="2401526" cy="4130625"/>
          </a:xfrm>
          <a:prstGeom prst="rect">
            <a:avLst/>
          </a:prstGeom>
          <a:noFill/>
          <a:ln cap="flat" cmpd="sng" w="9525">
            <a:solidFill>
              <a:schemeClr val="dk2"/>
            </a:solidFill>
            <a:prstDash val="solid"/>
            <a:round/>
            <a:headEnd len="sm" w="sm" type="none"/>
            <a:tailEnd len="sm" w="sm" type="none"/>
          </a:ln>
        </p:spPr>
      </p:pic>
      <p:pic>
        <p:nvPicPr>
          <p:cNvPr id="111" name="Google Shape;111;p16"/>
          <p:cNvPicPr preferRelativeResize="0"/>
          <p:nvPr/>
        </p:nvPicPr>
        <p:blipFill rotWithShape="1">
          <a:blip r:embed="rId4">
            <a:alphaModFix/>
          </a:blip>
          <a:srcRect b="3362" l="0" r="3725" t="0"/>
          <a:stretch/>
        </p:blipFill>
        <p:spPr>
          <a:xfrm>
            <a:off x="2995150" y="1708925"/>
            <a:ext cx="1925814" cy="1550102"/>
          </a:xfrm>
          <a:prstGeom prst="rect">
            <a:avLst/>
          </a:prstGeom>
          <a:noFill/>
          <a:ln>
            <a:noFill/>
          </a:ln>
        </p:spPr>
      </p:pic>
      <p:pic>
        <p:nvPicPr>
          <p:cNvPr id="112" name="Google Shape;112;p16"/>
          <p:cNvPicPr preferRelativeResize="0"/>
          <p:nvPr/>
        </p:nvPicPr>
        <p:blipFill>
          <a:blip r:embed="rId5">
            <a:alphaModFix/>
          </a:blip>
          <a:stretch>
            <a:fillRect/>
          </a:stretch>
        </p:blipFill>
        <p:spPr>
          <a:xfrm>
            <a:off x="6005430" y="1641389"/>
            <a:ext cx="1933072" cy="1595491"/>
          </a:xfrm>
          <a:prstGeom prst="rect">
            <a:avLst/>
          </a:prstGeom>
          <a:noFill/>
          <a:ln>
            <a:noFill/>
          </a:ln>
        </p:spPr>
      </p:pic>
      <p:sp>
        <p:nvSpPr>
          <p:cNvPr id="113" name="Google Shape;113;p16"/>
          <p:cNvSpPr txBox="1"/>
          <p:nvPr/>
        </p:nvSpPr>
        <p:spPr>
          <a:xfrm>
            <a:off x="3245566" y="3128493"/>
            <a:ext cx="1425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Raw Data</a:t>
            </a:r>
            <a:endParaRPr sz="1100">
              <a:latin typeface="Roboto"/>
              <a:ea typeface="Roboto"/>
              <a:cs typeface="Roboto"/>
              <a:sym typeface="Roboto"/>
            </a:endParaRPr>
          </a:p>
        </p:txBody>
      </p:sp>
      <p:sp>
        <p:nvSpPr>
          <p:cNvPr id="114" name="Google Shape;114;p16"/>
          <p:cNvSpPr txBox="1"/>
          <p:nvPr/>
        </p:nvSpPr>
        <p:spPr>
          <a:xfrm>
            <a:off x="5769643" y="3106377"/>
            <a:ext cx="2448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Missing value handled </a:t>
            </a:r>
            <a:endParaRPr sz="1100">
              <a:latin typeface="Roboto"/>
              <a:ea typeface="Roboto"/>
              <a:cs typeface="Roboto"/>
              <a:sym typeface="Roboto"/>
            </a:endParaRPr>
          </a:p>
        </p:txBody>
      </p:sp>
      <p:cxnSp>
        <p:nvCxnSpPr>
          <p:cNvPr id="115" name="Google Shape;115;p16"/>
          <p:cNvCxnSpPr/>
          <p:nvPr/>
        </p:nvCxnSpPr>
        <p:spPr>
          <a:xfrm flipH="1" rot="10800000">
            <a:off x="5147603" y="2679225"/>
            <a:ext cx="751500" cy="99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6"/>
          <p:cNvSpPr txBox="1"/>
          <p:nvPr/>
        </p:nvSpPr>
        <p:spPr>
          <a:xfrm>
            <a:off x="2778619" y="649075"/>
            <a:ext cx="6214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oboto"/>
                <a:ea typeface="Roboto"/>
                <a:cs typeface="Roboto"/>
                <a:sym typeface="Roboto"/>
              </a:rPr>
              <a:t>Fact</a:t>
            </a:r>
            <a:r>
              <a:rPr lang="en" sz="1300">
                <a:latin typeface="Roboto"/>
                <a:ea typeface="Roboto"/>
                <a:cs typeface="Roboto"/>
                <a:sym typeface="Roboto"/>
              </a:rPr>
              <a:t>: If reading for a billing cycle is missed, the reading will be included in the next billing cycle. So average reading value is applied for previous and current month. Only one intermittent zero value is filled this way Consecutive zero values are ignored</a:t>
            </a:r>
            <a:r>
              <a:rPr lang="en" sz="1300">
                <a:latin typeface="Roboto"/>
                <a:ea typeface="Roboto"/>
                <a:cs typeface="Roboto"/>
                <a:sym typeface="Roboto"/>
              </a:rPr>
              <a:t>.</a:t>
            </a:r>
            <a:endParaRPr sz="1300">
              <a:latin typeface="Roboto"/>
              <a:ea typeface="Roboto"/>
              <a:cs typeface="Roboto"/>
              <a:sym typeface="Roboto"/>
            </a:endParaRPr>
          </a:p>
        </p:txBody>
      </p:sp>
      <p:pic>
        <p:nvPicPr>
          <p:cNvPr id="117" name="Google Shape;117;p16"/>
          <p:cNvPicPr preferRelativeResize="0"/>
          <p:nvPr/>
        </p:nvPicPr>
        <p:blipFill>
          <a:blip r:embed="rId6">
            <a:alphaModFix/>
          </a:blip>
          <a:stretch>
            <a:fillRect/>
          </a:stretch>
        </p:blipFill>
        <p:spPr>
          <a:xfrm>
            <a:off x="3390464" y="3601089"/>
            <a:ext cx="3067050"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83100" y="-762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Logistic Regression</a:t>
            </a:r>
            <a:endParaRPr sz="2300"/>
          </a:p>
        </p:txBody>
      </p:sp>
      <p:pic>
        <p:nvPicPr>
          <p:cNvPr id="123" name="Google Shape;123;p17"/>
          <p:cNvPicPr preferRelativeResize="0"/>
          <p:nvPr/>
        </p:nvPicPr>
        <p:blipFill>
          <a:blip r:embed="rId3">
            <a:alphaModFix/>
          </a:blip>
          <a:stretch>
            <a:fillRect/>
          </a:stretch>
        </p:blipFill>
        <p:spPr>
          <a:xfrm>
            <a:off x="52850" y="2843475"/>
            <a:ext cx="2443000" cy="1958075"/>
          </a:xfrm>
          <a:prstGeom prst="rect">
            <a:avLst/>
          </a:prstGeom>
          <a:noFill/>
          <a:ln>
            <a:noFill/>
          </a:ln>
        </p:spPr>
      </p:pic>
      <p:pic>
        <p:nvPicPr>
          <p:cNvPr id="124" name="Google Shape;124;p17"/>
          <p:cNvPicPr preferRelativeResize="0"/>
          <p:nvPr/>
        </p:nvPicPr>
        <p:blipFill>
          <a:blip r:embed="rId4">
            <a:alphaModFix/>
          </a:blip>
          <a:stretch>
            <a:fillRect/>
          </a:stretch>
        </p:blipFill>
        <p:spPr>
          <a:xfrm>
            <a:off x="3113725" y="2843473"/>
            <a:ext cx="2443000" cy="1958077"/>
          </a:xfrm>
          <a:prstGeom prst="rect">
            <a:avLst/>
          </a:prstGeom>
          <a:noFill/>
          <a:ln>
            <a:noFill/>
          </a:ln>
        </p:spPr>
      </p:pic>
      <p:pic>
        <p:nvPicPr>
          <p:cNvPr id="125" name="Google Shape;125;p17"/>
          <p:cNvPicPr preferRelativeResize="0"/>
          <p:nvPr/>
        </p:nvPicPr>
        <p:blipFill>
          <a:blip r:embed="rId5">
            <a:alphaModFix/>
          </a:blip>
          <a:stretch>
            <a:fillRect/>
          </a:stretch>
        </p:blipFill>
        <p:spPr>
          <a:xfrm>
            <a:off x="6339600" y="2843467"/>
            <a:ext cx="2443000" cy="1958083"/>
          </a:xfrm>
          <a:prstGeom prst="rect">
            <a:avLst/>
          </a:prstGeom>
          <a:noFill/>
          <a:ln>
            <a:noFill/>
          </a:ln>
        </p:spPr>
      </p:pic>
      <p:pic>
        <p:nvPicPr>
          <p:cNvPr id="126" name="Google Shape;126;p17"/>
          <p:cNvPicPr preferRelativeResize="0"/>
          <p:nvPr/>
        </p:nvPicPr>
        <p:blipFill>
          <a:blip r:embed="rId6">
            <a:alphaModFix/>
          </a:blip>
          <a:stretch>
            <a:fillRect/>
          </a:stretch>
        </p:blipFill>
        <p:spPr>
          <a:xfrm>
            <a:off x="76200" y="988800"/>
            <a:ext cx="2659374" cy="1778475"/>
          </a:xfrm>
          <a:prstGeom prst="rect">
            <a:avLst/>
          </a:prstGeom>
          <a:noFill/>
          <a:ln>
            <a:noFill/>
          </a:ln>
        </p:spPr>
      </p:pic>
      <p:pic>
        <p:nvPicPr>
          <p:cNvPr id="127" name="Google Shape;127;p17"/>
          <p:cNvPicPr preferRelativeResize="0"/>
          <p:nvPr/>
        </p:nvPicPr>
        <p:blipFill>
          <a:blip r:embed="rId7">
            <a:alphaModFix/>
          </a:blip>
          <a:stretch>
            <a:fillRect/>
          </a:stretch>
        </p:blipFill>
        <p:spPr>
          <a:xfrm>
            <a:off x="2877175" y="988800"/>
            <a:ext cx="2843000" cy="1778475"/>
          </a:xfrm>
          <a:prstGeom prst="rect">
            <a:avLst/>
          </a:prstGeom>
          <a:noFill/>
          <a:ln>
            <a:noFill/>
          </a:ln>
        </p:spPr>
      </p:pic>
      <p:pic>
        <p:nvPicPr>
          <p:cNvPr id="128" name="Google Shape;128;p17"/>
          <p:cNvPicPr preferRelativeResize="0"/>
          <p:nvPr/>
        </p:nvPicPr>
        <p:blipFill>
          <a:blip r:embed="rId8">
            <a:alphaModFix/>
          </a:blip>
          <a:stretch>
            <a:fillRect/>
          </a:stretch>
        </p:blipFill>
        <p:spPr>
          <a:xfrm>
            <a:off x="5779000" y="956850"/>
            <a:ext cx="3365002" cy="1811550"/>
          </a:xfrm>
          <a:prstGeom prst="rect">
            <a:avLst/>
          </a:prstGeom>
          <a:noFill/>
          <a:ln>
            <a:noFill/>
          </a:ln>
        </p:spPr>
      </p:pic>
      <p:sp>
        <p:nvSpPr>
          <p:cNvPr id="129" name="Google Shape;129;p17"/>
          <p:cNvSpPr txBox="1"/>
          <p:nvPr/>
        </p:nvSpPr>
        <p:spPr>
          <a:xfrm>
            <a:off x="267675" y="450000"/>
            <a:ext cx="83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lang="en">
                <a:solidFill>
                  <a:schemeClr val="dk1"/>
                </a:solidFill>
                <a:latin typeface="Roboto"/>
                <a:ea typeface="Roboto"/>
                <a:cs typeface="Roboto"/>
                <a:sym typeface="Roboto"/>
              </a:rPr>
              <a:t>Downsampled                                                   Upsampled                                                      Weighted</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1555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Hyper Tuned Decision Tree Algorithm</a:t>
            </a:r>
            <a:endParaRPr sz="2400"/>
          </a:p>
        </p:txBody>
      </p:sp>
      <p:pic>
        <p:nvPicPr>
          <p:cNvPr id="135" name="Google Shape;135;p18"/>
          <p:cNvPicPr preferRelativeResize="0"/>
          <p:nvPr/>
        </p:nvPicPr>
        <p:blipFill>
          <a:blip r:embed="rId3">
            <a:alphaModFix/>
          </a:blip>
          <a:stretch>
            <a:fillRect/>
          </a:stretch>
        </p:blipFill>
        <p:spPr>
          <a:xfrm>
            <a:off x="3391725" y="1781304"/>
            <a:ext cx="2756750" cy="2150133"/>
          </a:xfrm>
          <a:prstGeom prst="rect">
            <a:avLst/>
          </a:prstGeom>
          <a:noFill/>
          <a:ln>
            <a:noFill/>
          </a:ln>
        </p:spPr>
      </p:pic>
      <p:pic>
        <p:nvPicPr>
          <p:cNvPr id="136" name="Google Shape;136;p18"/>
          <p:cNvPicPr preferRelativeResize="0"/>
          <p:nvPr/>
        </p:nvPicPr>
        <p:blipFill>
          <a:blip r:embed="rId4">
            <a:alphaModFix/>
          </a:blip>
          <a:stretch>
            <a:fillRect/>
          </a:stretch>
        </p:blipFill>
        <p:spPr>
          <a:xfrm>
            <a:off x="420050" y="1750900"/>
            <a:ext cx="2756749" cy="2363350"/>
          </a:xfrm>
          <a:prstGeom prst="rect">
            <a:avLst/>
          </a:prstGeom>
          <a:noFill/>
          <a:ln>
            <a:noFill/>
          </a:ln>
        </p:spPr>
      </p:pic>
      <p:sp>
        <p:nvSpPr>
          <p:cNvPr id="137" name="Google Shape;137;p18"/>
          <p:cNvSpPr txBox="1"/>
          <p:nvPr/>
        </p:nvSpPr>
        <p:spPr>
          <a:xfrm>
            <a:off x="357600" y="763375"/>
            <a:ext cx="84288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highlight>
                  <a:srgbClr val="FFFFFF"/>
                </a:highlight>
              </a:rPr>
              <a:t>Obtained Tuned Decision Tree Parameters: </a:t>
            </a:r>
            <a:endParaRPr b="1" sz="1050">
              <a:highlight>
                <a:srgbClr val="FFFFFF"/>
              </a:highlight>
            </a:endParaRPr>
          </a:p>
          <a:p>
            <a:pPr indent="0" lvl="0" marL="0" rtl="0" algn="l">
              <a:lnSpc>
                <a:spcPct val="115000"/>
              </a:lnSpc>
              <a:spcBef>
                <a:spcPts val="0"/>
              </a:spcBef>
              <a:spcAft>
                <a:spcPts val="0"/>
              </a:spcAft>
              <a:buNone/>
            </a:pPr>
            <a:r>
              <a:rPr b="1" lang="en" sz="1050">
                <a:highlight>
                  <a:srgbClr val="FFFFFF"/>
                </a:highlight>
              </a:rPr>
              <a:t>{'min_samples_leaf': 2, 'max_features': 9, 'max_depth': 7, 'criterion': 'gini'}</a:t>
            </a:r>
            <a:endParaRPr b="1">
              <a:latin typeface="Roboto"/>
              <a:ea typeface="Roboto"/>
              <a:cs typeface="Roboto"/>
              <a:sym typeface="Roboto"/>
            </a:endParaRPr>
          </a:p>
        </p:txBody>
      </p:sp>
      <p:pic>
        <p:nvPicPr>
          <p:cNvPr id="138" name="Google Shape;138;p18"/>
          <p:cNvPicPr preferRelativeResize="0"/>
          <p:nvPr/>
        </p:nvPicPr>
        <p:blipFill>
          <a:blip r:embed="rId5">
            <a:alphaModFix/>
          </a:blip>
          <a:stretch>
            <a:fillRect/>
          </a:stretch>
        </p:blipFill>
        <p:spPr>
          <a:xfrm>
            <a:off x="6363400" y="1390600"/>
            <a:ext cx="2515175" cy="272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560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KNN Classifier</a:t>
            </a:r>
            <a:endParaRPr sz="2400"/>
          </a:p>
        </p:txBody>
      </p:sp>
      <p:pic>
        <p:nvPicPr>
          <p:cNvPr id="144" name="Google Shape;144;p19"/>
          <p:cNvPicPr preferRelativeResize="0"/>
          <p:nvPr/>
        </p:nvPicPr>
        <p:blipFill>
          <a:blip r:embed="rId3">
            <a:alphaModFix/>
          </a:blip>
          <a:stretch>
            <a:fillRect/>
          </a:stretch>
        </p:blipFill>
        <p:spPr>
          <a:xfrm>
            <a:off x="3379000" y="1967093"/>
            <a:ext cx="2923250" cy="2237256"/>
          </a:xfrm>
          <a:prstGeom prst="rect">
            <a:avLst/>
          </a:prstGeom>
          <a:noFill/>
          <a:ln>
            <a:noFill/>
          </a:ln>
        </p:spPr>
      </p:pic>
      <p:sp>
        <p:nvSpPr>
          <p:cNvPr id="145" name="Google Shape;145;p19"/>
          <p:cNvSpPr txBox="1"/>
          <p:nvPr/>
        </p:nvSpPr>
        <p:spPr>
          <a:xfrm>
            <a:off x="311700" y="663825"/>
            <a:ext cx="877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40C28"/>
                </a:solidFill>
              </a:rPr>
              <a:t>To choosing an effective k value in KNN classifier the training and test accuracy are plotted from 1 to 10. </a:t>
            </a:r>
            <a:endParaRPr sz="1200">
              <a:solidFill>
                <a:srgbClr val="040C28"/>
              </a:solidFill>
            </a:endParaRPr>
          </a:p>
          <a:p>
            <a:pPr indent="0" lvl="0" marL="0" rtl="0" algn="l">
              <a:spcBef>
                <a:spcPts val="0"/>
              </a:spcBef>
              <a:spcAft>
                <a:spcPts val="0"/>
              </a:spcAft>
              <a:buNone/>
            </a:pPr>
            <a:r>
              <a:rPr lang="en" sz="1200">
                <a:solidFill>
                  <a:srgbClr val="040C28"/>
                </a:solidFill>
              </a:rPr>
              <a:t>From the plot we find 10 as n_neighbors we get </a:t>
            </a:r>
            <a:r>
              <a:rPr lang="en" sz="1200">
                <a:solidFill>
                  <a:srgbClr val="040C28"/>
                </a:solidFill>
              </a:rPr>
              <a:t>maximum</a:t>
            </a:r>
            <a:r>
              <a:rPr lang="en" sz="1200">
                <a:solidFill>
                  <a:srgbClr val="040C28"/>
                </a:solidFill>
              </a:rPr>
              <a:t> test accuracy.</a:t>
            </a:r>
            <a:endParaRPr>
              <a:latin typeface="Roboto"/>
              <a:ea typeface="Roboto"/>
              <a:cs typeface="Roboto"/>
              <a:sym typeface="Roboto"/>
            </a:endParaRPr>
          </a:p>
        </p:txBody>
      </p:sp>
      <p:sp>
        <p:nvSpPr>
          <p:cNvPr id="146" name="Google Shape;146;p19"/>
          <p:cNvSpPr txBox="1"/>
          <p:nvPr/>
        </p:nvSpPr>
        <p:spPr>
          <a:xfrm>
            <a:off x="2377925" y="1247425"/>
            <a:ext cx="25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n_neighbors = 10</a:t>
            </a:r>
            <a:endParaRPr b="1">
              <a:latin typeface="Roboto"/>
              <a:ea typeface="Roboto"/>
              <a:cs typeface="Roboto"/>
              <a:sym typeface="Roboto"/>
            </a:endParaRPr>
          </a:p>
        </p:txBody>
      </p:sp>
      <p:pic>
        <p:nvPicPr>
          <p:cNvPr id="147" name="Google Shape;147;p19"/>
          <p:cNvPicPr preferRelativeResize="0"/>
          <p:nvPr/>
        </p:nvPicPr>
        <p:blipFill>
          <a:blip r:embed="rId4">
            <a:alphaModFix/>
          </a:blip>
          <a:stretch>
            <a:fillRect/>
          </a:stretch>
        </p:blipFill>
        <p:spPr>
          <a:xfrm>
            <a:off x="6465700" y="1580475"/>
            <a:ext cx="2536950" cy="2380106"/>
          </a:xfrm>
          <a:prstGeom prst="rect">
            <a:avLst/>
          </a:prstGeom>
          <a:noFill/>
          <a:ln>
            <a:noFill/>
          </a:ln>
        </p:spPr>
      </p:pic>
      <p:pic>
        <p:nvPicPr>
          <p:cNvPr id="148" name="Google Shape;148;p19"/>
          <p:cNvPicPr preferRelativeResize="0"/>
          <p:nvPr/>
        </p:nvPicPr>
        <p:blipFill>
          <a:blip r:embed="rId5">
            <a:alphaModFix/>
          </a:blip>
          <a:stretch>
            <a:fillRect/>
          </a:stretch>
        </p:blipFill>
        <p:spPr>
          <a:xfrm>
            <a:off x="228600" y="1800025"/>
            <a:ext cx="3074200" cy="2339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59300" y="101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4" name="Google Shape;154;p20"/>
          <p:cNvSpPr txBox="1"/>
          <p:nvPr/>
        </p:nvSpPr>
        <p:spPr>
          <a:xfrm>
            <a:off x="57150" y="2705825"/>
            <a:ext cx="560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From the above table we conclude that </a:t>
            </a:r>
            <a:r>
              <a:rPr b="1" lang="en">
                <a:latin typeface="Roboto"/>
                <a:ea typeface="Roboto"/>
                <a:cs typeface="Roboto"/>
                <a:sym typeface="Roboto"/>
              </a:rPr>
              <a:t>Logistic Regression </a:t>
            </a:r>
            <a:r>
              <a:rPr lang="en">
                <a:latin typeface="Roboto"/>
                <a:ea typeface="Roboto"/>
                <a:cs typeface="Roboto"/>
                <a:sym typeface="Roboto"/>
              </a:rPr>
              <a:t>modal trained with </a:t>
            </a:r>
            <a:r>
              <a:rPr b="1" lang="en">
                <a:latin typeface="Roboto"/>
                <a:ea typeface="Roboto"/>
                <a:cs typeface="Roboto"/>
                <a:sym typeface="Roboto"/>
              </a:rPr>
              <a:t>Oversampled observations </a:t>
            </a:r>
            <a:r>
              <a:rPr lang="en">
                <a:latin typeface="Roboto"/>
                <a:ea typeface="Roboto"/>
                <a:cs typeface="Roboto"/>
                <a:sym typeface="Roboto"/>
              </a:rPr>
              <a:t>produce relatively better accuracy than other modals. Considering f1-score of these modals Decision Tree performs well in identifying (class 1) EV Customers.</a:t>
            </a:r>
            <a:endParaRPr>
              <a:latin typeface="Roboto"/>
              <a:ea typeface="Roboto"/>
              <a:cs typeface="Roboto"/>
              <a:sym typeface="Roboto"/>
            </a:endParaRPr>
          </a:p>
        </p:txBody>
      </p:sp>
      <p:pic>
        <p:nvPicPr>
          <p:cNvPr id="155" name="Google Shape;155;p20"/>
          <p:cNvPicPr preferRelativeResize="0"/>
          <p:nvPr/>
        </p:nvPicPr>
        <p:blipFill>
          <a:blip r:embed="rId3">
            <a:alphaModFix/>
          </a:blip>
          <a:stretch>
            <a:fillRect/>
          </a:stretch>
        </p:blipFill>
        <p:spPr>
          <a:xfrm>
            <a:off x="152400" y="633125"/>
            <a:ext cx="8666619" cy="1844100"/>
          </a:xfrm>
          <a:prstGeom prst="rect">
            <a:avLst/>
          </a:prstGeom>
          <a:noFill/>
          <a:ln>
            <a:noFill/>
          </a:ln>
        </p:spPr>
      </p:pic>
      <p:sp>
        <p:nvSpPr>
          <p:cNvPr id="156" name="Google Shape;156;p20"/>
          <p:cNvSpPr txBox="1"/>
          <p:nvPr/>
        </p:nvSpPr>
        <p:spPr>
          <a:xfrm>
            <a:off x="159300" y="3841925"/>
            <a:ext cx="70902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 of customers identified from Non EV class:</a:t>
            </a:r>
            <a:endParaRPr>
              <a:latin typeface="Roboto"/>
              <a:ea typeface="Roboto"/>
              <a:cs typeface="Roboto"/>
              <a:sym typeface="Roboto"/>
            </a:endParaRPr>
          </a:p>
          <a:p>
            <a:pPr indent="0" lvl="0" marL="0" rtl="0" algn="l">
              <a:spcBef>
                <a:spcPts val="0"/>
              </a:spcBef>
              <a:spcAft>
                <a:spcPts val="0"/>
              </a:spcAft>
              <a:buNone/>
            </a:pPr>
            <a:r>
              <a:t/>
            </a:r>
            <a:endParaRPr sz="500">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Decision Tree Algorithm    </a:t>
            </a:r>
            <a:r>
              <a:rPr b="1" lang="en"/>
              <a:t>-  </a:t>
            </a:r>
            <a:r>
              <a:rPr b="1" lang="en">
                <a:latin typeface="Roboto"/>
                <a:ea typeface="Roboto"/>
                <a:cs typeface="Roboto"/>
                <a:sym typeface="Roboto"/>
              </a:rPr>
              <a:t>34,368(18.67%)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LR Upsampled Algorithm   </a:t>
            </a:r>
            <a:r>
              <a:rPr b="1" lang="en"/>
              <a:t>-  </a:t>
            </a:r>
            <a:r>
              <a:rPr b="1" lang="en">
                <a:latin typeface="Roboto"/>
                <a:ea typeface="Roboto"/>
                <a:cs typeface="Roboto"/>
                <a:sym typeface="Roboto"/>
              </a:rPr>
              <a:t>48,480(25.99%) </a:t>
            </a:r>
            <a:endParaRPr b="1">
              <a:latin typeface="Roboto"/>
              <a:ea typeface="Roboto"/>
              <a:cs typeface="Roboto"/>
              <a:sym typeface="Roboto"/>
            </a:endParaRPr>
          </a:p>
        </p:txBody>
      </p:sp>
      <p:pic>
        <p:nvPicPr>
          <p:cNvPr id="157" name="Google Shape;157;p20"/>
          <p:cNvPicPr preferRelativeResize="0"/>
          <p:nvPr/>
        </p:nvPicPr>
        <p:blipFill>
          <a:blip r:embed="rId4">
            <a:alphaModFix/>
          </a:blip>
          <a:stretch>
            <a:fillRect/>
          </a:stretch>
        </p:blipFill>
        <p:spPr>
          <a:xfrm>
            <a:off x="5841100" y="2597025"/>
            <a:ext cx="3086099" cy="228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