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90" r:id="rId2"/>
    <p:sldId id="291" r:id="rId3"/>
    <p:sldId id="302" r:id="rId4"/>
    <p:sldId id="301" r:id="rId5"/>
    <p:sldId id="293" r:id="rId6"/>
    <p:sldId id="303" r:id="rId7"/>
    <p:sldId id="295" r:id="rId8"/>
    <p:sldId id="307" r:id="rId9"/>
    <p:sldId id="296" r:id="rId10"/>
    <p:sldId id="294" r:id="rId11"/>
    <p:sldId id="298" r:id="rId12"/>
    <p:sldId id="305" r:id="rId13"/>
    <p:sldId id="304" r:id="rId14"/>
    <p:sldId id="297" r:id="rId15"/>
    <p:sldId id="284" r:id="rId16"/>
    <p:sldId id="306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un" initials="v" lastIdx="4" clrIdx="0">
    <p:extLst>
      <p:ext uri="{19B8F6BF-5375-455C-9EA6-DF929625EA0E}">
        <p15:presenceInfo xmlns:p15="http://schemas.microsoft.com/office/powerpoint/2012/main" userId="var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CFC-8755-4CAC-AD97-A5C435DD8F8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DDD65C-4BDE-4D3F-B7EC-DE8883978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5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CFC-8755-4CAC-AD97-A5C435DD8F8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DDD65C-4BDE-4D3F-B7EC-DE8883978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CFC-8755-4CAC-AD97-A5C435DD8F8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DDD65C-4BDE-4D3F-B7EC-DE888397871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6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CFC-8755-4CAC-AD97-A5C435DD8F8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DDD65C-4BDE-4D3F-B7EC-DE8883978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4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CFC-8755-4CAC-AD97-A5C435DD8F8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DDD65C-4BDE-4D3F-B7EC-DE888397871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6178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CFC-8755-4CAC-AD97-A5C435DD8F8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DDD65C-4BDE-4D3F-B7EC-DE8883978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2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CFC-8755-4CAC-AD97-A5C435DD8F8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D65C-4BDE-4D3F-B7EC-DE8883978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36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CFC-8755-4CAC-AD97-A5C435DD8F8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D65C-4BDE-4D3F-B7EC-DE8883978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6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CFC-8755-4CAC-AD97-A5C435DD8F8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D65C-4BDE-4D3F-B7EC-DE8883978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0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CFC-8755-4CAC-AD97-A5C435DD8F8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DDD65C-4BDE-4D3F-B7EC-DE8883978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6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CFC-8755-4CAC-AD97-A5C435DD8F8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DDD65C-4BDE-4D3F-B7EC-DE8883978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CFC-8755-4CAC-AD97-A5C435DD8F8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DDD65C-4BDE-4D3F-B7EC-DE8883978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CFC-8755-4CAC-AD97-A5C435DD8F8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D65C-4BDE-4D3F-B7EC-DE8883978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4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CFC-8755-4CAC-AD97-A5C435DD8F8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D65C-4BDE-4D3F-B7EC-DE8883978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3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CFC-8755-4CAC-AD97-A5C435DD8F8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D65C-4BDE-4D3F-B7EC-DE8883978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CFC-8755-4CAC-AD97-A5C435DD8F8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DDD65C-4BDE-4D3F-B7EC-DE8883978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0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6CFC-8755-4CAC-AD97-A5C435DD8F81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DDD65C-4BDE-4D3F-B7EC-DE8883978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11" y="2658271"/>
            <a:ext cx="10157159" cy="1280890"/>
          </a:xfrm>
        </p:spPr>
        <p:txBody>
          <a:bodyPr>
            <a:noAutofit/>
          </a:bodyPr>
          <a:lstStyle/>
          <a:p>
            <a:pPr algn="ctr"/>
            <a:r>
              <a:rPr lang="en-GB" dirty="0" smtClean="0"/>
              <a:t>Target Tracking by a Quadrotor using Proximity Sensor Fusion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272" y="363966"/>
            <a:ext cx="3490175" cy="905183"/>
          </a:xfrm>
          <a:prstGeom prst="rect">
            <a:avLst/>
          </a:prstGeom>
        </p:spPr>
      </p:pic>
      <p:pic>
        <p:nvPicPr>
          <p:cNvPr id="1026" name="Picture 2" descr="https://upload.wikimedia.org/wikipedia/en/thumb/6/69/IIT_Madras_Logo.svg/1024px-IIT_Madra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999" y="154489"/>
            <a:ext cx="1287945" cy="128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335348" y="3939161"/>
            <a:ext cx="8911687" cy="6703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1800" b="1" dirty="0" smtClean="0"/>
              <a:t>Varun Nayak</a:t>
            </a:r>
            <a:r>
              <a:rPr lang="en-GB" sz="1800" b="1" baseline="30000" dirty="0" smtClean="0"/>
              <a:t>[1]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Raksha</a:t>
            </a:r>
            <a:r>
              <a:rPr lang="en-GB" sz="1800" b="1" dirty="0" smtClean="0"/>
              <a:t> Rao </a:t>
            </a:r>
            <a:r>
              <a:rPr lang="en-GB" sz="1800" b="1" dirty="0" err="1" smtClean="0"/>
              <a:t>Karaya</a:t>
            </a:r>
            <a:r>
              <a:rPr lang="en-GB" sz="1800" b="1" baseline="30000" dirty="0" smtClean="0"/>
              <a:t>[2]</a:t>
            </a:r>
            <a:r>
              <a:rPr lang="en-GB" sz="1800" b="1" dirty="0" smtClean="0"/>
              <a:t/>
            </a:r>
            <a:br>
              <a:rPr lang="en-GB" sz="1800" b="1" dirty="0" smtClean="0"/>
            </a:br>
            <a:r>
              <a:rPr lang="en-GB" sz="1800" b="1" dirty="0" smtClean="0"/>
              <a:t/>
            </a:r>
            <a:br>
              <a:rPr lang="en-GB" sz="1800" b="1" dirty="0" smtClean="0"/>
            </a:br>
            <a:endParaRPr lang="en-GB" sz="1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5011" y="5890405"/>
            <a:ext cx="1166825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500" dirty="0" smtClean="0"/>
              <a:t>[1]: Department of Mechanical Engineering, </a:t>
            </a:r>
            <a:r>
              <a:rPr lang="en-GB" sz="1500" b="1" dirty="0" smtClean="0"/>
              <a:t>Birla Institute of Technology and Science</a:t>
            </a:r>
            <a:r>
              <a:rPr lang="en-GB" sz="1500" dirty="0" smtClean="0"/>
              <a:t>, Pilani – K </a:t>
            </a:r>
            <a:r>
              <a:rPr lang="en-GB" sz="1500" dirty="0" err="1" smtClean="0"/>
              <a:t>K</a:t>
            </a:r>
            <a:r>
              <a:rPr lang="en-GB" sz="1500" dirty="0" smtClean="0"/>
              <a:t> Birla Goa Campus</a:t>
            </a:r>
          </a:p>
          <a:p>
            <a:r>
              <a:rPr lang="en-GB" sz="1500" dirty="0" smtClean="0"/>
              <a:t>[2]: Department of Aerospace Engineering</a:t>
            </a:r>
            <a:r>
              <a:rPr lang="en-GB" sz="1500" b="1" dirty="0" smtClean="0"/>
              <a:t>, Indian Institute of Technology Madras</a:t>
            </a:r>
            <a:endParaRPr lang="en-GB" sz="1500" b="1" dirty="0"/>
          </a:p>
        </p:txBody>
      </p:sp>
    </p:spTree>
    <p:extLst>
      <p:ext uri="{BB962C8B-B14F-4D97-AF65-F5344CB8AC3E}">
        <p14:creationId xmlns:p14="http://schemas.microsoft.com/office/powerpoint/2010/main" val="41325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System Dynamics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5"/>
          <a:stretch/>
        </p:blipFill>
        <p:spPr>
          <a:xfrm>
            <a:off x="5399489" y="1688848"/>
            <a:ext cx="6771196" cy="31590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097" y="5187990"/>
            <a:ext cx="2879995" cy="925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88" y="5160697"/>
            <a:ext cx="2669712" cy="94130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785087" y="5553527"/>
            <a:ext cx="625205" cy="155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239423" y="2262610"/>
            <a:ext cx="316006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Ground frame and frame fixed on moving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Balancing the force in the vertical and horizontal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Vertical direction: 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8575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 smtClean="0"/>
              <a:t>Simulink Model of Closed-Loop Dynamics</a:t>
            </a:r>
            <a:endParaRPr lang="en-GB" sz="32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59" y="1673687"/>
            <a:ext cx="8515153" cy="4238223"/>
          </a:xfrm>
        </p:spPr>
      </p:pic>
      <p:sp>
        <p:nvSpPr>
          <p:cNvPr id="5" name="TextBox 4"/>
          <p:cNvSpPr txBox="1"/>
          <p:nvPr/>
        </p:nvSpPr>
        <p:spPr>
          <a:xfrm>
            <a:off x="3288401" y="6027313"/>
            <a:ext cx="722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Objective</a:t>
            </a:r>
            <a:r>
              <a:rPr lang="en-GB" dirty="0" smtClean="0"/>
              <a:t>: To estimate the PID gains required to perform successful trajectory tracking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422" y="1648438"/>
            <a:ext cx="2337878" cy="8243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4183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64342" y="805487"/>
            <a:ext cx="8911687" cy="1280890"/>
          </a:xfrm>
        </p:spPr>
        <p:txBody>
          <a:bodyPr/>
          <a:lstStyle/>
          <a:p>
            <a:pPr algn="ctr"/>
            <a:r>
              <a:rPr lang="en-GB" dirty="0" smtClean="0"/>
              <a:t>Simulation Results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22" y="2068499"/>
            <a:ext cx="5588420" cy="3879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186" y="2099256"/>
            <a:ext cx="5569468" cy="38611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6659" y="6097753"/>
            <a:ext cx="856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Simulation of the PID Controller on MATLAB: Shows errors </a:t>
            </a:r>
            <a:r>
              <a:rPr lang="en-GB" dirty="0"/>
              <a:t>o</a:t>
            </a:r>
            <a:r>
              <a:rPr lang="en-GB" dirty="0" smtClean="0"/>
              <a:t>f less than 3 cm. 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156492" y="175152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Sinusoidal Movement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06659" y="175152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Linear Movement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849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59825" y="1350352"/>
            <a:ext cx="4455844" cy="83585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Hardware Implementation</a:t>
            </a:r>
            <a:endParaRPr lang="en-GB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09" y="3314990"/>
            <a:ext cx="10005891" cy="2918385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62" t="5612" r="27460" b="1790"/>
          <a:stretch/>
        </p:blipFill>
        <p:spPr>
          <a:xfrm>
            <a:off x="3120360" y="623298"/>
            <a:ext cx="2546344" cy="2517733"/>
          </a:xfrm>
          <a:prstGeom prst="rect">
            <a:avLst/>
          </a:prstGeom>
          <a:ln w="38100" cap="sq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4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25030" y="245305"/>
            <a:ext cx="10893234" cy="835859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/>
              <a:t>Algorithm Flow Chart </a:t>
            </a:r>
            <a:br>
              <a:rPr lang="en-GB" sz="3200" dirty="0" smtClean="0"/>
            </a:br>
            <a:r>
              <a:rPr lang="en-GB" sz="2400" dirty="0" smtClean="0"/>
              <a:t>(implemented on the companion board-Arduino)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61" y="1338742"/>
            <a:ext cx="5888852" cy="55192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5814" y="2253802"/>
            <a:ext cx="29363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Three Modes: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000" dirty="0" smtClean="0"/>
              <a:t>Manual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000" dirty="0" smtClean="0"/>
              <a:t>Alt Hold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000" dirty="0" smtClean="0"/>
              <a:t>“Follow Me”</a:t>
            </a:r>
          </a:p>
          <a:p>
            <a:pPr lvl="1"/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Control law for </a:t>
            </a:r>
            <a:r>
              <a:rPr lang="en-GB" sz="2000" b="1" dirty="0" smtClean="0"/>
              <a:t>Pitch Reference </a:t>
            </a:r>
            <a:r>
              <a:rPr lang="en-GB" sz="2000" dirty="0" smtClean="0"/>
              <a:t>input signal that would translate the quadrotor.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863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1326" y="686941"/>
            <a:ext cx="3335927" cy="703245"/>
          </a:xfrm>
        </p:spPr>
        <p:txBody>
          <a:bodyPr/>
          <a:lstStyle/>
          <a:p>
            <a:pPr algn="ctr"/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09" y="1766888"/>
            <a:ext cx="5725215" cy="403773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76" y="1882798"/>
            <a:ext cx="5858524" cy="39667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71988" y="6019029"/>
            <a:ext cx="8319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Errors of the order of 20cm. However, tracking is performed successfully for the intended application.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7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15107" y="789972"/>
            <a:ext cx="8263609" cy="703245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9212" y="2133600"/>
            <a:ext cx="8808591" cy="261870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Cheap (developed under $150) and effective method to detect and track moving references in space using ultrasonic sensors. Such systems can be used for localization and tracking applications.</a:t>
            </a:r>
          </a:p>
          <a:p>
            <a:r>
              <a:rPr lang="en-GB" sz="2000" dirty="0" smtClean="0"/>
              <a:t>Limitation 1: The sensor readings were affected by the pitch angle because of  the fixed mounting</a:t>
            </a:r>
          </a:p>
          <a:p>
            <a:r>
              <a:rPr lang="en-GB" sz="2000" dirty="0" smtClean="0"/>
              <a:t>Limitation 2 : In</a:t>
            </a:r>
            <a:r>
              <a:rPr lang="en-GB" sz="2000" dirty="0"/>
              <a:t>terference between the sensors added to noise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08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34830" y="2878461"/>
            <a:ext cx="3794016" cy="1925357"/>
          </a:xfrm>
        </p:spPr>
        <p:txBody>
          <a:bodyPr>
            <a:noAutofit/>
          </a:bodyPr>
          <a:lstStyle/>
          <a:p>
            <a:r>
              <a:rPr lang="en-US" sz="4400" dirty="0" smtClean="0"/>
              <a:t>Thank you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273" y="363966"/>
            <a:ext cx="3486482" cy="904225"/>
          </a:xfrm>
          <a:prstGeom prst="rect">
            <a:avLst/>
          </a:prstGeom>
        </p:spPr>
      </p:pic>
      <p:pic>
        <p:nvPicPr>
          <p:cNvPr id="8" name="Picture 2" descr="https://upload.wikimedia.org/wikipedia/en/thumb/6/69/IIT_Madras_Logo.svg/1024px-IIT_Madra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999" y="154489"/>
            <a:ext cx="1287945" cy="128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5310580" y="3479426"/>
            <a:ext cx="2922391" cy="723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Questions?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8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257" y="636989"/>
            <a:ext cx="8911687" cy="1280890"/>
          </a:xfrm>
        </p:spPr>
        <p:txBody>
          <a:bodyPr/>
          <a:lstStyle/>
          <a:p>
            <a:pPr algn="ctr"/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Summer research work at the Departmen</a:t>
            </a:r>
            <a:r>
              <a:rPr lang="en-GB" sz="2000" dirty="0" smtClean="0"/>
              <a:t>t of Aerospace Engineering at IIT Madras in the </a:t>
            </a:r>
            <a:r>
              <a:rPr lang="en-GB" sz="2000" b="1" dirty="0" smtClean="0"/>
              <a:t>Flight Dynamics and Control Group</a:t>
            </a:r>
          </a:p>
          <a:p>
            <a:r>
              <a:rPr lang="en-GB" sz="2000" dirty="0" smtClean="0"/>
              <a:t>Lab focused on Multirotor Dynamics and Control.</a:t>
            </a:r>
          </a:p>
          <a:p>
            <a:r>
              <a:rPr lang="en-GB" sz="2000" dirty="0" smtClean="0"/>
              <a:t>To develop a </a:t>
            </a:r>
            <a:r>
              <a:rPr lang="en-GB" sz="2000" b="1" dirty="0" smtClean="0"/>
              <a:t>low-cost and computationally efficient </a:t>
            </a:r>
            <a:r>
              <a:rPr lang="en-GB" sz="2000" dirty="0" smtClean="0"/>
              <a:t>system on a quadrotor to be able </a:t>
            </a:r>
            <a:r>
              <a:rPr lang="en-GB" sz="2000" b="1" dirty="0" smtClean="0"/>
              <a:t>to detect and “follow” a moving object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Contribute to the lab’s objective of improving autonomy and efficiency of multirotor systems.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268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Literature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/>
              <a:t>Camera and Machine Vision</a:t>
            </a:r>
          </a:p>
          <a:p>
            <a:pPr lvl="1"/>
            <a:r>
              <a:rPr lang="en-GB" sz="1800" dirty="0" smtClean="0"/>
              <a:t>Computational Cost – Ground Station Processing</a:t>
            </a:r>
          </a:p>
          <a:p>
            <a:pPr lvl="1"/>
            <a:r>
              <a:rPr lang="en-GB" sz="1800" dirty="0" smtClean="0"/>
              <a:t>Fails in visually-degraded environments</a:t>
            </a:r>
          </a:p>
          <a:p>
            <a:r>
              <a:rPr lang="en-GB" sz="2000" b="1" dirty="0" smtClean="0"/>
              <a:t>Time of Flight Sensors</a:t>
            </a:r>
          </a:p>
          <a:p>
            <a:pPr lvl="1"/>
            <a:r>
              <a:rPr lang="en-GB" sz="1800" dirty="0" err="1" smtClean="0"/>
              <a:t>LiDaR</a:t>
            </a:r>
            <a:r>
              <a:rPr lang="en-GB" sz="1800" dirty="0" smtClean="0"/>
              <a:t> – Payload Limitations; Open-ended environments</a:t>
            </a:r>
          </a:p>
          <a:p>
            <a:r>
              <a:rPr lang="en-GB" sz="2000" b="1" dirty="0" smtClean="0"/>
              <a:t>Similar work using a combination of light-weight T-o-F sensors</a:t>
            </a:r>
          </a:p>
          <a:p>
            <a:pPr marL="457200" lvl="1" indent="0">
              <a:buNone/>
            </a:pPr>
            <a:r>
              <a:rPr lang="en-GB" sz="1800" dirty="0" err="1" smtClean="0"/>
              <a:t>Gageik</a:t>
            </a:r>
            <a:r>
              <a:rPr lang="en-GB" sz="1800" dirty="0" smtClean="0"/>
              <a:t> et al (2015): Combines US and IR sensor but does not demonstrate object tracking</a:t>
            </a:r>
          </a:p>
          <a:p>
            <a:pPr lvl="1"/>
            <a:endParaRPr lang="en-GB" sz="1800" dirty="0"/>
          </a:p>
          <a:p>
            <a:pPr marL="457200" lvl="1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2771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To detect and follow a solid object in front of a quadrotor by regulating its distance from it.</a:t>
            </a:r>
          </a:p>
          <a:p>
            <a:pPr lvl="1"/>
            <a:r>
              <a:rPr lang="en-GB" sz="1800" dirty="0" smtClean="0"/>
              <a:t>Develop this system on top of a low-level attitude controller of the quadrotor</a:t>
            </a:r>
            <a:r>
              <a:rPr lang="en-GB" sz="1800" dirty="0" smtClean="0"/>
              <a:t>.</a:t>
            </a:r>
          </a:p>
          <a:p>
            <a:pPr lvl="1"/>
            <a:r>
              <a:rPr lang="en-GB" sz="1800" dirty="0" smtClean="0"/>
              <a:t>Make best use of available proximity sensors to generate the desired control signal – Filtering and Sensor Fusion</a:t>
            </a:r>
            <a:endParaRPr lang="en-GB" sz="1800" dirty="0" smtClean="0"/>
          </a:p>
          <a:p>
            <a:pPr lvl="1"/>
            <a:r>
              <a:rPr lang="en-GB" sz="1800" dirty="0" smtClean="0"/>
              <a:t>Implementation and experimental </a:t>
            </a:r>
            <a:r>
              <a:rPr lang="en-GB" sz="1800" dirty="0" smtClean="0"/>
              <a:t>verification.</a:t>
            </a:r>
          </a:p>
          <a:p>
            <a:r>
              <a:rPr lang="en-GB" sz="2000" b="1" dirty="0" smtClean="0"/>
              <a:t>Advantages</a:t>
            </a:r>
            <a:r>
              <a:rPr lang="en-GB" sz="2000" dirty="0" smtClean="0"/>
              <a:t>: Computationally cheap, low-cost, readily available components, independent of light conditions, small payload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362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67868" y="438518"/>
            <a:ext cx="8911687" cy="1280890"/>
          </a:xfrm>
        </p:spPr>
        <p:txBody>
          <a:bodyPr/>
          <a:lstStyle/>
          <a:p>
            <a:pPr algn="ctr"/>
            <a:r>
              <a:rPr lang="en-GB" dirty="0" smtClean="0"/>
              <a:t>Sensors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46" y="1535460"/>
            <a:ext cx="1879306" cy="143579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88" y="1586918"/>
            <a:ext cx="1580602" cy="1332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1" t="41874" r="27641" b="10027"/>
          <a:stretch/>
        </p:blipFill>
        <p:spPr>
          <a:xfrm>
            <a:off x="6111337" y="3558879"/>
            <a:ext cx="5904652" cy="27940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67868" y="2013222"/>
            <a:ext cx="40227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Proximity sensors that operate using ultrasonic signals.</a:t>
            </a:r>
            <a:br>
              <a:rPr lang="en-GB" sz="2000" dirty="0" smtClean="0"/>
            </a:br>
            <a:endParaRPr lang="en-GB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Selection criteria – range, response for nature of surface, noise characteristics, measuring angle.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Validated from visualizing raw-data.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5947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40940" y="602887"/>
            <a:ext cx="8911687" cy="1280890"/>
          </a:xfrm>
        </p:spPr>
        <p:txBody>
          <a:bodyPr/>
          <a:lstStyle/>
          <a:p>
            <a:pPr algn="ctr"/>
            <a:r>
              <a:rPr lang="en-GB" dirty="0" smtClean="0"/>
              <a:t>Fully-assembled system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57" y="1627872"/>
            <a:ext cx="6556679" cy="4434624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ight Arrow 1"/>
          <p:cNvSpPr/>
          <p:nvPr/>
        </p:nvSpPr>
        <p:spPr>
          <a:xfrm rot="10800000">
            <a:off x="5718694" y="2650236"/>
            <a:ext cx="3624087" cy="170415"/>
          </a:xfrm>
          <a:prstGeom prst="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7217738" y="3950082"/>
            <a:ext cx="2125043" cy="197385"/>
          </a:xfrm>
          <a:prstGeom prst="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304923" y="2358986"/>
            <a:ext cx="228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Flight Controller </a:t>
            </a:r>
          </a:p>
          <a:p>
            <a:pPr algn="ctr"/>
            <a:r>
              <a:rPr lang="en-GB" b="1" dirty="0" smtClean="0"/>
              <a:t>+</a:t>
            </a:r>
          </a:p>
          <a:p>
            <a:pPr algn="ctr"/>
            <a:r>
              <a:rPr lang="en-GB" b="1" dirty="0" smtClean="0"/>
              <a:t>Companion Board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42781" y="3855817"/>
            <a:ext cx="228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Proximity Sensors</a:t>
            </a:r>
            <a:endParaRPr lang="en-GB" b="1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2" t="5612" r="27460" b="1790"/>
          <a:stretch/>
        </p:blipFill>
        <p:spPr>
          <a:xfrm>
            <a:off x="10208045" y="4892346"/>
            <a:ext cx="1893803" cy="1872524"/>
          </a:xfrm>
          <a:prstGeom prst="rect">
            <a:avLst/>
          </a:prstGeom>
          <a:ln w="38100" cap="sq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8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Estimation: </a:t>
            </a:r>
            <a:r>
              <a:rPr lang="en-GB" dirty="0" smtClean="0"/>
              <a:t>Filtering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Important to ensure a </a:t>
            </a:r>
            <a:r>
              <a:rPr lang="en-GB" sz="2000" b="1" dirty="0" smtClean="0"/>
              <a:t>smooth and reliable stream of proximity data </a:t>
            </a:r>
            <a:r>
              <a:rPr lang="en-GB" sz="2000" dirty="0" smtClean="0"/>
              <a:t>as the output of the filter will drive the high-level controller of the quadrotors.</a:t>
            </a:r>
          </a:p>
          <a:p>
            <a:r>
              <a:rPr lang="en-GB" sz="2000" b="1" dirty="0" smtClean="0"/>
              <a:t>Exponential Smoothening.</a:t>
            </a:r>
          </a:p>
          <a:p>
            <a:r>
              <a:rPr lang="en-GB" sz="2000" b="1" dirty="0" smtClean="0"/>
              <a:t>Digital Filter.</a:t>
            </a:r>
          </a:p>
          <a:p>
            <a:r>
              <a:rPr lang="en-GB" sz="2000" b="1" dirty="0" smtClean="0"/>
              <a:t>Noise Based (Gaussian) Filter.</a:t>
            </a:r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742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58075" y="45687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2800" dirty="0" smtClean="0"/>
              <a:t>Estimation: Noise-based (Gaussian) filter</a:t>
            </a:r>
            <a:endParaRPr lang="en-GB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39" y="5858469"/>
            <a:ext cx="5981316" cy="583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4"/>
          <a:stretch/>
        </p:blipFill>
        <p:spPr>
          <a:xfrm>
            <a:off x="8620265" y="6308120"/>
            <a:ext cx="3571735" cy="4093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" r="8497"/>
          <a:stretch/>
        </p:blipFill>
        <p:spPr>
          <a:xfrm>
            <a:off x="2760351" y="1155995"/>
            <a:ext cx="7582782" cy="4301702"/>
          </a:xfrm>
          <a:ln>
            <a:solidFill>
              <a:schemeClr val="tx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03"/>
          <a:stretch/>
        </p:blipFill>
        <p:spPr>
          <a:xfrm>
            <a:off x="8653097" y="5516372"/>
            <a:ext cx="2606817" cy="73307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7776477" y="5885322"/>
            <a:ext cx="797245" cy="228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9" idx="1"/>
          </p:cNvCxnSpPr>
          <p:nvPr/>
        </p:nvCxnSpPr>
        <p:spPr>
          <a:xfrm>
            <a:off x="7839477" y="6143423"/>
            <a:ext cx="780788" cy="369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9128" y="448727"/>
            <a:ext cx="11406410" cy="1280890"/>
          </a:xfrm>
        </p:spPr>
        <p:txBody>
          <a:bodyPr>
            <a:normAutofit/>
          </a:bodyPr>
          <a:lstStyle/>
          <a:p>
            <a:pPr algn="ctr"/>
            <a:r>
              <a:rPr lang="en-GB" sz="2800" dirty="0" smtClean="0"/>
              <a:t>Estimation: Sensor Fusion using Sigmoid Function</a:t>
            </a:r>
            <a:endParaRPr lang="en-GB" sz="28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1" y="1283732"/>
            <a:ext cx="8335024" cy="419626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30" y="5828986"/>
            <a:ext cx="2333344" cy="723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65" y="5954320"/>
            <a:ext cx="3476411" cy="472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51" y="5596324"/>
            <a:ext cx="2612744" cy="111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6331</TotalTime>
  <Words>494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Target Tracking by a Quadrotor using Proximity Sensor Fusion  </vt:lpstr>
      <vt:lpstr>Background</vt:lpstr>
      <vt:lpstr>Literature Review</vt:lpstr>
      <vt:lpstr>Objective</vt:lpstr>
      <vt:lpstr>Sensors</vt:lpstr>
      <vt:lpstr>Fully-assembled system</vt:lpstr>
      <vt:lpstr>Estimation: Filtering</vt:lpstr>
      <vt:lpstr>Estimation: Noise-based (Gaussian) filter</vt:lpstr>
      <vt:lpstr>Estimation: Sensor Fusion using Sigmoid Function</vt:lpstr>
      <vt:lpstr>System Dynamics</vt:lpstr>
      <vt:lpstr>Simulink Model of Closed-Loop Dynamics</vt:lpstr>
      <vt:lpstr>Simulation Results</vt:lpstr>
      <vt:lpstr>Hardware Implementation</vt:lpstr>
      <vt:lpstr>Algorithm Flow Chart  (implemented on the companion board-Arduino)</vt:lpstr>
      <vt:lpstr>Results</vt:lpstr>
      <vt:lpstr>Conclusion</vt:lpstr>
      <vt:lpstr>Thank you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Control of an Aerial Manipulator</dc:title>
  <dc:creator>varun</dc:creator>
  <cp:lastModifiedBy>VarunNayak</cp:lastModifiedBy>
  <cp:revision>111</cp:revision>
  <dcterms:created xsi:type="dcterms:W3CDTF">2017-11-01T21:26:23Z</dcterms:created>
  <dcterms:modified xsi:type="dcterms:W3CDTF">2018-02-19T09:01:23Z</dcterms:modified>
</cp:coreProperties>
</file>