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4"/>
  </p:sldMasterIdLst>
  <p:notesMasterIdLst>
    <p:notesMasterId r:id="rId27"/>
  </p:notesMasterIdLst>
  <p:handoutMasterIdLst>
    <p:handoutMasterId r:id="rId28"/>
  </p:handoutMasterIdLst>
  <p:sldIdLst>
    <p:sldId id="256" r:id="rId5"/>
    <p:sldId id="576" r:id="rId6"/>
    <p:sldId id="569" r:id="rId7"/>
    <p:sldId id="595" r:id="rId8"/>
    <p:sldId id="579" r:id="rId9"/>
    <p:sldId id="570" r:id="rId10"/>
    <p:sldId id="572" r:id="rId11"/>
    <p:sldId id="589" r:id="rId12"/>
    <p:sldId id="580" r:id="rId13"/>
    <p:sldId id="581" r:id="rId14"/>
    <p:sldId id="582" r:id="rId15"/>
    <p:sldId id="590" r:id="rId16"/>
    <p:sldId id="577" r:id="rId17"/>
    <p:sldId id="591" r:id="rId18"/>
    <p:sldId id="598" r:id="rId19"/>
    <p:sldId id="596" r:id="rId20"/>
    <p:sldId id="578" r:id="rId21"/>
    <p:sldId id="597" r:id="rId22"/>
    <p:sldId id="599" r:id="rId23"/>
    <p:sldId id="602" r:id="rId24"/>
    <p:sldId id="603" r:id="rId25"/>
    <p:sldId id="600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Orta Stil 2 - Vurg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Orta Stil 2 - Vurgu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7"/>
  </p:normalViewPr>
  <p:slideViewPr>
    <p:cSldViewPr snapToGrid="0">
      <p:cViewPr varScale="1">
        <p:scale>
          <a:sx n="104" d="100"/>
          <a:sy n="104" d="100"/>
        </p:scale>
        <p:origin x="1880" y="2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>
            <a:extLst>
              <a:ext uri="{FF2B5EF4-FFF2-40B4-BE49-F238E27FC236}">
                <a16:creationId xmlns:a16="http://schemas.microsoft.com/office/drawing/2014/main" id="{BC2A81EE-FA3B-17E6-BE99-89CF4D100BC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tr-TR"/>
          </a:p>
        </p:txBody>
      </p:sp>
      <p:sp>
        <p:nvSpPr>
          <p:cNvPr id="282627" name="Rectangle 3">
            <a:extLst>
              <a:ext uri="{FF2B5EF4-FFF2-40B4-BE49-F238E27FC236}">
                <a16:creationId xmlns:a16="http://schemas.microsoft.com/office/drawing/2014/main" id="{0A1634A1-F0AA-4973-8E03-3A9F690EF98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tr-TR"/>
          </a:p>
        </p:txBody>
      </p:sp>
      <p:sp>
        <p:nvSpPr>
          <p:cNvPr id="282628" name="Rectangle 4">
            <a:extLst>
              <a:ext uri="{FF2B5EF4-FFF2-40B4-BE49-F238E27FC236}">
                <a16:creationId xmlns:a16="http://schemas.microsoft.com/office/drawing/2014/main" id="{EB5CEAFD-2FAF-48FC-2948-0E2E0FD6CA5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tr-TR"/>
          </a:p>
        </p:txBody>
      </p:sp>
      <p:sp>
        <p:nvSpPr>
          <p:cNvPr id="282629" name="Rectangle 5">
            <a:extLst>
              <a:ext uri="{FF2B5EF4-FFF2-40B4-BE49-F238E27FC236}">
                <a16:creationId xmlns:a16="http://schemas.microsoft.com/office/drawing/2014/main" id="{5AAB42F1-31AB-639E-615C-6485C54B041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9ED3507-0DED-6946-B7FB-B608FEDCD19A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231A5E0-CC25-3334-A66C-11992BB5CF5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tr-TR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EF39FAE-96D0-495E-401B-B7459EA9F2B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tr-T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F06D54F-62CD-84F9-B949-0BDF71B603C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1F857383-57D1-7FD0-F13F-C638A484A12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noProof="0"/>
              <a:t>Click to edit Master text styles</a:t>
            </a:r>
          </a:p>
          <a:p>
            <a:pPr lvl="1"/>
            <a:r>
              <a:rPr lang="en-US" altLang="tr-TR" noProof="0"/>
              <a:t>Second level</a:t>
            </a:r>
          </a:p>
          <a:p>
            <a:pPr lvl="2"/>
            <a:r>
              <a:rPr lang="en-US" altLang="tr-TR" noProof="0"/>
              <a:t>Third level</a:t>
            </a:r>
          </a:p>
          <a:p>
            <a:pPr lvl="3"/>
            <a:r>
              <a:rPr lang="en-US" altLang="tr-TR" noProof="0"/>
              <a:t>Fourth level</a:t>
            </a:r>
          </a:p>
          <a:p>
            <a:pPr lvl="4"/>
            <a:r>
              <a:rPr lang="en-US" altLang="tr-TR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FBE409B5-9CD8-930A-FC36-8DE35CCF818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tr-TR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1A4BF200-D033-6117-473C-0F2618C38D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2ED0A12-FC23-1640-A12A-9E4D24B9FC78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002E205-B0CA-EA8B-D5C2-5660D5CDB7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EB6043B-C908-8E42-A7FE-15F9403CBE68}" type="slidenum">
              <a:rPr lang="en-US" altLang="tr-TR" smtClean="0"/>
              <a:pPr/>
              <a:t>1</a:t>
            </a:fld>
            <a:endParaRPr lang="en-US" altLang="tr-TR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523BD23E-A912-3CBE-5735-631D0CF0EC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E161495-EBEB-A16E-02EA-0A7765A6A2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D61C256-8C79-71D2-31B5-7AAC90CA72F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2705100" y="6470650"/>
            <a:ext cx="37338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tr-TR"/>
              <a:t>Team Name</a:t>
            </a:r>
            <a:endParaRPr lang="en-US" altLang="tr-T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2B2D900-B9A4-6843-D6F4-AE7A1B40F74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C66DF0-13B2-AE46-B8FC-50F3352B9498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587648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381C942-B206-9C78-8CA6-8596D4C503E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tr-TR"/>
              <a:t>Team Name</a:t>
            </a:r>
            <a:endParaRPr lang="en-US" altLang="tr-T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10E83CE-3D8D-75E0-7076-A62318D24CE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50FC5E-8234-9E4F-A1F0-61B486BE7A0C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191126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525963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525963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58CA673-381C-3476-7115-20C5FB50ACF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tr-TR"/>
              <a:t>Team Name</a:t>
            </a:r>
            <a:endParaRPr lang="en-US" altLang="tr-T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1EBD76C-4CA2-305B-46E6-95DC9256F1A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B684A-C4F6-EF45-979C-899C3BC8C8A2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602223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EE3269C-92CA-7B6D-C1CD-C3BC1AAB116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tr-TR"/>
              <a:t>Team Name</a:t>
            </a:r>
            <a:endParaRPr lang="en-US" altLang="tr-TR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015867A-1681-E0E2-26DE-C769095CB97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68522D-5386-6044-BD73-C4606F1BCBF2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201061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460B75E-4A48-2CE9-25E2-A53E783DF24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tr-TR"/>
              <a:t>Team Name</a:t>
            </a:r>
            <a:endParaRPr lang="en-US" altLang="tr-T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15787A3-E97D-7A01-5960-F6E45797A77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0ADE3C-F01C-354A-B845-975B2C441F02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697711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A63D0EF-3768-7D83-9A50-31F447A7B1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8839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6483439-0E29-99BB-F523-16F13844EE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447800"/>
            <a:ext cx="8839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/>
              <a:t>Click to edit Master text styles</a:t>
            </a:r>
          </a:p>
          <a:p>
            <a:pPr lvl="1"/>
            <a:r>
              <a:rPr lang="en-US" altLang="tr-TR"/>
              <a:t>Second level</a:t>
            </a:r>
          </a:p>
          <a:p>
            <a:pPr lvl="2"/>
            <a:r>
              <a:rPr lang="en-US" altLang="tr-TR"/>
              <a:t>Third level</a:t>
            </a:r>
          </a:p>
          <a:p>
            <a:pPr lvl="3"/>
            <a:r>
              <a:rPr lang="en-US" altLang="tr-TR"/>
              <a:t>Fourth level</a:t>
            </a:r>
          </a:p>
          <a:p>
            <a:pPr lvl="4"/>
            <a:r>
              <a:rPr lang="en-US" altLang="tr-TR"/>
              <a:t>Fifth level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B1E03061-39C4-568D-D47A-F29C99450CB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05100" y="6477000"/>
            <a:ext cx="3733800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 i="1">
                <a:solidFill>
                  <a:srgbClr val="00206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 altLang="tr-TR"/>
              <a:t>Team Name</a:t>
            </a:r>
            <a:endParaRPr lang="en-US" altLang="tr-TR"/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74CE6B4E-B8BA-1910-83F0-0C028E3093D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77000"/>
            <a:ext cx="1828800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1" i="1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88B0A81-97E2-BC45-8E50-4B9079A66AAB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  <p:sp>
        <p:nvSpPr>
          <p:cNvPr id="1031" name="Rectangle 8">
            <a:extLst>
              <a:ext uri="{FF2B5EF4-FFF2-40B4-BE49-F238E27FC236}">
                <a16:creationId xmlns:a16="http://schemas.microsoft.com/office/drawing/2014/main" id="{70DBDC4E-D007-B127-D867-6B3C94A91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57150" cmpd="thickThin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2" name="Line 9">
            <a:extLst>
              <a:ext uri="{FF2B5EF4-FFF2-40B4-BE49-F238E27FC236}">
                <a16:creationId xmlns:a16="http://schemas.microsoft.com/office/drawing/2014/main" id="{5F41F566-3E29-5EF4-BF53-2BEEAF5B1E0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1371600"/>
            <a:ext cx="9144000" cy="0"/>
          </a:xfrm>
          <a:prstGeom prst="line">
            <a:avLst/>
          </a:prstGeom>
          <a:noFill/>
          <a:ln w="57150" cmpd="thickThin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2" r:id="rId2"/>
    <p:sldLayoutId id="2147484353" r:id="rId3"/>
    <p:sldLayoutId id="2147484354" r:id="rId4"/>
    <p:sldLayoutId id="2147484355" r:id="rId5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3200" kern="1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800" kern="1200">
          <a:solidFill>
            <a:srgbClr val="000066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400" kern="1200">
          <a:solidFill>
            <a:srgbClr val="000066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000" kern="1200">
          <a:solidFill>
            <a:srgbClr val="000066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000" kern="1200">
          <a:solidFill>
            <a:srgbClr val="0000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>
            <a:extLst>
              <a:ext uri="{FF2B5EF4-FFF2-40B4-BE49-F238E27FC236}">
                <a16:creationId xmlns:a16="http://schemas.microsoft.com/office/drawing/2014/main" id="{BEC3C015-41E2-7D2A-C089-40BE7CBF3F9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95300" y="1662113"/>
            <a:ext cx="8153400" cy="1447800"/>
          </a:xfrm>
        </p:spPr>
        <p:txBody>
          <a:bodyPr/>
          <a:lstStyle/>
          <a:p>
            <a:pPr eaLnBrk="1" hangingPunct="1"/>
            <a:r>
              <a:rPr lang="en-US" sz="4400" b="1" dirty="0" err="1">
                <a:solidFill>
                  <a:schemeClr val="accent2">
                    <a:lumMod val="75000"/>
                  </a:schemeClr>
                </a:solidFill>
              </a:rPr>
              <a:t>BlinkID</a:t>
            </a:r>
            <a:endParaRPr lang="en-US" altLang="tr-TR" sz="44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124" name="AutoShape 4">
            <a:extLst>
              <a:ext uri="{FF2B5EF4-FFF2-40B4-BE49-F238E27FC236}">
                <a16:creationId xmlns:a16="http://schemas.microsoft.com/office/drawing/2014/main" id="{7F95999A-E856-421D-E309-6157F3DAD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24000"/>
            <a:ext cx="8382000" cy="1066800"/>
          </a:xfrm>
          <a:prstGeom prst="roundRect">
            <a:avLst>
              <a:gd name="adj" fmla="val 8324"/>
            </a:avLst>
          </a:prstGeom>
          <a:noFill/>
          <a:ln w="57150" cmpd="thickThin" algn="ctr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00" dir="162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itchFamily="2" charset="2"/>
              <a:buChar char="Ø"/>
              <a:tabLst>
                <a:tab pos="285750" algn="l"/>
              </a:tabLst>
              <a:defRPr sz="3200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Ø"/>
              <a:tabLst>
                <a:tab pos="285750" algn="l"/>
              </a:tabLst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itchFamily="2" charset="2"/>
              <a:buChar char="Ø"/>
              <a:tabLst>
                <a:tab pos="285750" algn="l"/>
              </a:tabLst>
              <a:defRPr sz="2400">
                <a:solidFill>
                  <a:srgbClr val="000066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itchFamily="2" charset="2"/>
              <a:buChar char="Ø"/>
              <a:tabLst>
                <a:tab pos="285750" algn="l"/>
              </a:tabLst>
              <a:defRPr sz="2000">
                <a:solidFill>
                  <a:srgbClr val="000066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itchFamily="2" charset="2"/>
              <a:buChar char="Ø"/>
              <a:tabLst>
                <a:tab pos="285750" algn="l"/>
              </a:tabLst>
              <a:defRPr sz="2000">
                <a:solidFill>
                  <a:srgbClr val="000066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tabLst>
                <a:tab pos="285750" algn="l"/>
              </a:tabLst>
              <a:defRPr sz="2000">
                <a:solidFill>
                  <a:srgbClr val="000066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tabLst>
                <a:tab pos="285750" algn="l"/>
              </a:tabLst>
              <a:defRPr sz="2000">
                <a:solidFill>
                  <a:srgbClr val="000066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tabLst>
                <a:tab pos="285750" algn="l"/>
              </a:tabLst>
              <a:defRPr sz="2000">
                <a:solidFill>
                  <a:srgbClr val="000066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tabLst>
                <a:tab pos="285750" algn="l"/>
              </a:tabLst>
              <a:defRPr sz="2000">
                <a:solidFill>
                  <a:srgbClr val="000066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40000"/>
              </a:lnSpc>
              <a:spcBef>
                <a:spcPts val="500"/>
              </a:spcBef>
              <a:spcAft>
                <a:spcPts val="500"/>
              </a:spcAft>
              <a:buFontTx/>
              <a:buNone/>
            </a:pPr>
            <a:br>
              <a:rPr lang="en-US" altLang="tr-TR" sz="1400" b="1">
                <a:solidFill>
                  <a:schemeClr val="tx1"/>
                </a:solidFill>
              </a:rPr>
            </a:br>
            <a:endParaRPr lang="en-US" altLang="tr-TR" sz="1400" b="1">
              <a:solidFill>
                <a:schemeClr val="tx1"/>
              </a:solidFill>
            </a:endParaRPr>
          </a:p>
        </p:txBody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DFA092B3-B772-D6B5-3FA5-20F2FDA39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712" y="2590800"/>
            <a:ext cx="81534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>
              <a:spcBef>
                <a:spcPct val="20000"/>
              </a:spcBef>
              <a:buFont typeface="Wingdings" pitchFamily="2" charset="2"/>
              <a:buChar char="Ø"/>
              <a:defRPr sz="3200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Ø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itchFamily="2" charset="2"/>
              <a:buChar char="Ø"/>
              <a:defRPr sz="2000">
                <a:solidFill>
                  <a:srgbClr val="000066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itchFamily="2" charset="2"/>
              <a:buChar char="Ø"/>
              <a:defRPr sz="2000">
                <a:solidFill>
                  <a:srgbClr val="000066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0066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0066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0066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0066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 typeface="Wingdings" pitchFamily="2" charset="77"/>
              <a:buNone/>
            </a:pPr>
            <a:r>
              <a:rPr lang="en-US" altLang="tr-TR" sz="2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04/22/2024</a:t>
            </a:r>
            <a:endParaRPr lang="en-US" altLang="tr-TR" sz="2000" dirty="0">
              <a:solidFill>
                <a:schemeClr val="accent2">
                  <a:lumMod val="75000"/>
                </a:schemeClr>
              </a:solidFill>
              <a:latin typeface="+mn-lt"/>
              <a:cs typeface="Times New Roman"/>
            </a:endParaRPr>
          </a:p>
          <a:p>
            <a:pPr algn="ctr" eaLnBrk="1" hangingPunct="1">
              <a:buNone/>
            </a:pPr>
            <a:r>
              <a:rPr lang="en-US" altLang="tr-TR" sz="20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  Project Smart Campus</a:t>
            </a:r>
            <a:endParaRPr lang="en-GB" altLang="tr-TR" sz="2000" dirty="0">
              <a:solidFill>
                <a:schemeClr val="accent2">
                  <a:lumMod val="75000"/>
                </a:schemeClr>
              </a:solidFill>
              <a:latin typeface="+mn-lt"/>
              <a:cs typeface="Times New Roman"/>
            </a:endParaRPr>
          </a:p>
          <a:p>
            <a:pPr algn="ctr" eaLnBrk="1" hangingPunct="1">
              <a:buFont typeface="Wingdings" pitchFamily="2" charset="2"/>
              <a:buNone/>
            </a:pPr>
            <a:endParaRPr lang="en-GB" altLang="tr-TR" sz="2000" dirty="0">
              <a:latin typeface="+mn-lt"/>
            </a:endParaRPr>
          </a:p>
          <a:p>
            <a:pPr algn="ctr" eaLnBrk="1" hangingPunct="1">
              <a:buFont typeface="Wingdings" pitchFamily="2" charset="2"/>
              <a:buNone/>
            </a:pPr>
            <a:endParaRPr lang="en-US" altLang="tr-TR" sz="2000" dirty="0">
              <a:latin typeface="+mn-lt"/>
            </a:endParaRPr>
          </a:p>
          <a:p>
            <a:pPr algn="ctr" eaLnBrk="1" hangingPunct="1">
              <a:buFont typeface="Wingdings" pitchFamily="2" charset="2"/>
              <a:buNone/>
            </a:pPr>
            <a:endParaRPr lang="en-US" altLang="tr-TR" sz="2000" dirty="0">
              <a:latin typeface="+mn-lt"/>
            </a:endParaRPr>
          </a:p>
          <a:p>
            <a:pPr algn="ctr" eaLnBrk="1" hangingPunct="1">
              <a:buFont typeface="Wingdings" pitchFamily="2" charset="2"/>
              <a:buNone/>
            </a:pPr>
            <a:endParaRPr lang="en-US" altLang="tr-TR" sz="2000" dirty="0"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B1FDF-34E6-899D-14FC-8C8405E6FD6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90500" y="130505"/>
            <a:ext cx="876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chemeClr val="accent2">
                    <a:lumMod val="75000"/>
                  </a:schemeClr>
                </a:solidFill>
              </a:rPr>
              <a:t>COSC 6370 – ADVANCED SOFTWARE ENGINEERING</a:t>
            </a:r>
            <a:endParaRPr lang="en-US" sz="3600">
              <a:solidFill>
                <a:schemeClr val="accent2">
                  <a:lumMod val="75000"/>
                </a:schemeClr>
              </a:solidFill>
              <a:cs typeface="Times New Roman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D464B49-3209-4A61-E768-DE0EACC945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960846"/>
              </p:ext>
            </p:extLst>
          </p:nvPr>
        </p:nvGraphicFramePr>
        <p:xfrm>
          <a:off x="1485900" y="3421056"/>
          <a:ext cx="6172200" cy="310737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034696">
                  <a:extLst>
                    <a:ext uri="{9D8B030D-6E8A-4147-A177-3AD203B41FA5}">
                      <a16:colId xmlns:a16="http://schemas.microsoft.com/office/drawing/2014/main" val="1309911955"/>
                    </a:ext>
                  </a:extLst>
                </a:gridCol>
                <a:gridCol w="3137504">
                  <a:extLst>
                    <a:ext uri="{9D8B030D-6E8A-4147-A177-3AD203B41FA5}">
                      <a16:colId xmlns:a16="http://schemas.microsoft.com/office/drawing/2014/main" val="2513436188"/>
                    </a:ext>
                  </a:extLst>
                </a:gridCol>
              </a:tblGrid>
              <a:tr h="2050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Varun </a:t>
                      </a:r>
                      <a:r>
                        <a:rPr lang="en-GB" sz="1400" err="1">
                          <a:effectLst/>
                        </a:rPr>
                        <a:t>Vanaparthi</a:t>
                      </a:r>
                      <a:endParaRPr lang="en-IN" sz="1400" err="1">
                        <a:effectLst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Software Project Manager</a:t>
                      </a:r>
                      <a:endParaRPr lang="en-IN" sz="1400">
                        <a:effectLst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751486222"/>
                  </a:ext>
                </a:extLst>
              </a:tr>
              <a:tr h="2318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Venkata Sai Ramya Padmasri </a:t>
                      </a:r>
                      <a:r>
                        <a:rPr lang="en-GB" sz="1400" err="1">
                          <a:effectLst/>
                        </a:rPr>
                        <a:t>Boggaram</a:t>
                      </a:r>
                      <a:endParaRPr lang="en-IN" sz="1400" err="1">
                        <a:effectLst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Software Project Technical Manager </a:t>
                      </a:r>
                      <a:endParaRPr lang="en-IN" sz="1400">
                        <a:effectLst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815252181"/>
                  </a:ext>
                </a:extLst>
              </a:tr>
              <a:tr h="4762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b="0">
                          <a:effectLst/>
                        </a:rPr>
                        <a:t>Mounika Reddy Dubba</a:t>
                      </a:r>
                      <a:endParaRPr lang="en-IN" sz="1400" b="0">
                        <a:effectLst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Software Project Quality Assurance and Configuration Manager</a:t>
                      </a:r>
                      <a:endParaRPr lang="en-IN" sz="1400">
                        <a:effectLst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140657623"/>
                  </a:ext>
                </a:extLst>
              </a:tr>
              <a:tr h="2318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err="1">
                          <a:effectLst/>
                        </a:rPr>
                        <a:t>Himaadithi</a:t>
                      </a:r>
                      <a:r>
                        <a:rPr lang="en-GB" sz="1400">
                          <a:effectLst/>
                        </a:rPr>
                        <a:t> </a:t>
                      </a:r>
                      <a:r>
                        <a:rPr lang="en-GB" sz="1400" err="1">
                          <a:effectLst/>
                        </a:rPr>
                        <a:t>Lethakula</a:t>
                      </a:r>
                      <a:endParaRPr lang="en-IN" sz="1400" err="1">
                        <a:effectLst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Software Project Requirements Manager</a:t>
                      </a:r>
                      <a:endParaRPr lang="en-IN" sz="1400">
                        <a:effectLst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957122734"/>
                  </a:ext>
                </a:extLst>
              </a:tr>
              <a:tr h="2318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Vyshnavi </a:t>
                      </a:r>
                      <a:r>
                        <a:rPr lang="en-GB" sz="1400" err="1">
                          <a:effectLst/>
                        </a:rPr>
                        <a:t>Balabhadruni</a:t>
                      </a:r>
                      <a:endParaRPr lang="en-IN" sz="1400" err="1">
                        <a:effectLst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Software Project Design Manager</a:t>
                      </a:r>
                      <a:endParaRPr lang="en-IN" sz="1400">
                        <a:effectLst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276998472"/>
                  </a:ext>
                </a:extLst>
              </a:tr>
              <a:tr h="2318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Akash Rao Sudati</a:t>
                      </a:r>
                      <a:endParaRPr lang="en-IN" sz="1400">
                        <a:effectLst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Software Configuration Manager</a:t>
                      </a:r>
                      <a:endParaRPr lang="en-IN" sz="1400">
                        <a:effectLst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179015321"/>
                  </a:ext>
                </a:extLst>
              </a:tr>
              <a:tr h="2318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Sai Charan </a:t>
                      </a:r>
                      <a:r>
                        <a:rPr lang="en-GB" sz="1400" err="1">
                          <a:effectLst/>
                        </a:rPr>
                        <a:t>Kammampally</a:t>
                      </a:r>
                      <a:endParaRPr lang="en-IN" sz="1400" err="1">
                        <a:effectLst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Software Developer</a:t>
                      </a:r>
                      <a:endParaRPr lang="en-IN" sz="1400">
                        <a:effectLst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4013113639"/>
                  </a:ext>
                </a:extLst>
              </a:tr>
              <a:tr h="2318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Sriharsha Lanka</a:t>
                      </a:r>
                      <a:endParaRPr lang="en-IN" sz="1400">
                        <a:effectLst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Software Developer</a:t>
                      </a:r>
                      <a:endParaRPr lang="en-IN" sz="1400">
                        <a:effectLst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438700961"/>
                  </a:ext>
                </a:extLst>
              </a:tr>
              <a:tr h="2318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Chethan Reddy Mallu</a:t>
                      </a:r>
                      <a:endParaRPr lang="en-IN" sz="1400">
                        <a:effectLst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Software Developer</a:t>
                      </a:r>
                      <a:endParaRPr lang="en-IN" sz="1400">
                        <a:effectLst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743742473"/>
                  </a:ext>
                </a:extLst>
              </a:tr>
              <a:tr h="2318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Shiva Kumar Goud </a:t>
                      </a:r>
                      <a:r>
                        <a:rPr lang="en-GB" sz="1400" err="1">
                          <a:effectLst/>
                        </a:rPr>
                        <a:t>Shankaragari</a:t>
                      </a:r>
                      <a:endParaRPr lang="en-IN" sz="1400" err="1">
                        <a:effectLst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Software Test Engineer</a:t>
                      </a:r>
                      <a:endParaRPr lang="en-IN" sz="1400">
                        <a:effectLst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170555641"/>
                  </a:ext>
                </a:extLst>
              </a:tr>
              <a:tr h="3312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Dheeraj Chigurupati</a:t>
                      </a:r>
                      <a:endParaRPr lang="en-IN" sz="1400">
                        <a:effectLst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Software Test Engineer</a:t>
                      </a:r>
                      <a:endParaRPr lang="en-IN" sz="1400">
                        <a:effectLst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401143152"/>
                  </a:ext>
                </a:extLst>
              </a:tr>
              <a:tr h="2318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Ritheesh Reddy </a:t>
                      </a:r>
                      <a:r>
                        <a:rPr lang="en-GB" sz="1400" err="1">
                          <a:effectLst/>
                        </a:rPr>
                        <a:t>Gavva</a:t>
                      </a:r>
                      <a:endParaRPr lang="en-IN" sz="1400">
                        <a:effectLst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Software Developer</a:t>
                      </a:r>
                      <a:endParaRPr lang="en-IN" sz="1400">
                        <a:effectLst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09052462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16DAF-BDE0-E0A4-6AB4-8A5BC6A3A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Project Design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72F39-89AF-ADFE-80E1-8EEE73184E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tr-TR"/>
              <a:t>Project Smart Campus</a:t>
            </a:r>
            <a:endParaRPr lang="en-US" alt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009DA-FB3D-3B15-6845-216591CD53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50FC5E-8234-9E4F-A1F0-61B486BE7A0C}" type="slidenum">
              <a:rPr lang="en-US" altLang="tr-TR" smtClean="0"/>
              <a:pPr>
                <a:defRPr/>
              </a:pPr>
              <a:t>10</a:t>
            </a:fld>
            <a:endParaRPr lang="en-US" altLang="tr-T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081CFF-F17D-5749-B3CA-B24C0CC2B56D}"/>
              </a:ext>
            </a:extLst>
          </p:cNvPr>
          <p:cNvSpPr txBox="1"/>
          <p:nvPr/>
        </p:nvSpPr>
        <p:spPr>
          <a:xfrm>
            <a:off x="566530" y="1730813"/>
            <a:ext cx="8193156" cy="23391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Software Design: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Modules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Data Storage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API Integration</a:t>
            </a:r>
          </a:p>
          <a:p>
            <a:endParaRPr lang="en-US" b="1" dirty="0">
              <a:solidFill>
                <a:schemeClr val="accent2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>
              <a:buFont typeface="Wingdings"/>
            </a:pPr>
            <a:endParaRPr lang="en-US" b="1" dirty="0">
              <a:solidFill>
                <a:schemeClr val="accent2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F36DF4-EB62-589E-CAA4-507DCC9F4079}"/>
              </a:ext>
            </a:extLst>
          </p:cNvPr>
          <p:cNvSpPr txBox="1"/>
          <p:nvPr/>
        </p:nvSpPr>
        <p:spPr>
          <a:xfrm>
            <a:off x="566530" y="3256747"/>
            <a:ext cx="8375373" cy="2960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000" b="1" dirty="0">
              <a:solidFill>
                <a:schemeClr val="accent2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User Interface Design: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Login/Register Screen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Main Dashboard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Task Management Interface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Group Management Interface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Authentication Screen</a:t>
            </a:r>
          </a:p>
        </p:txBody>
      </p:sp>
    </p:spTree>
    <p:extLst>
      <p:ext uri="{BB962C8B-B14F-4D97-AF65-F5344CB8AC3E}">
        <p14:creationId xmlns:p14="http://schemas.microsoft.com/office/powerpoint/2010/main" val="3053047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5DD96-229E-B8C7-A4B2-F82C82D21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Project Implementation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CA515-020E-AA45-6E6C-DB14D5D5B7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tr-TR"/>
              <a:t>Project Smart Campus</a:t>
            </a:r>
            <a:endParaRPr lang="en-US" alt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513057-1E56-67D3-1A30-D9A02D9832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50FC5E-8234-9E4F-A1F0-61B486BE7A0C}" type="slidenum">
              <a:rPr lang="en-US" altLang="tr-TR" smtClean="0"/>
              <a:pPr>
                <a:defRPr/>
              </a:pPr>
              <a:t>11</a:t>
            </a:fld>
            <a:endParaRPr lang="en-US" altLang="tr-T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ED00B5-A26D-28D9-7D4B-F62D77EDD9EF}"/>
              </a:ext>
            </a:extLst>
          </p:cNvPr>
          <p:cNvSpPr txBox="1"/>
          <p:nvPr/>
        </p:nvSpPr>
        <p:spPr>
          <a:xfrm>
            <a:off x="692111" y="1633156"/>
            <a:ext cx="8144325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Times New Roman"/>
                <a:ea typeface="Söhne"/>
                <a:cs typeface="Söhne"/>
              </a:rPr>
              <a:t>Approach for Product Implementation:</a:t>
            </a:r>
          </a:p>
          <a:p>
            <a:pPr marL="285750" indent="-285750">
              <a:buFont typeface="Wingdings"/>
              <a:buChar char="Ø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API – Spring boot micro service</a:t>
            </a:r>
          </a:p>
          <a:p>
            <a:pPr marL="285750" indent="-285750">
              <a:buFont typeface="Wingdings"/>
              <a:buChar char="Ø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Face Recognition – Flask API</a:t>
            </a:r>
          </a:p>
          <a:p>
            <a:pPr marL="285750" indent="-285750">
              <a:buFont typeface="Wingdings"/>
              <a:buChar char="Ø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Image store – Aws, Firebase storage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imes New Roman"/>
              <a:cs typeface="Arial"/>
            </a:endParaRPr>
          </a:p>
          <a:p>
            <a:pPr marL="285750" indent="-285750">
              <a:buFont typeface="Wingdings"/>
              <a:buChar char="Ø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Android – Kotlin</a:t>
            </a:r>
          </a:p>
          <a:p>
            <a:pPr marL="285750" indent="-285750">
              <a:buFont typeface="Wingdings"/>
              <a:buChar char="Ø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Web -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ReactJs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"/>
              <a:buChar char="Ø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Deployment –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Github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 actions</a:t>
            </a:r>
          </a:p>
          <a:p>
            <a:pPr marL="285750" indent="-285750">
              <a:buFont typeface="Wingdings"/>
              <a:buChar char="Ø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Hosting – Aws EC2, 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Elastico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, Bean stalk</a:t>
            </a:r>
          </a:p>
          <a:p>
            <a:pPr marL="285750" indent="-285750">
              <a:buFont typeface="Wingdings"/>
              <a:buChar char="Ø"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"/>
              <a:buChar char="Ø"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05E71E53-71AC-3C37-CCF3-4515EA9D4F48}"/>
              </a:ext>
            </a:extLst>
          </p:cNvPr>
          <p:cNvSpPr txBox="1"/>
          <p:nvPr/>
        </p:nvSpPr>
        <p:spPr>
          <a:xfrm>
            <a:off x="692112" y="4261009"/>
            <a:ext cx="8144325" cy="221599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Arial"/>
              </a:rPr>
              <a:t>Teamwork during Product Implementation: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"/>
              <a:buChar char="Ø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Arial"/>
              </a:rPr>
              <a:t>Communication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"/>
              <a:buChar char="Ø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Arial"/>
              </a:rPr>
              <a:t>Task Allocation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"/>
              <a:buChar char="Ø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Arial"/>
              </a:rPr>
              <a:t>Collaboration Tools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"/>
              <a:buChar char="Ø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Arial"/>
              </a:rPr>
              <a:t>Code Reviews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"/>
              <a:buChar char="Ø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Arial"/>
              </a:rPr>
              <a:t>Feedback and Iteration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  <a:latin typeface="Times New Roman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4269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5DD96-229E-B8C7-A4B2-F82C82D21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Product Testing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CA515-020E-AA45-6E6C-DB14D5D5B7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tr-TR"/>
              <a:t>Project Smart Campus</a:t>
            </a:r>
            <a:endParaRPr lang="en-US" alt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513057-1E56-67D3-1A30-D9A02D9832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50FC5E-8234-9E4F-A1F0-61B486BE7A0C}" type="slidenum">
              <a:rPr lang="en-US" altLang="tr-TR" smtClean="0"/>
              <a:pPr>
                <a:defRPr/>
              </a:pPr>
              <a:t>12</a:t>
            </a:fld>
            <a:endParaRPr lang="en-US" altLang="tr-T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38F574-72DB-0E7C-12B1-AB9F613760E6}"/>
              </a:ext>
            </a:extLst>
          </p:cNvPr>
          <p:cNvSpPr txBox="1"/>
          <p:nvPr/>
        </p:nvSpPr>
        <p:spPr>
          <a:xfrm>
            <a:off x="597007" y="1720504"/>
            <a:ext cx="7949985" cy="46166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Arial"/>
              </a:rPr>
              <a:t>Test Environment: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Arial"/>
              </a:rPr>
              <a:t>Android phone with the latest OS installed.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"/>
              <a:buChar char="Ø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Arial"/>
              </a:rPr>
              <a:t>Application Installation: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Arial"/>
              </a:rPr>
              <a:t>The application is installed on the phone.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"/>
              <a:buChar char="Ø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Arial"/>
              </a:rPr>
              <a:t>Testing Location: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Arial"/>
              </a:rPr>
              <a:t>Controlled environment to avoid external interferences.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"/>
              <a:buChar char="Ø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Arial"/>
              </a:rPr>
              <a:t>Internet Connection: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Arial"/>
              </a:rPr>
              <a:t>Available for testing online features.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endParaRPr lang="en-US" sz="2000" b="1" dirty="0">
              <a:solidFill>
                <a:schemeClr val="accent2">
                  <a:lumMod val="75000"/>
                </a:schemeClr>
              </a:solidFill>
              <a:latin typeface="Times New Roman"/>
              <a:cs typeface="Arial"/>
            </a:endParaRPr>
          </a:p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Arial"/>
              </a:rPr>
              <a:t>Most Important Test Cases: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"/>
              <a:buChar char="Ø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Arial"/>
              </a:rPr>
              <a:t>User Registration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"/>
              <a:buChar char="Ø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Arial"/>
              </a:rPr>
              <a:t>Biometric Data Enrollment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"/>
              <a:buChar char="Ø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Arial"/>
              </a:rPr>
              <a:t>Task Creation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"/>
              <a:buChar char="Ø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Arial"/>
              </a:rPr>
              <a:t>Authentication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"/>
              <a:buChar char="Ø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Arial"/>
              </a:rPr>
              <a:t>Data Security</a:t>
            </a:r>
          </a:p>
          <a:p>
            <a:pPr marL="285750" indent="-285750">
              <a:buFont typeface="Wingdings"/>
              <a:buChar char="Ø"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Times New Roman"/>
              <a:cs typeface="Arial"/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  <a:latin typeface="Times New Roman"/>
              <a:cs typeface="Arial"/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  <a:latin typeface="Times New Roman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3364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0E6047B1-210D-FEE7-7885-BB49D03C45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Lessons Learned</a:t>
            </a:r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DAC5C-DF6B-C834-8234-C6EC5E5CB0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tr-TR"/>
              <a:t>Project Smart Campus</a:t>
            </a:r>
            <a:endParaRPr lang="en-US" altLang="tr-TR"/>
          </a:p>
        </p:txBody>
      </p:sp>
      <p:sp>
        <p:nvSpPr>
          <p:cNvPr id="16389" name="Slide Number Placeholder 5">
            <a:extLst>
              <a:ext uri="{FF2B5EF4-FFF2-40B4-BE49-F238E27FC236}">
                <a16:creationId xmlns:a16="http://schemas.microsoft.com/office/drawing/2014/main" id="{C6F44D0F-C9B0-CF70-35D2-2EA3DA3BB26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itchFamily="2" charset="2"/>
              <a:buChar char="Ø"/>
              <a:defRPr sz="3200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Ø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itchFamily="2" charset="2"/>
              <a:buChar char="Ø"/>
              <a:defRPr sz="2000">
                <a:solidFill>
                  <a:srgbClr val="000066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itchFamily="2" charset="2"/>
              <a:buChar char="Ø"/>
              <a:defRPr sz="2000">
                <a:solidFill>
                  <a:srgbClr val="000066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0066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0066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0066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0066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F7F0E7-2D02-644B-907A-59A3D651FE83}" type="slidenum">
              <a:rPr lang="en-US" altLang="tr-TR" sz="1400" smtClean="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tr-TR" sz="1400">
              <a:solidFill>
                <a:srgbClr val="002060"/>
              </a:solidFill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17369134-15DF-6E84-8568-1BE0440BD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726" y="1712843"/>
            <a:ext cx="8839200" cy="48768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cs typeface="Times New Roman"/>
              </a:rPr>
              <a:t>Most challenging aspect : </a:t>
            </a:r>
            <a:endParaRPr lang="en-US" sz="2000" b="1" dirty="0"/>
          </a:p>
          <a:p>
            <a:r>
              <a:rPr lang="en-US" sz="2000" dirty="0">
                <a:cs typeface="Times New Roman"/>
              </a:rPr>
              <a:t>Integrating all the components </a:t>
            </a:r>
          </a:p>
          <a:p>
            <a:r>
              <a:rPr lang="en-US" sz="2000" dirty="0">
                <a:cs typeface="Times New Roman"/>
              </a:rPr>
              <a:t>Working with new technologies</a:t>
            </a:r>
          </a:p>
          <a:p>
            <a:r>
              <a:rPr lang="en-US" sz="2000" dirty="0">
                <a:cs typeface="Times New Roman"/>
              </a:rPr>
              <a:t>Coordination and collaboration</a:t>
            </a:r>
          </a:p>
          <a:p>
            <a:pPr marL="0" indent="0">
              <a:buNone/>
            </a:pPr>
            <a:endParaRPr lang="en-US" sz="2000" dirty="0">
              <a:solidFill>
                <a:schemeClr val="accent2">
                  <a:lumMod val="75000"/>
                </a:schemeClr>
              </a:solidFill>
              <a:cs typeface="Times New Roman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Motivating Factors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: </a:t>
            </a: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Potential impact on campus security and examination processes.</a:t>
            </a:r>
            <a:endParaRPr lang="en-US" sz="2000" dirty="0">
              <a:solidFill>
                <a:schemeClr val="accent2">
                  <a:lumMod val="75000"/>
                </a:schemeClr>
              </a:solidFill>
              <a:cs typeface="Times New Roman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accent2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Demotivating Factors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: 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Technical challenges, setbacks.</a:t>
            </a:r>
          </a:p>
          <a:p>
            <a:endParaRPr lang="en-US" sz="1800" dirty="0">
              <a:solidFill>
                <a:schemeClr val="accent2">
                  <a:lumMod val="75000"/>
                </a:schemeClr>
              </a:solidFill>
              <a:cs typeface="Times New Roman"/>
            </a:endParaRPr>
          </a:p>
          <a:p>
            <a:pPr marL="0" indent="0">
              <a:buNone/>
            </a:pPr>
            <a:endParaRPr lang="en-US" sz="1800" dirty="0">
              <a:solidFill>
                <a:schemeClr val="accent2">
                  <a:lumMod val="75000"/>
                </a:schemeClr>
              </a:solidFill>
              <a:cs typeface="Times New Roman"/>
            </a:endParaRPr>
          </a:p>
          <a:p>
            <a:pPr marL="0" indent="0">
              <a:buNone/>
            </a:pPr>
            <a:endParaRPr lang="en-US" sz="1800" dirty="0">
              <a:cs typeface="Times New Roman"/>
            </a:endParaRPr>
          </a:p>
          <a:p>
            <a:endParaRPr lang="en-US" sz="1800" dirty="0"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0E6047B1-210D-FEE7-7885-BB49D03C45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Lessons Learned</a:t>
            </a:r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DAC5C-DF6B-C834-8234-C6EC5E5CB0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tr-TR"/>
              <a:t>Project Smart Campus</a:t>
            </a:r>
            <a:endParaRPr lang="en-US" altLang="tr-TR"/>
          </a:p>
        </p:txBody>
      </p:sp>
      <p:sp>
        <p:nvSpPr>
          <p:cNvPr id="16389" name="Slide Number Placeholder 5">
            <a:extLst>
              <a:ext uri="{FF2B5EF4-FFF2-40B4-BE49-F238E27FC236}">
                <a16:creationId xmlns:a16="http://schemas.microsoft.com/office/drawing/2014/main" id="{C6F44D0F-C9B0-CF70-35D2-2EA3DA3BB26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itchFamily="2" charset="2"/>
              <a:buChar char="Ø"/>
              <a:defRPr sz="3200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Ø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itchFamily="2" charset="2"/>
              <a:buChar char="Ø"/>
              <a:defRPr sz="2000">
                <a:solidFill>
                  <a:srgbClr val="000066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itchFamily="2" charset="2"/>
              <a:buChar char="Ø"/>
              <a:defRPr sz="2000">
                <a:solidFill>
                  <a:srgbClr val="000066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0066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0066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0066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0066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F7F0E7-2D02-644B-907A-59A3D651FE83}" type="slidenum">
              <a:rPr lang="en-US" altLang="tr-TR" sz="1400" smtClean="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tr-TR" sz="1400">
              <a:solidFill>
                <a:srgbClr val="002060"/>
              </a:solidFill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17369134-15DF-6E84-8568-1BE0440BD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6" y="1721126"/>
            <a:ext cx="8839200" cy="48768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Changes for Improvement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: 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cs typeface="Times New Roman"/>
              </a:rPr>
              <a:t>Updating app constantly</a:t>
            </a: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cs typeface="Times New Roman"/>
              </a:rPr>
              <a:t>Code reviews</a:t>
            </a: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cs typeface="Times New Roman"/>
              </a:rPr>
              <a:t>Feedback loops</a:t>
            </a: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cs typeface="Times New Roman"/>
              </a:rPr>
              <a:t>Improved UI</a:t>
            </a:r>
          </a:p>
          <a:p>
            <a:endParaRPr lang="en-US" sz="2000" dirty="0">
              <a:solidFill>
                <a:schemeClr val="accent2">
                  <a:lumMod val="75000"/>
                </a:schemeClr>
              </a:solidFill>
              <a:cs typeface="Times New Roman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Successes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: </a:t>
            </a: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Successful integration of facial recognition</a:t>
            </a: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Robust security measures</a:t>
            </a:r>
          </a:p>
          <a:p>
            <a:endParaRPr lang="en-US" sz="1800" dirty="0">
              <a:solidFill>
                <a:schemeClr val="accent2">
                  <a:lumMod val="75000"/>
                </a:schemeClr>
              </a:solidFill>
              <a:cs typeface="Times New Roman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accent2">
                  <a:lumMod val="75000"/>
                </a:schemeClr>
              </a:solidFill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14338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7AB91E91-3658-D14D-F67B-ABCA10581C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Product Features</a:t>
            </a:r>
            <a:endParaRPr lang="en-GB" altLang="en-US"/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35541B2F-3B40-D496-9F4A-CFA6346355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447800"/>
            <a:ext cx="8763000" cy="4876800"/>
          </a:xfrm>
        </p:spPr>
        <p:txBody>
          <a:bodyPr/>
          <a:lstStyle/>
          <a:p>
            <a:pPr marL="0" indent="0" algn="just">
              <a:buNone/>
            </a:pPr>
            <a:endParaRPr lang="en-GB" altLang="tr-TR" sz="2400"/>
          </a:p>
          <a:p>
            <a:pPr algn="just"/>
            <a:endParaRPr lang="en-GB" altLang="tr-TR" sz="2600"/>
          </a:p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BBF32-E9E3-3ACA-07E6-36238EF054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tr-TR"/>
              <a:t>Project Smart Campus</a:t>
            </a:r>
            <a:endParaRPr lang="en-US" altLang="tr-TR"/>
          </a:p>
        </p:txBody>
      </p:sp>
      <p:sp>
        <p:nvSpPr>
          <p:cNvPr id="17413" name="Slide Number Placeholder 5">
            <a:extLst>
              <a:ext uri="{FF2B5EF4-FFF2-40B4-BE49-F238E27FC236}">
                <a16:creationId xmlns:a16="http://schemas.microsoft.com/office/drawing/2014/main" id="{DB523288-EF2E-6BDE-9FE7-A9BB8DCEABC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itchFamily="2" charset="2"/>
              <a:buChar char="Ø"/>
              <a:defRPr sz="3200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Ø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itchFamily="2" charset="2"/>
              <a:buChar char="Ø"/>
              <a:defRPr sz="2000">
                <a:solidFill>
                  <a:srgbClr val="000066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itchFamily="2" charset="2"/>
              <a:buChar char="Ø"/>
              <a:defRPr sz="2000">
                <a:solidFill>
                  <a:srgbClr val="000066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0066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0066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0066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0066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AD4AA5-BDF3-FF4A-B7ED-F2FF5922A812}" type="slidenum">
              <a:rPr lang="en-US" altLang="tr-TR" sz="1400" smtClean="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tr-TR" sz="140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6E1315-346F-74CC-93E5-CFE11A9DDE62}"/>
              </a:ext>
            </a:extLst>
          </p:cNvPr>
          <p:cNvSpPr txBox="1"/>
          <p:nvPr/>
        </p:nvSpPr>
        <p:spPr>
          <a:xfrm>
            <a:off x="443947" y="1532985"/>
            <a:ext cx="579120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Arial"/>
              </a:rPr>
              <a:t>Admin Login              </a:t>
            </a:r>
            <a:r>
              <a:rPr lang="en-US" sz="2400" dirty="0">
                <a:latin typeface="Arial"/>
                <a:cs typeface="Arial"/>
              </a:rPr>
              <a:t>           </a:t>
            </a:r>
            <a:endParaRPr lang="en-US" sz="2400" dirty="0"/>
          </a:p>
        </p:txBody>
      </p:sp>
      <p:pic>
        <p:nvPicPr>
          <p:cNvPr id="2" name="Picture 1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0CAC562E-A737-58D0-E452-EE572778A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47" y="1998593"/>
            <a:ext cx="8039100" cy="417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773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7AB91E91-3658-D14D-F67B-ABCA10581C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Product Features</a:t>
            </a:r>
            <a:endParaRPr lang="en-GB" altLang="en-US"/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35541B2F-3B40-D496-9F4A-CFA6346355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447800"/>
            <a:ext cx="8763000" cy="4876800"/>
          </a:xfrm>
        </p:spPr>
        <p:txBody>
          <a:bodyPr/>
          <a:lstStyle/>
          <a:p>
            <a:pPr marL="0" indent="0" algn="just">
              <a:buNone/>
            </a:pPr>
            <a:endParaRPr lang="en-GB" altLang="tr-TR" sz="2400"/>
          </a:p>
          <a:p>
            <a:pPr algn="just"/>
            <a:endParaRPr lang="en-GB" altLang="tr-TR" sz="2600"/>
          </a:p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BBF32-E9E3-3ACA-07E6-36238EF054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tr-TR"/>
              <a:t>Project Smart Campus</a:t>
            </a:r>
            <a:endParaRPr lang="en-US" altLang="tr-TR"/>
          </a:p>
        </p:txBody>
      </p:sp>
      <p:sp>
        <p:nvSpPr>
          <p:cNvPr id="17413" name="Slide Number Placeholder 5">
            <a:extLst>
              <a:ext uri="{FF2B5EF4-FFF2-40B4-BE49-F238E27FC236}">
                <a16:creationId xmlns:a16="http://schemas.microsoft.com/office/drawing/2014/main" id="{DB523288-EF2E-6BDE-9FE7-A9BB8DCEABC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itchFamily="2" charset="2"/>
              <a:buChar char="Ø"/>
              <a:defRPr sz="3200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Ø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itchFamily="2" charset="2"/>
              <a:buChar char="Ø"/>
              <a:defRPr sz="2000">
                <a:solidFill>
                  <a:srgbClr val="000066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itchFamily="2" charset="2"/>
              <a:buChar char="Ø"/>
              <a:defRPr sz="2000">
                <a:solidFill>
                  <a:srgbClr val="000066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0066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0066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0066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0066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AD4AA5-BDF3-FF4A-B7ED-F2FF5922A812}" type="slidenum">
              <a:rPr lang="en-US" altLang="tr-TR" sz="1400" smtClean="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tr-TR" sz="140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6E1315-346F-74CC-93E5-CFE11A9DDE62}"/>
              </a:ext>
            </a:extLst>
          </p:cNvPr>
          <p:cNvSpPr txBox="1"/>
          <p:nvPr/>
        </p:nvSpPr>
        <p:spPr>
          <a:xfrm>
            <a:off x="228599" y="1450159"/>
            <a:ext cx="579120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Arial"/>
              </a:rPr>
              <a:t>Admin Panel                   </a:t>
            </a:r>
            <a:r>
              <a:rPr lang="en-US" sz="2400" dirty="0">
                <a:latin typeface="Arial"/>
                <a:cs typeface="Arial"/>
              </a:rPr>
              <a:t>           </a:t>
            </a:r>
            <a:endParaRPr lang="en-US" sz="2400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4D46805-3FCA-5C45-6676-2D1749BF0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13" y="2144246"/>
            <a:ext cx="8464827" cy="430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561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7AB91E91-3658-D14D-F67B-ABCA10581C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Product Features</a:t>
            </a:r>
            <a:endParaRPr lang="en-GB" altLang="en-US"/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35541B2F-3B40-D496-9F4A-CFA6346355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447800"/>
            <a:ext cx="8763000" cy="4876800"/>
          </a:xfrm>
        </p:spPr>
        <p:txBody>
          <a:bodyPr/>
          <a:lstStyle/>
          <a:p>
            <a:pPr marL="0" indent="0" algn="just">
              <a:buNone/>
            </a:pPr>
            <a:endParaRPr lang="en-GB" altLang="tr-TR" sz="2400"/>
          </a:p>
          <a:p>
            <a:pPr algn="just"/>
            <a:endParaRPr lang="en-GB" altLang="tr-TR" sz="2600"/>
          </a:p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BBF32-E9E3-3ACA-07E6-36238EF054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tr-TR"/>
              <a:t>Project Smart Campus</a:t>
            </a:r>
            <a:endParaRPr lang="en-US" altLang="tr-TR"/>
          </a:p>
        </p:txBody>
      </p:sp>
      <p:sp>
        <p:nvSpPr>
          <p:cNvPr id="17413" name="Slide Number Placeholder 5">
            <a:extLst>
              <a:ext uri="{FF2B5EF4-FFF2-40B4-BE49-F238E27FC236}">
                <a16:creationId xmlns:a16="http://schemas.microsoft.com/office/drawing/2014/main" id="{DB523288-EF2E-6BDE-9FE7-A9BB8DCEABC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itchFamily="2" charset="2"/>
              <a:buChar char="Ø"/>
              <a:defRPr sz="3200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Ø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itchFamily="2" charset="2"/>
              <a:buChar char="Ø"/>
              <a:defRPr sz="2000">
                <a:solidFill>
                  <a:srgbClr val="000066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itchFamily="2" charset="2"/>
              <a:buChar char="Ø"/>
              <a:defRPr sz="2000">
                <a:solidFill>
                  <a:srgbClr val="000066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0066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0066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0066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0066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AD4AA5-BDF3-FF4A-B7ED-F2FF5922A812}" type="slidenum">
              <a:rPr lang="en-US" altLang="tr-TR" sz="1400" smtClean="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tr-TR" sz="140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6E1315-346F-74CC-93E5-CFE11A9DDE62}"/>
              </a:ext>
            </a:extLst>
          </p:cNvPr>
          <p:cNvSpPr txBox="1"/>
          <p:nvPr/>
        </p:nvSpPr>
        <p:spPr>
          <a:xfrm>
            <a:off x="152400" y="1449814"/>
            <a:ext cx="579120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Arial"/>
              </a:rPr>
              <a:t>Login Page       </a:t>
            </a:r>
            <a:r>
              <a:rPr lang="en-US" sz="2400" dirty="0">
                <a:latin typeface="Arial"/>
                <a:cs typeface="Arial"/>
              </a:rPr>
              <a:t>                              </a:t>
            </a:r>
            <a:endParaRPr lang="en-US" sz="2400" dirty="0"/>
          </a:p>
        </p:txBody>
      </p:sp>
      <p:pic>
        <p:nvPicPr>
          <p:cNvPr id="6" name="Picture 5" descr="A screenshot of a phone&#10;&#10;Description automatically generated">
            <a:extLst>
              <a:ext uri="{FF2B5EF4-FFF2-40B4-BE49-F238E27FC236}">
                <a16:creationId xmlns:a16="http://schemas.microsoft.com/office/drawing/2014/main" id="{E7FC0F0D-68CB-25C2-225D-0560C01FB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018" y="1457740"/>
            <a:ext cx="4085835" cy="501926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0F2A1-121A-4D75-8FD1-9DE27D421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 Features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622ED6-5C33-E37E-4E67-7A28A5DCC3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tr-TR"/>
              <a:t>Project Smart Campus</a:t>
            </a:r>
            <a:endParaRPr lang="en-US" alt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BEF5CF-418C-C6A8-B555-6A6B9378DF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50FC5E-8234-9E4F-A1F0-61B486BE7A0C}" type="slidenum">
              <a:rPr lang="en-US" altLang="tr-TR" smtClean="0"/>
              <a:pPr>
                <a:defRPr/>
              </a:pPr>
              <a:t>18</a:t>
            </a:fld>
            <a:endParaRPr lang="en-US" altLang="tr-T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61B7B-A128-ACB5-B0D9-EE610B48E2F9}"/>
              </a:ext>
            </a:extLst>
          </p:cNvPr>
          <p:cNvSpPr txBox="1"/>
          <p:nvPr/>
        </p:nvSpPr>
        <p:spPr>
          <a:xfrm>
            <a:off x="153011" y="1484191"/>
            <a:ext cx="597115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Student</a:t>
            </a:r>
          </a:p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Dashboard    </a:t>
            </a:r>
            <a:r>
              <a:rPr lang="en-US" sz="2400" dirty="0">
                <a:latin typeface="Arial"/>
                <a:cs typeface="Arial"/>
              </a:rPr>
              <a:t>                   </a:t>
            </a:r>
            <a:endParaRPr lang="en-US" sz="2400" dirty="0"/>
          </a:p>
        </p:txBody>
      </p:sp>
      <p:pic>
        <p:nvPicPr>
          <p:cNvPr id="10" name="Picture 9" descr="A white rectangular object with a black border&#10;&#10;Description automatically generated">
            <a:extLst>
              <a:ext uri="{FF2B5EF4-FFF2-40B4-BE49-F238E27FC236}">
                <a16:creationId xmlns:a16="http://schemas.microsoft.com/office/drawing/2014/main" id="{947ADE6A-1618-86F2-DD0C-5DF391C25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567" y="1482584"/>
            <a:ext cx="3865606" cy="497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25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0F2A1-121A-4D75-8FD1-9DE27D421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 Features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622ED6-5C33-E37E-4E67-7A28A5DCC3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tr-TR"/>
              <a:t>Project Smart Campus</a:t>
            </a:r>
            <a:endParaRPr lang="en-US" alt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BEF5CF-418C-C6A8-B555-6A6B9378DF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50FC5E-8234-9E4F-A1F0-61B486BE7A0C}" type="slidenum">
              <a:rPr lang="en-US" altLang="tr-TR" smtClean="0"/>
              <a:pPr>
                <a:defRPr/>
              </a:pPr>
              <a:t>19</a:t>
            </a:fld>
            <a:endParaRPr lang="en-US" altLang="tr-T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61B7B-A128-ACB5-B0D9-EE610B48E2F9}"/>
              </a:ext>
            </a:extLst>
          </p:cNvPr>
          <p:cNvSpPr txBox="1"/>
          <p:nvPr/>
        </p:nvSpPr>
        <p:spPr>
          <a:xfrm>
            <a:off x="79859" y="1482587"/>
            <a:ext cx="597115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Teacher</a:t>
            </a:r>
          </a:p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Dashboard    </a:t>
            </a:r>
            <a:r>
              <a:rPr lang="en-US" sz="2400" dirty="0">
                <a:latin typeface="Arial"/>
                <a:cs typeface="Arial"/>
              </a:rPr>
              <a:t>                   </a:t>
            </a:r>
            <a:endParaRPr lang="en-US" sz="2400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6901D3D-0BEA-A0CD-DBA2-EE344B8F4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372" y="1482587"/>
            <a:ext cx="4076039" cy="499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637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32568716-0A8D-8174-C4F9-BF87275715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>
                <a:solidFill>
                  <a:schemeClr val="accent2">
                    <a:lumMod val="75000"/>
                  </a:schemeClr>
                </a:solidFill>
              </a:rPr>
              <a:t>Presentation Outline</a:t>
            </a:r>
            <a:endParaRPr lang="en-GB" altLang="en-US">
              <a:solidFill>
                <a:schemeClr val="accent2">
                  <a:lumMod val="75000"/>
                </a:schemeClr>
              </a:solidFill>
              <a:cs typeface="Times New Roman"/>
            </a:endParaRP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C5242851-5B2B-7881-A922-EC76FFC4C0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1006" y="1717194"/>
            <a:ext cx="8763000" cy="4876800"/>
          </a:xfrm>
        </p:spPr>
        <p:txBody>
          <a:bodyPr/>
          <a:lstStyle/>
          <a:p>
            <a:pPr algn="just"/>
            <a:r>
              <a:rPr lang="en-GB" altLang="tr-TR" sz="2800" dirty="0">
                <a:solidFill>
                  <a:schemeClr val="accent2">
                    <a:lumMod val="75000"/>
                  </a:schemeClr>
                </a:solidFill>
              </a:rPr>
              <a:t>Project Vision</a:t>
            </a:r>
            <a:endParaRPr lang="en-US" sz="2800" dirty="0">
              <a:solidFill>
                <a:schemeClr val="accent2">
                  <a:lumMod val="75000"/>
                </a:schemeClr>
              </a:solidFill>
              <a:cs typeface="Times New Roman"/>
            </a:endParaRPr>
          </a:p>
          <a:p>
            <a:pPr algn="just"/>
            <a:r>
              <a:rPr lang="en-GB" altLang="tr-TR" sz="2800" dirty="0">
                <a:solidFill>
                  <a:schemeClr val="accent2">
                    <a:lumMod val="75000"/>
                  </a:schemeClr>
                </a:solidFill>
              </a:rPr>
              <a:t>Project Planning</a:t>
            </a:r>
            <a:endParaRPr lang="en-GB" altLang="tr-TR" sz="2800" dirty="0">
              <a:solidFill>
                <a:schemeClr val="accent2">
                  <a:lumMod val="75000"/>
                </a:schemeClr>
              </a:solidFill>
              <a:cs typeface="Times New Roman"/>
            </a:endParaRPr>
          </a:p>
          <a:p>
            <a:pPr algn="just"/>
            <a:r>
              <a:rPr lang="en-GB" altLang="tr-TR" sz="2800" dirty="0">
                <a:solidFill>
                  <a:schemeClr val="accent2">
                    <a:lumMod val="75000"/>
                  </a:schemeClr>
                </a:solidFill>
              </a:rPr>
              <a:t>Project Requirements</a:t>
            </a:r>
            <a:endParaRPr lang="en-GB" altLang="tr-TR" sz="2800" dirty="0">
              <a:solidFill>
                <a:schemeClr val="accent2">
                  <a:lumMod val="75000"/>
                </a:schemeClr>
              </a:solidFill>
              <a:cs typeface="Times New Roman"/>
            </a:endParaRPr>
          </a:p>
          <a:p>
            <a:pPr algn="just"/>
            <a:r>
              <a:rPr lang="en-GB" altLang="tr-TR" sz="2800" dirty="0">
                <a:solidFill>
                  <a:schemeClr val="accent2">
                    <a:lumMod val="75000"/>
                  </a:schemeClr>
                </a:solidFill>
              </a:rPr>
              <a:t>Product Design</a:t>
            </a:r>
            <a:endParaRPr lang="en-GB" altLang="tr-TR" sz="2800" dirty="0">
              <a:solidFill>
                <a:schemeClr val="accent2">
                  <a:lumMod val="75000"/>
                </a:schemeClr>
              </a:solidFill>
              <a:cs typeface="Times New Roman"/>
            </a:endParaRPr>
          </a:p>
          <a:p>
            <a:pPr algn="just"/>
            <a:r>
              <a:rPr lang="en-GB" altLang="tr-TR" sz="2800" dirty="0">
                <a:solidFill>
                  <a:schemeClr val="accent2">
                    <a:lumMod val="75000"/>
                  </a:schemeClr>
                </a:solidFill>
              </a:rPr>
              <a:t>Project Implementation</a:t>
            </a:r>
            <a:endParaRPr lang="en-GB" altLang="tr-TR" sz="2800" dirty="0">
              <a:solidFill>
                <a:schemeClr val="accent2">
                  <a:lumMod val="75000"/>
                </a:schemeClr>
              </a:solidFill>
              <a:cs typeface="Times New Roman"/>
            </a:endParaRPr>
          </a:p>
          <a:p>
            <a:pPr algn="just"/>
            <a:r>
              <a:rPr lang="en-GB" altLang="tr-TR" sz="2800" dirty="0">
                <a:solidFill>
                  <a:schemeClr val="accent2">
                    <a:lumMod val="75000"/>
                  </a:schemeClr>
                </a:solidFill>
                <a:cs typeface="Times New Roman"/>
              </a:rPr>
              <a:t>Product Testing</a:t>
            </a:r>
          </a:p>
          <a:p>
            <a:pPr algn="just"/>
            <a:r>
              <a:rPr lang="en-GB" altLang="tr-TR" sz="2800" dirty="0">
                <a:solidFill>
                  <a:schemeClr val="accent2">
                    <a:lumMod val="75000"/>
                  </a:schemeClr>
                </a:solidFill>
              </a:rPr>
              <a:t>Lessons Learned</a:t>
            </a:r>
            <a:endParaRPr lang="en-GB" altLang="tr-TR" sz="2800" dirty="0">
              <a:solidFill>
                <a:schemeClr val="accent2">
                  <a:lumMod val="75000"/>
                </a:schemeClr>
              </a:solidFill>
              <a:cs typeface="Times New Roman"/>
            </a:endParaRPr>
          </a:p>
          <a:p>
            <a:pPr algn="just"/>
            <a:r>
              <a:rPr lang="en-GB" altLang="tr-TR" sz="2800" dirty="0">
                <a:solidFill>
                  <a:schemeClr val="accent2">
                    <a:lumMod val="75000"/>
                  </a:schemeClr>
                </a:solidFill>
                <a:cs typeface="Times New Roman"/>
              </a:rPr>
              <a:t>Product Features</a:t>
            </a:r>
            <a:endParaRPr lang="en-GB" altLang="tr-TR" sz="2800" dirty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n-GB" altLang="tr-TR" sz="2800" dirty="0">
                <a:solidFill>
                  <a:schemeClr val="accent2">
                    <a:lumMod val="75000"/>
                  </a:schemeClr>
                </a:solidFill>
              </a:rPr>
              <a:t>Product Launch</a:t>
            </a:r>
            <a:endParaRPr lang="en-GB" altLang="tr-TR" sz="2800" dirty="0">
              <a:solidFill>
                <a:schemeClr val="accent2">
                  <a:lumMod val="75000"/>
                </a:schemeClr>
              </a:solidFill>
              <a:cs typeface="Times New Roman"/>
            </a:endParaRPr>
          </a:p>
          <a:p>
            <a:pPr algn="just"/>
            <a:endParaRPr lang="en-GB" altLang="tr-TR" sz="2400" dirty="0">
              <a:solidFill>
                <a:schemeClr val="accent2">
                  <a:lumMod val="75000"/>
                </a:schemeClr>
              </a:solidFill>
              <a:cs typeface="Times New Roman"/>
            </a:endParaRPr>
          </a:p>
          <a:p>
            <a:pPr algn="just"/>
            <a:endParaRPr lang="en-GB" altLang="tr-TR" sz="2400" dirty="0">
              <a:solidFill>
                <a:schemeClr val="accent2">
                  <a:lumMod val="75000"/>
                </a:schemeClr>
              </a:solidFill>
              <a:cs typeface="Times New Roman"/>
            </a:endParaRPr>
          </a:p>
          <a:p>
            <a:endParaRPr lang="en-GB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EF9C5-0C43-6912-C504-6F49DE043E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tr-TR">
                <a:solidFill>
                  <a:schemeClr val="accent2">
                    <a:lumMod val="75000"/>
                  </a:schemeClr>
                </a:solidFill>
              </a:rPr>
              <a:t>Project Smart Campus</a:t>
            </a:r>
            <a:endParaRPr lang="en-US" altLang="tr-TR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221" name="Slide Number Placeholder 5">
            <a:extLst>
              <a:ext uri="{FF2B5EF4-FFF2-40B4-BE49-F238E27FC236}">
                <a16:creationId xmlns:a16="http://schemas.microsoft.com/office/drawing/2014/main" id="{D54240EB-6FAC-8562-C6FF-E8F7E161826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itchFamily="2" charset="2"/>
              <a:buChar char="Ø"/>
              <a:defRPr sz="3200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Ø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itchFamily="2" charset="2"/>
              <a:buChar char="Ø"/>
              <a:defRPr sz="2000">
                <a:solidFill>
                  <a:srgbClr val="000066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itchFamily="2" charset="2"/>
              <a:buChar char="Ø"/>
              <a:defRPr sz="2000">
                <a:solidFill>
                  <a:srgbClr val="000066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0066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0066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0066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0066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EFA8ED-943B-BF40-9F12-942C3FF50CC0}" type="slidenum">
              <a:rPr lang="en-US" altLang="tr-TR" sz="1400" smtClean="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tr-TR" sz="14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0F2A1-121A-4D75-8FD1-9DE27D421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 Features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622ED6-5C33-E37E-4E67-7A28A5DCC3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tr-TR"/>
              <a:t>Project Smart Campus</a:t>
            </a:r>
            <a:endParaRPr lang="en-US" alt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BEF5CF-418C-C6A8-B555-6A6B9378DF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50FC5E-8234-9E4F-A1F0-61B486BE7A0C}" type="slidenum">
              <a:rPr lang="en-US" altLang="tr-TR" smtClean="0"/>
              <a:pPr>
                <a:defRPr/>
              </a:pPr>
              <a:t>20</a:t>
            </a:fld>
            <a:endParaRPr lang="en-US" altLang="tr-T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61B7B-A128-ACB5-B0D9-EE610B48E2F9}"/>
              </a:ext>
            </a:extLst>
          </p:cNvPr>
          <p:cNvSpPr txBox="1"/>
          <p:nvPr/>
        </p:nvSpPr>
        <p:spPr>
          <a:xfrm>
            <a:off x="79859" y="1482587"/>
            <a:ext cx="597115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Staff</a:t>
            </a:r>
          </a:p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Dashboard    </a:t>
            </a:r>
            <a:r>
              <a:rPr lang="en-US" sz="2400" dirty="0">
                <a:latin typeface="Arial"/>
                <a:cs typeface="Arial"/>
              </a:rPr>
              <a:t>                   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39E823-BD46-6F96-DB58-3E3C5F4C4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614" y="1482586"/>
            <a:ext cx="3805817" cy="499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175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0F2A1-121A-4D75-8FD1-9DE27D421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Launch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622ED6-5C33-E37E-4E67-7A28A5DCC3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tr-TR"/>
              <a:t>Project Smart Campus</a:t>
            </a:r>
            <a:endParaRPr lang="en-US" alt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BEF5CF-418C-C6A8-B555-6A6B9378DF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50FC5E-8234-9E4F-A1F0-61B486BE7A0C}" type="slidenum">
              <a:rPr lang="en-US" altLang="tr-TR" smtClean="0"/>
              <a:pPr>
                <a:defRPr/>
              </a:pPr>
              <a:t>21</a:t>
            </a:fld>
            <a:endParaRPr lang="en-US" altLang="tr-TR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E7F7E6-D48E-0236-C67C-87E6AB666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100" y="1816098"/>
            <a:ext cx="3418362" cy="37320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4CF876-0638-B02B-8D5B-01BB61CD87AB}"/>
              </a:ext>
            </a:extLst>
          </p:cNvPr>
          <p:cNvSpPr txBox="1"/>
          <p:nvPr/>
        </p:nvSpPr>
        <p:spPr>
          <a:xfrm>
            <a:off x="152400" y="3105834"/>
            <a:ext cx="236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US" sz="3600" b="1" dirty="0" err="1">
                <a:solidFill>
                  <a:schemeClr val="accent2">
                    <a:lumMod val="75000"/>
                  </a:schemeClr>
                </a:solidFill>
                <a:latin typeface="+mj-lt"/>
              </a:rPr>
              <a:t>BlinkID</a:t>
            </a:r>
            <a:endParaRPr lang="en-US" sz="3600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14182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D0F2A1-121A-4D75-8FD1-9DE27D421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51381"/>
            <a:ext cx="7884414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sz="5700" kern="12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4718595"/>
            <a:ext cx="4057650" cy="18288"/>
          </a:xfrm>
          <a:custGeom>
            <a:avLst/>
            <a:gdLst>
              <a:gd name="connsiteX0" fmla="*/ 0 w 4057650"/>
              <a:gd name="connsiteY0" fmla="*/ 0 h 18288"/>
              <a:gd name="connsiteX1" fmla="*/ 757428 w 4057650"/>
              <a:gd name="connsiteY1" fmla="*/ 0 h 18288"/>
              <a:gd name="connsiteX2" fmla="*/ 1474279 w 4057650"/>
              <a:gd name="connsiteY2" fmla="*/ 0 h 18288"/>
              <a:gd name="connsiteX3" fmla="*/ 2191131 w 4057650"/>
              <a:gd name="connsiteY3" fmla="*/ 0 h 18288"/>
              <a:gd name="connsiteX4" fmla="*/ 2745676 w 4057650"/>
              <a:gd name="connsiteY4" fmla="*/ 0 h 18288"/>
              <a:gd name="connsiteX5" fmla="*/ 3340798 w 4057650"/>
              <a:gd name="connsiteY5" fmla="*/ 0 h 18288"/>
              <a:gd name="connsiteX6" fmla="*/ 4057650 w 4057650"/>
              <a:gd name="connsiteY6" fmla="*/ 0 h 18288"/>
              <a:gd name="connsiteX7" fmla="*/ 4057650 w 4057650"/>
              <a:gd name="connsiteY7" fmla="*/ 18288 h 18288"/>
              <a:gd name="connsiteX8" fmla="*/ 3381375 w 4057650"/>
              <a:gd name="connsiteY8" fmla="*/ 18288 h 18288"/>
              <a:gd name="connsiteX9" fmla="*/ 2826830 w 4057650"/>
              <a:gd name="connsiteY9" fmla="*/ 18288 h 18288"/>
              <a:gd name="connsiteX10" fmla="*/ 2272284 w 4057650"/>
              <a:gd name="connsiteY10" fmla="*/ 18288 h 18288"/>
              <a:gd name="connsiteX11" fmla="*/ 1555432 w 4057650"/>
              <a:gd name="connsiteY11" fmla="*/ 18288 h 18288"/>
              <a:gd name="connsiteX12" fmla="*/ 960310 w 4057650"/>
              <a:gd name="connsiteY12" fmla="*/ 18288 h 18288"/>
              <a:gd name="connsiteX13" fmla="*/ 0 w 4057650"/>
              <a:gd name="connsiteY13" fmla="*/ 18288 h 18288"/>
              <a:gd name="connsiteX14" fmla="*/ 0 w 405765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57650" h="18288" fill="none" extrusionOk="0">
                <a:moveTo>
                  <a:pt x="0" y="0"/>
                </a:moveTo>
                <a:cubicBezTo>
                  <a:pt x="371182" y="3227"/>
                  <a:pt x="494372" y="9222"/>
                  <a:pt x="757428" y="0"/>
                </a:cubicBezTo>
                <a:cubicBezTo>
                  <a:pt x="1020484" y="-9222"/>
                  <a:pt x="1116719" y="-4357"/>
                  <a:pt x="1474279" y="0"/>
                </a:cubicBezTo>
                <a:cubicBezTo>
                  <a:pt x="1831839" y="4357"/>
                  <a:pt x="1920973" y="-11809"/>
                  <a:pt x="2191131" y="0"/>
                </a:cubicBezTo>
                <a:cubicBezTo>
                  <a:pt x="2461289" y="11809"/>
                  <a:pt x="2589480" y="-22604"/>
                  <a:pt x="2745676" y="0"/>
                </a:cubicBezTo>
                <a:cubicBezTo>
                  <a:pt x="2901872" y="22604"/>
                  <a:pt x="3136452" y="-12306"/>
                  <a:pt x="3340798" y="0"/>
                </a:cubicBezTo>
                <a:cubicBezTo>
                  <a:pt x="3545144" y="12306"/>
                  <a:pt x="3766934" y="-21556"/>
                  <a:pt x="4057650" y="0"/>
                </a:cubicBezTo>
                <a:cubicBezTo>
                  <a:pt x="4057150" y="8855"/>
                  <a:pt x="4057759" y="14521"/>
                  <a:pt x="4057650" y="18288"/>
                </a:cubicBezTo>
                <a:cubicBezTo>
                  <a:pt x="3743404" y="40125"/>
                  <a:pt x="3625516" y="-14923"/>
                  <a:pt x="3381375" y="18288"/>
                </a:cubicBezTo>
                <a:cubicBezTo>
                  <a:pt x="3137235" y="51499"/>
                  <a:pt x="2946571" y="1"/>
                  <a:pt x="2826830" y="18288"/>
                </a:cubicBezTo>
                <a:cubicBezTo>
                  <a:pt x="2707090" y="36575"/>
                  <a:pt x="2402756" y="1432"/>
                  <a:pt x="2272284" y="18288"/>
                </a:cubicBezTo>
                <a:cubicBezTo>
                  <a:pt x="2141812" y="35144"/>
                  <a:pt x="1895935" y="18199"/>
                  <a:pt x="1555432" y="18288"/>
                </a:cubicBezTo>
                <a:cubicBezTo>
                  <a:pt x="1214929" y="18377"/>
                  <a:pt x="1103072" y="14503"/>
                  <a:pt x="960310" y="18288"/>
                </a:cubicBezTo>
                <a:cubicBezTo>
                  <a:pt x="817548" y="22073"/>
                  <a:pt x="402272" y="-29359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057650" h="18288" stroke="0" extrusionOk="0">
                <a:moveTo>
                  <a:pt x="0" y="0"/>
                </a:moveTo>
                <a:cubicBezTo>
                  <a:pt x="248348" y="13145"/>
                  <a:pt x="486117" y="25042"/>
                  <a:pt x="635698" y="0"/>
                </a:cubicBezTo>
                <a:cubicBezTo>
                  <a:pt x="785279" y="-25042"/>
                  <a:pt x="917762" y="-5537"/>
                  <a:pt x="1190244" y="0"/>
                </a:cubicBezTo>
                <a:cubicBezTo>
                  <a:pt x="1462726" y="5537"/>
                  <a:pt x="1667120" y="-21232"/>
                  <a:pt x="1947672" y="0"/>
                </a:cubicBezTo>
                <a:cubicBezTo>
                  <a:pt x="2228224" y="21232"/>
                  <a:pt x="2280631" y="-21698"/>
                  <a:pt x="2583370" y="0"/>
                </a:cubicBezTo>
                <a:cubicBezTo>
                  <a:pt x="2886109" y="21698"/>
                  <a:pt x="3022941" y="19647"/>
                  <a:pt x="3219069" y="0"/>
                </a:cubicBezTo>
                <a:cubicBezTo>
                  <a:pt x="3415197" y="-19647"/>
                  <a:pt x="3747500" y="26991"/>
                  <a:pt x="4057650" y="0"/>
                </a:cubicBezTo>
                <a:cubicBezTo>
                  <a:pt x="4056752" y="7180"/>
                  <a:pt x="4057819" y="13790"/>
                  <a:pt x="4057650" y="18288"/>
                </a:cubicBezTo>
                <a:cubicBezTo>
                  <a:pt x="3865148" y="-3313"/>
                  <a:pt x="3702543" y="49468"/>
                  <a:pt x="3381375" y="18288"/>
                </a:cubicBezTo>
                <a:cubicBezTo>
                  <a:pt x="3060208" y="-12892"/>
                  <a:pt x="2956571" y="-8678"/>
                  <a:pt x="2826830" y="18288"/>
                </a:cubicBezTo>
                <a:cubicBezTo>
                  <a:pt x="2697089" y="45254"/>
                  <a:pt x="2411031" y="43154"/>
                  <a:pt x="2150555" y="18288"/>
                </a:cubicBezTo>
                <a:cubicBezTo>
                  <a:pt x="1890080" y="-6578"/>
                  <a:pt x="1741827" y="-615"/>
                  <a:pt x="1474280" y="18288"/>
                </a:cubicBezTo>
                <a:cubicBezTo>
                  <a:pt x="1206734" y="37191"/>
                  <a:pt x="998203" y="33335"/>
                  <a:pt x="838581" y="18288"/>
                </a:cubicBezTo>
                <a:cubicBezTo>
                  <a:pt x="678959" y="3241"/>
                  <a:pt x="187101" y="-13212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622ED6-5C33-E37E-4E67-7A28A5DCC3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28950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tr-TR" kern="120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Project Smart Campus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BEF5CF-418C-C6A8-B555-6A6B9378DF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350FC5E-8234-9E4F-A1F0-61B486BE7A0C}" type="slidenum">
              <a:rPr lang="en-US" altLang="tr-TR" sz="120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pPr>
                <a:spcAft>
                  <a:spcPts val="600"/>
                </a:spcAft>
                <a:defRPr/>
              </a:pPr>
              <a:t>22</a:t>
            </a:fld>
            <a:endParaRPr lang="en-US" altLang="tr-TR" sz="12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90137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DD514CF9-3530-4C62-697C-95B68B5FF8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" y="136525"/>
            <a:ext cx="8839200" cy="1143000"/>
          </a:xfrm>
        </p:spPr>
        <p:txBody>
          <a:bodyPr/>
          <a:lstStyle/>
          <a:p>
            <a:r>
              <a:rPr lang="en-US" altLang="tr-TR">
                <a:solidFill>
                  <a:schemeClr val="accent2">
                    <a:lumMod val="75000"/>
                  </a:schemeClr>
                </a:solidFill>
              </a:rPr>
              <a:t>Project Vision</a:t>
            </a:r>
            <a:endParaRPr lang="en-GB" altLang="en-US">
              <a:solidFill>
                <a:schemeClr val="accent2">
                  <a:lumMod val="75000"/>
                </a:schemeClr>
              </a:solidFill>
              <a:cs typeface="Times New Roman"/>
            </a:endParaRP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7EF4029B-0A9E-B196-6A8D-A6F7C36867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447800"/>
            <a:ext cx="8763000" cy="4876800"/>
          </a:xfrm>
        </p:spPr>
        <p:txBody>
          <a:bodyPr/>
          <a:lstStyle/>
          <a:p>
            <a:pPr marL="0" indent="0" algn="just">
              <a:buNone/>
            </a:pPr>
            <a:endParaRPr lang="en-GB" altLang="tr-TR" sz="2400"/>
          </a:p>
          <a:p>
            <a:pPr algn="just"/>
            <a:endParaRPr lang="en-GB" altLang="tr-TR" sz="2600"/>
          </a:p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6EB2F-1ADD-AFBE-2C14-5455C7D3D0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tr-TR"/>
              <a:t>Project Smart Campus</a:t>
            </a:r>
            <a:endParaRPr lang="en-US" altLang="tr-TR"/>
          </a:p>
        </p:txBody>
      </p:sp>
      <p:sp>
        <p:nvSpPr>
          <p:cNvPr id="10245" name="Slide Number Placeholder 5">
            <a:extLst>
              <a:ext uri="{FF2B5EF4-FFF2-40B4-BE49-F238E27FC236}">
                <a16:creationId xmlns:a16="http://schemas.microsoft.com/office/drawing/2014/main" id="{26292FD6-6E0E-47F5-FFB5-269C571C12B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itchFamily="2" charset="2"/>
              <a:buChar char="Ø"/>
              <a:defRPr sz="3200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Ø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itchFamily="2" charset="2"/>
              <a:buChar char="Ø"/>
              <a:defRPr sz="2000">
                <a:solidFill>
                  <a:srgbClr val="000066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itchFamily="2" charset="2"/>
              <a:buChar char="Ø"/>
              <a:defRPr sz="2000">
                <a:solidFill>
                  <a:srgbClr val="000066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0066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0066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0066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0066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99EE4A-882A-7342-A9EA-4C86A5911868}" type="slidenum">
              <a:rPr lang="en-US" altLang="tr-TR" sz="1400" smtClean="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tr-TR" sz="1400">
              <a:solidFill>
                <a:srgbClr val="002060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DDC2D74-4C47-06BE-C935-31DCE4700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330" y="1954696"/>
            <a:ext cx="8153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32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8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 kern="1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</a:rPr>
              <a:t>Problem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: </a:t>
            </a:r>
          </a:p>
          <a:p>
            <a:pPr marL="0" indent="0" algn="just">
              <a:buNone/>
            </a:pP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Addressing illegal access and identity fraud in academic institutions is crucial for maintaining security and integrity.</a:t>
            </a:r>
            <a:endParaRPr lang="en-IN" sz="2000" dirty="0">
              <a:solidFill>
                <a:schemeClr val="accent2">
                  <a:lumMod val="75000"/>
                </a:schemeClr>
              </a:solidFill>
              <a:cs typeface="Times New Roman"/>
            </a:endParaRPr>
          </a:p>
          <a:p>
            <a:pPr marL="0" indent="0" algn="just">
              <a:buNone/>
            </a:pPr>
            <a:endParaRPr lang="en-IN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</a:rPr>
              <a:t>Affected Parties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: 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Students, staff, administrators, and individuals in academic institutions.</a:t>
            </a:r>
            <a:endParaRPr lang="en-IN" sz="2000" dirty="0">
              <a:solidFill>
                <a:schemeClr val="accent2">
                  <a:lumMod val="75000"/>
                </a:schemeClr>
              </a:solidFill>
              <a:cs typeface="Times New Roman"/>
            </a:endParaRPr>
          </a:p>
          <a:p>
            <a:pPr marL="0" indent="0">
              <a:buNone/>
            </a:pPr>
            <a:endParaRPr lang="en-IN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</a:rPr>
              <a:t>Impact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pPr marL="285750" indent="-285750"/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Compromised safety</a:t>
            </a:r>
            <a:endParaRPr lang="en-IN" sz="2000" dirty="0">
              <a:solidFill>
                <a:schemeClr val="accent2">
                  <a:lumMod val="75000"/>
                </a:schemeClr>
              </a:solidFill>
              <a:cs typeface="Times New Roman"/>
            </a:endParaRPr>
          </a:p>
          <a:p>
            <a:pPr marL="285750" indent="-285750"/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Potential financial losses</a:t>
            </a:r>
            <a:endParaRPr lang="en-IN" sz="2000" dirty="0">
              <a:solidFill>
                <a:schemeClr val="accent2">
                  <a:lumMod val="75000"/>
                </a:schemeClr>
              </a:solidFill>
              <a:cs typeface="Times New Roman"/>
            </a:endParaRPr>
          </a:p>
          <a:p>
            <a:pPr marL="285750" indent="-285750"/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Diminished trust in security measures</a:t>
            </a:r>
            <a:endParaRPr lang="en-IN" sz="2000" dirty="0">
              <a:solidFill>
                <a:schemeClr val="accent2">
                  <a:lumMod val="75000"/>
                </a:schemeClr>
              </a:solidFill>
              <a:cs typeface="Times New Roman"/>
            </a:endParaRPr>
          </a:p>
          <a:p>
            <a:pPr marL="0" indent="0">
              <a:buNone/>
            </a:pPr>
            <a:endParaRPr lang="en-IN" sz="1800" dirty="0">
              <a:solidFill>
                <a:schemeClr val="accent2">
                  <a:lumMod val="75000"/>
                </a:schemeClr>
              </a:solidFill>
              <a:cs typeface="Times New Roman"/>
            </a:endParaRPr>
          </a:p>
          <a:p>
            <a:pPr marL="0" indent="0" algn="just">
              <a:buFont typeface="Wingdings" pitchFamily="2" charset="2"/>
              <a:buNone/>
            </a:pPr>
            <a:endParaRPr lang="en-GB" altLang="tr-TR" sz="1800" dirty="0">
              <a:solidFill>
                <a:schemeClr val="tx1"/>
              </a:solidFill>
            </a:endParaRPr>
          </a:p>
          <a:p>
            <a:pPr algn="just"/>
            <a:endParaRPr lang="en-GB" altLang="tr-TR" sz="1800" dirty="0">
              <a:solidFill>
                <a:schemeClr val="tx1"/>
              </a:solidFill>
            </a:endParaRPr>
          </a:p>
          <a:p>
            <a:endParaRPr lang="en-GB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7AEF1-DDEB-FFA6-520D-964B6D3A9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Times New Roman"/>
              </a:rPr>
              <a:t>Project Vision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3991F-95D6-4958-2143-5DF25F06B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553" y="1722437"/>
            <a:ext cx="8839200" cy="4876800"/>
          </a:xfrm>
        </p:spPr>
        <p:txBody>
          <a:bodyPr/>
          <a:lstStyle/>
          <a:p>
            <a:pPr marL="0" indent="0">
              <a:buNone/>
            </a:pP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cs typeface="Times New Roman"/>
              </a:rPr>
              <a:t>Desired Solution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  <a:cs typeface="Times New Roman"/>
              </a:rPr>
              <a:t>:</a:t>
            </a:r>
            <a:endParaRPr lang="en-US" sz="2000" dirty="0">
              <a:solidFill>
                <a:schemeClr val="accent2">
                  <a:lumMod val="75000"/>
                </a:schemeClr>
              </a:solidFill>
              <a:cs typeface="Times New Roman"/>
            </a:endParaRPr>
          </a:p>
          <a:p>
            <a:pPr marL="285750" indent="-285750"/>
            <a:r>
              <a:rPr lang="en-IN" sz="2000" dirty="0">
                <a:solidFill>
                  <a:schemeClr val="accent2">
                    <a:lumMod val="75000"/>
                  </a:schemeClr>
                </a:solidFill>
                <a:cs typeface="Times New Roman"/>
              </a:rPr>
              <a:t>“</a:t>
            </a: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cs typeface="Times New Roman"/>
              </a:rPr>
              <a:t>BLINK OF AN EYE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  <a:cs typeface="Times New Roman"/>
              </a:rPr>
              <a:t>”</a:t>
            </a:r>
            <a:endParaRPr lang="en-US" sz="2000" dirty="0">
              <a:solidFill>
                <a:schemeClr val="accent2">
                  <a:lumMod val="75000"/>
                </a:schemeClr>
              </a:solidFill>
              <a:cs typeface="Times New Roman"/>
            </a:endParaRPr>
          </a:p>
          <a:p>
            <a:pPr marL="285750" indent="-285750"/>
            <a:r>
              <a:rPr lang="en-IN" sz="2000" dirty="0">
                <a:solidFill>
                  <a:schemeClr val="accent2">
                    <a:lumMod val="75000"/>
                  </a:schemeClr>
                </a:solidFill>
                <a:cs typeface="Times New Roman"/>
              </a:rPr>
              <a:t>Reliable and rapid identification</a:t>
            </a:r>
            <a:endParaRPr lang="en-US" sz="2000" dirty="0">
              <a:solidFill>
                <a:schemeClr val="accent2">
                  <a:lumMod val="75000"/>
                </a:schemeClr>
              </a:solidFill>
              <a:cs typeface="Times New Roman"/>
            </a:endParaRPr>
          </a:p>
          <a:p>
            <a:pPr marL="285750" indent="-285750"/>
            <a:r>
              <a:rPr lang="en-IN" sz="2000" dirty="0">
                <a:solidFill>
                  <a:schemeClr val="accent2">
                    <a:lumMod val="75000"/>
                  </a:schemeClr>
                </a:solidFill>
                <a:cs typeface="Times New Roman"/>
              </a:rPr>
              <a:t>Privacy assurance</a:t>
            </a:r>
            <a:endParaRPr lang="en-US" sz="2000" dirty="0">
              <a:solidFill>
                <a:schemeClr val="accent2">
                  <a:lumMod val="75000"/>
                </a:schemeClr>
              </a:solidFill>
              <a:cs typeface="Times New Roman"/>
            </a:endParaRPr>
          </a:p>
          <a:p>
            <a:pPr marL="285750" indent="-285750"/>
            <a:r>
              <a:rPr lang="en-IN" sz="2000" dirty="0">
                <a:solidFill>
                  <a:schemeClr val="accent2">
                    <a:lumMod val="75000"/>
                  </a:schemeClr>
                </a:solidFill>
                <a:cs typeface="Times New Roman"/>
              </a:rPr>
              <a:t>Fosters a secure environment for all stakeholders</a:t>
            </a:r>
            <a:endParaRPr lang="en-US" sz="2000" dirty="0">
              <a:solidFill>
                <a:schemeClr val="accent2">
                  <a:lumMod val="75000"/>
                </a:schemeClr>
              </a:solidFill>
              <a:cs typeface="Times New Roman"/>
            </a:endParaRPr>
          </a:p>
          <a:p>
            <a:pPr marL="0" indent="0">
              <a:buNone/>
            </a:pPr>
            <a:endParaRPr lang="en-IN" sz="2000" dirty="0">
              <a:solidFill>
                <a:schemeClr val="accent2">
                  <a:lumMod val="75000"/>
                </a:schemeClr>
              </a:solidFill>
              <a:cs typeface="Times New Roman"/>
            </a:endParaRPr>
          </a:p>
          <a:p>
            <a:pPr marL="342900" lvl="1" indent="0">
              <a:buNone/>
            </a:pPr>
            <a:endParaRPr lang="en-IN" sz="1800" dirty="0">
              <a:solidFill>
                <a:schemeClr val="accent2">
                  <a:lumMod val="75000"/>
                </a:schemeClr>
              </a:solidFill>
              <a:cs typeface="Times New Roman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8C8A8A-8727-6D40-DFA5-34E8E5BDF8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tr-TR">
                <a:cs typeface="Times New Roman"/>
              </a:rPr>
              <a:t>Project Smart Campus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495317-E13C-1D69-656A-6F0DA69616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50FC5E-8234-9E4F-A1F0-61B486BE7A0C}" type="slidenum">
              <a:rPr lang="en-US" altLang="tr-TR"/>
              <a:pPr>
                <a:defRPr/>
              </a:pPr>
              <a:t>4</a:t>
            </a:fld>
            <a:endParaRPr lang="en-US" altLang="tr-T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E6F994-D340-8030-C508-0B8CC10A53AF}"/>
              </a:ext>
            </a:extLst>
          </p:cNvPr>
          <p:cNvSpPr txBox="1"/>
          <p:nvPr/>
        </p:nvSpPr>
        <p:spPr>
          <a:xfrm>
            <a:off x="148839" y="3920124"/>
            <a:ext cx="5762089" cy="15081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lvl="1">
              <a:spcBef>
                <a:spcPct val="20000"/>
              </a:spcBef>
            </a:pPr>
            <a:r>
              <a:rPr lang="en-US" sz="2000" b="1" dirty="0">
                <a:solidFill>
                  <a:srgbClr val="262672"/>
                </a:solidFill>
                <a:latin typeface="Times New Roman"/>
                <a:cs typeface="Times New Roman"/>
              </a:rPr>
              <a:t>Stakeholders:</a:t>
            </a:r>
            <a:r>
              <a:rPr lang="en-US" sz="2000" dirty="0">
                <a:solidFill>
                  <a:srgbClr val="262672"/>
                </a:solidFill>
                <a:latin typeface="Times New Roman"/>
                <a:cs typeface="Times New Roman"/>
              </a:rPr>
              <a:t> </a:t>
            </a:r>
            <a:endParaRPr lang="en-IN" sz="2000" dirty="0">
              <a:latin typeface="Times New Roman"/>
              <a:cs typeface="Times New Roman"/>
            </a:endParaRPr>
          </a:p>
          <a:p>
            <a:pPr marL="628650" lvl="1" indent="-285750">
              <a:spcBef>
                <a:spcPct val="20000"/>
              </a:spcBef>
              <a:buFont typeface="Wingdings"/>
              <a:buChar char="Ø"/>
            </a:pPr>
            <a:r>
              <a:rPr lang="en-US" sz="2000" dirty="0">
                <a:solidFill>
                  <a:srgbClr val="262672"/>
                </a:solidFill>
                <a:latin typeface="Times New Roman"/>
                <a:cs typeface="Times New Roman"/>
              </a:rPr>
              <a:t>Academic Staff</a:t>
            </a:r>
            <a:endParaRPr lang="en-IN" sz="2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628650" lvl="1" indent="-285750">
              <a:spcBef>
                <a:spcPct val="20000"/>
              </a:spcBef>
              <a:buFont typeface="Wingdings"/>
              <a:buChar char="Ø"/>
            </a:pPr>
            <a:r>
              <a:rPr lang="en-US" sz="2000" dirty="0">
                <a:solidFill>
                  <a:srgbClr val="262672"/>
                </a:solidFill>
                <a:latin typeface="Times New Roman"/>
                <a:cs typeface="Times New Roman"/>
              </a:rPr>
              <a:t>Students</a:t>
            </a:r>
            <a:endParaRPr lang="en-US" sz="20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628650" lvl="1" indent="-285750">
              <a:spcBef>
                <a:spcPct val="20000"/>
              </a:spcBef>
              <a:buFont typeface="Wingdings"/>
              <a:buChar char="Ø"/>
            </a:pPr>
            <a:r>
              <a:rPr lang="en-US" sz="2000" dirty="0">
                <a:solidFill>
                  <a:srgbClr val="262672"/>
                </a:solidFill>
                <a:latin typeface="Times New Roman"/>
                <a:cs typeface="Times New Roman"/>
              </a:rPr>
              <a:t>Administrative Personnel</a:t>
            </a:r>
            <a:endParaRPr lang="en-US" sz="2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580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ECA62-C8AE-3E96-4A72-1F3C65005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88286"/>
            <a:ext cx="8839200" cy="1143000"/>
          </a:xfrm>
        </p:spPr>
        <p:txBody>
          <a:bodyPr/>
          <a:lstStyle/>
          <a:p>
            <a:r>
              <a:rPr lang="en-US"/>
              <a:t>Project Vision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913D60-CFEB-327F-0326-AFDF81512E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tr-TR">
                <a:solidFill>
                  <a:schemeClr val="accent2">
                    <a:lumMod val="75000"/>
                  </a:schemeClr>
                </a:solidFill>
              </a:rPr>
              <a:t>Project Smart Campus</a:t>
            </a:r>
            <a:endParaRPr lang="en-US" altLang="tr-TR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D5375E-F0F6-D44C-3062-145E84E43B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50FC5E-8234-9E4F-A1F0-61B486BE7A0C}" type="slidenum">
              <a:rPr lang="en-US" altLang="tr-TR" smtClean="0"/>
              <a:pPr>
                <a:defRPr/>
              </a:pPr>
              <a:t>5</a:t>
            </a:fld>
            <a:endParaRPr lang="en-US" altLang="tr-TR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B3FEBE6-FBA9-7E2D-98F9-BFEAA28344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71956" y="1828800"/>
            <a:ext cx="6572250" cy="3657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GB" altLang="tr-TR" sz="1800">
              <a:solidFill>
                <a:srgbClr val="262672"/>
              </a:solidFill>
            </a:endParaRPr>
          </a:p>
          <a:p>
            <a:pPr algn="just"/>
            <a:endParaRPr lang="en-GB" altLang="tr-TR" sz="1950">
              <a:solidFill>
                <a:srgbClr val="262672"/>
              </a:solidFill>
            </a:endParaRPr>
          </a:p>
          <a:p>
            <a:endParaRPr lang="en-GB" altLang="en-US">
              <a:solidFill>
                <a:srgbClr val="26267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BC5A4F-3643-4E6A-A773-B2E5A1B115F3}"/>
              </a:ext>
            </a:extLst>
          </p:cNvPr>
          <p:cNvSpPr txBox="1"/>
          <p:nvPr/>
        </p:nvSpPr>
        <p:spPr>
          <a:xfrm>
            <a:off x="505599" y="1371600"/>
            <a:ext cx="8071841" cy="40380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000" dirty="0">
              <a:solidFill>
                <a:srgbClr val="262672"/>
              </a:solidFill>
              <a:latin typeface="Times New Roman"/>
              <a:cs typeface="Times New Roman"/>
            </a:endParaRPr>
          </a:p>
          <a:p>
            <a:r>
              <a:rPr lang="en-US" sz="2000" b="1" dirty="0">
                <a:solidFill>
                  <a:srgbClr val="262672"/>
                </a:solidFill>
                <a:latin typeface="Times New Roman"/>
                <a:cs typeface="Times New Roman"/>
              </a:rPr>
              <a:t>Strengths: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62672"/>
                </a:solidFill>
                <a:latin typeface="Times New Roman"/>
                <a:cs typeface="Times New Roman"/>
              </a:rPr>
              <a:t>Security Measures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62672"/>
                </a:solidFill>
                <a:latin typeface="Times New Roman"/>
                <a:cs typeface="Times New Roman"/>
              </a:rPr>
              <a:t>Ease of Use</a:t>
            </a:r>
            <a:endParaRPr lang="en-US" sz="20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n-US" sz="2000" dirty="0">
                <a:solidFill>
                  <a:srgbClr val="262672"/>
                </a:solidFill>
                <a:latin typeface="Times New Roman"/>
                <a:cs typeface="Times New Roman"/>
              </a:rPr>
              <a:t>Scalability</a:t>
            </a:r>
            <a:endParaRPr lang="en-US" sz="2000" dirty="0">
              <a:cs typeface="Arial" panose="020B0604020202020204" pitchFamily="34" charset="0"/>
            </a:endParaRPr>
          </a:p>
          <a:p>
            <a:pPr marL="285750" indent="-285750">
              <a:buFont typeface="Wingdings"/>
              <a:buChar char="Ø"/>
            </a:pPr>
            <a:endParaRPr lang="en-US" sz="2000" dirty="0">
              <a:solidFill>
                <a:srgbClr val="262672"/>
              </a:solidFill>
              <a:latin typeface="Times New Roman"/>
              <a:cs typeface="Times New Roman"/>
            </a:endParaRPr>
          </a:p>
          <a:p>
            <a:r>
              <a:rPr lang="en-US" sz="2000" b="1" dirty="0">
                <a:solidFill>
                  <a:srgbClr val="262672"/>
                </a:solidFill>
                <a:latin typeface="Times New Roman"/>
                <a:cs typeface="Times New Roman"/>
              </a:rPr>
              <a:t>Reasons to Buy or Use:</a:t>
            </a:r>
            <a:endParaRPr lang="en-US" sz="2000" b="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n-US" sz="2000" dirty="0">
                <a:solidFill>
                  <a:srgbClr val="262672"/>
                </a:solidFill>
                <a:latin typeface="Times New Roman"/>
                <a:cs typeface="Times New Roman"/>
              </a:rPr>
              <a:t>Enhanced Security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n-US" sz="2000" dirty="0">
                <a:solidFill>
                  <a:srgbClr val="262672"/>
                </a:solidFill>
                <a:latin typeface="Times New Roman"/>
                <a:cs typeface="Times New Roman"/>
              </a:rPr>
              <a:t>Efficient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Examination</a:t>
            </a:r>
            <a:r>
              <a:rPr lang="en-US" sz="2000" dirty="0">
                <a:solidFill>
                  <a:srgbClr val="262672"/>
                </a:solidFill>
                <a:latin typeface="Times New Roman"/>
                <a:cs typeface="Times New Roman"/>
              </a:rPr>
              <a:t> Process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n-US" sz="2000" dirty="0">
                <a:solidFill>
                  <a:srgbClr val="262672"/>
                </a:solidFill>
                <a:latin typeface="Times New Roman"/>
                <a:cs typeface="Times New Roman"/>
              </a:rPr>
              <a:t>Improved Access Control</a:t>
            </a:r>
          </a:p>
        </p:txBody>
      </p:sp>
    </p:spTree>
    <p:extLst>
      <p:ext uri="{BB962C8B-B14F-4D97-AF65-F5344CB8AC3E}">
        <p14:creationId xmlns:p14="http://schemas.microsoft.com/office/powerpoint/2010/main" val="2093345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885934BF-C9A9-F5B8-CF27-F39AFFF07B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Project Planning</a:t>
            </a:r>
            <a:endParaRPr lang="en-GB" altLang="en-US"/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DFA66145-066C-3541-53DF-4AB1941835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447800"/>
            <a:ext cx="8763000" cy="4876800"/>
          </a:xfrm>
        </p:spPr>
        <p:txBody>
          <a:bodyPr/>
          <a:lstStyle/>
          <a:p>
            <a:pPr marL="0" indent="0" algn="just">
              <a:buNone/>
            </a:pPr>
            <a:endParaRPr lang="en-GB" altLang="tr-TR" sz="2400" dirty="0"/>
          </a:p>
          <a:p>
            <a:pPr algn="just"/>
            <a:endParaRPr lang="en-GB" altLang="tr-TR" sz="2600" dirty="0"/>
          </a:p>
          <a:p>
            <a:endParaRPr lang="en-GB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BA97A-D178-5CC1-677A-9248145DDD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tr-TR"/>
              <a:t>Project Smart Campus</a:t>
            </a:r>
            <a:endParaRPr lang="en-US" altLang="tr-TR"/>
          </a:p>
        </p:txBody>
      </p:sp>
      <p:sp>
        <p:nvSpPr>
          <p:cNvPr id="11269" name="Slide Number Placeholder 5">
            <a:extLst>
              <a:ext uri="{FF2B5EF4-FFF2-40B4-BE49-F238E27FC236}">
                <a16:creationId xmlns:a16="http://schemas.microsoft.com/office/drawing/2014/main" id="{F85925AD-EC1C-BC9F-3082-AFA159D8311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itchFamily="2" charset="2"/>
              <a:buChar char="Ø"/>
              <a:defRPr sz="3200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Ø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itchFamily="2" charset="2"/>
              <a:buChar char="Ø"/>
              <a:defRPr sz="2000">
                <a:solidFill>
                  <a:srgbClr val="000066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itchFamily="2" charset="2"/>
              <a:buChar char="Ø"/>
              <a:defRPr sz="2000">
                <a:solidFill>
                  <a:srgbClr val="000066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0066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0066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0066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0066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1C3046-1F2F-AD4D-9FF1-FA74ED634EC2}" type="slidenum">
              <a:rPr lang="en-US" altLang="tr-TR" sz="1400" smtClean="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tr-TR" sz="140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969926-7F63-1475-984D-7AD9811D2879}"/>
              </a:ext>
            </a:extLst>
          </p:cNvPr>
          <p:cNvSpPr txBox="1"/>
          <p:nvPr/>
        </p:nvSpPr>
        <p:spPr>
          <a:xfrm>
            <a:off x="578759" y="1723954"/>
            <a:ext cx="5241491" cy="19082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b="1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Mode of Interactions:</a:t>
            </a:r>
            <a:endParaRPr lang="en-US" sz="2000" b="1" dirty="0">
              <a:solidFill>
                <a:schemeClr val="accent2">
                  <a:lumMod val="75000"/>
                </a:schemeClr>
              </a:solidFill>
              <a:latin typeface="Times New Roman"/>
              <a:cs typeface="Arial"/>
            </a:endParaRPr>
          </a:p>
          <a:p>
            <a:pPr marL="285750" indent="-285750">
              <a:buFont typeface="Wingdings" pitchFamily="2" charset="77"/>
              <a:buChar char="Ø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+mn-lt"/>
                <a:cs typeface="Times New Roman"/>
              </a:rPr>
              <a:t>Trello</a:t>
            </a:r>
          </a:p>
          <a:p>
            <a:pPr marL="285750" indent="-285750">
              <a:buFont typeface="Wingdings" pitchFamily="2" charset="77"/>
              <a:buChar char="Ø"/>
            </a:pP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Whatsapp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" pitchFamily="2" charset="77"/>
              <a:buChar char="Ø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Zoom</a:t>
            </a:r>
          </a:p>
          <a:p>
            <a:pPr marL="213995" indent="-213995">
              <a:buFont typeface="Wingdings" pitchFamily="2" charset="77"/>
              <a:buChar char="Ø"/>
            </a:pPr>
            <a:endParaRPr lang="en-US" sz="20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AF5C39-6123-AC93-DC9E-802496920489}"/>
              </a:ext>
            </a:extLst>
          </p:cNvPr>
          <p:cNvSpPr txBox="1"/>
          <p:nvPr/>
        </p:nvSpPr>
        <p:spPr>
          <a:xfrm>
            <a:off x="578759" y="3239447"/>
            <a:ext cx="5708742" cy="21544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dirty="0">
              <a:solidFill>
                <a:schemeClr val="accent2">
                  <a:lumMod val="75000"/>
                </a:schemeClr>
              </a:solidFill>
              <a:latin typeface="Times New Roman"/>
              <a:cs typeface="Arial"/>
            </a:endParaRPr>
          </a:p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Arial"/>
              </a:rPr>
              <a:t>Risks to Consider: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imes New Roman"/>
            </a:endParaRPr>
          </a:p>
          <a:p>
            <a:pPr marL="285750" indent="-285750" algn="just">
              <a:spcBef>
                <a:spcPct val="20000"/>
              </a:spcBef>
              <a:buFont typeface="Wingdings"/>
              <a:buChar char="Ø"/>
            </a:pP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Privacy concerns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285750" indent="-285750" algn="just">
              <a:spcBef>
                <a:spcPct val="20000"/>
              </a:spcBef>
              <a:buFont typeface="Wingdings"/>
              <a:buChar char="Ø"/>
            </a:pP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Data security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285750" indent="-285750" algn="just">
              <a:spcBef>
                <a:spcPct val="20000"/>
              </a:spcBef>
              <a:buFont typeface="Wingdings"/>
              <a:buChar char="Ø"/>
            </a:pP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Technological Limitations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pPr marL="285750" indent="-285750" algn="just">
              <a:spcBef>
                <a:spcPct val="20000"/>
              </a:spcBef>
              <a:buFont typeface="Wingdings"/>
              <a:buChar char="Ø"/>
            </a:pPr>
            <a:r>
              <a:rPr lang="en-GB" sz="2000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Resistance to Acceptance</a:t>
            </a:r>
            <a:endParaRPr lang="en-US" sz="2000" dirty="0">
              <a:solidFill>
                <a:schemeClr val="accent2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5CFD8E8D-A997-C8AB-A2A9-A78E5EA8F8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Product Requirements</a:t>
            </a:r>
            <a:endParaRPr lang="en-GB" altLang="en-US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09C47B5A-6878-58E2-5C6B-45541C49C3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447800"/>
            <a:ext cx="8763000" cy="4876800"/>
          </a:xfrm>
        </p:spPr>
        <p:txBody>
          <a:bodyPr/>
          <a:lstStyle/>
          <a:p>
            <a:pPr marL="0" indent="0" algn="just">
              <a:buNone/>
            </a:pPr>
            <a:endParaRPr lang="en-GB" altLang="tr-TR" sz="1800"/>
          </a:p>
          <a:p>
            <a:pPr algn="just"/>
            <a:endParaRPr lang="en-GB" altLang="tr-TR" sz="2600"/>
          </a:p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6A883-1ED6-0171-929B-5021D52793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tr-TR"/>
              <a:t>Project Smart Campus</a:t>
            </a:r>
            <a:endParaRPr lang="en-US" altLang="tr-TR"/>
          </a:p>
        </p:txBody>
      </p:sp>
      <p:sp>
        <p:nvSpPr>
          <p:cNvPr id="13317" name="Slide Number Placeholder 5">
            <a:extLst>
              <a:ext uri="{FF2B5EF4-FFF2-40B4-BE49-F238E27FC236}">
                <a16:creationId xmlns:a16="http://schemas.microsoft.com/office/drawing/2014/main" id="{B624BBB7-A0AB-2ED6-911E-4B1D729020F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itchFamily="2" charset="2"/>
              <a:buChar char="Ø"/>
              <a:defRPr sz="3200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Ø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itchFamily="2" charset="2"/>
              <a:buChar char="Ø"/>
              <a:defRPr sz="2000">
                <a:solidFill>
                  <a:srgbClr val="000066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itchFamily="2" charset="2"/>
              <a:buChar char="Ø"/>
              <a:defRPr sz="2000">
                <a:solidFill>
                  <a:srgbClr val="000066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0066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0066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0066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0066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FA5B44-B402-E74D-A2E7-C7BDFBA750B0}" type="slidenum">
              <a:rPr lang="en-US" altLang="tr-TR" sz="1400" smtClean="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tr-TR" sz="140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48C5D5-CA78-F17A-E9D3-75955CAD633B}"/>
              </a:ext>
            </a:extLst>
          </p:cNvPr>
          <p:cNvSpPr txBox="1"/>
          <p:nvPr/>
        </p:nvSpPr>
        <p:spPr>
          <a:xfrm>
            <a:off x="638202" y="1803195"/>
            <a:ext cx="7438998" cy="43704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Arial"/>
              </a:rPr>
              <a:t>Uses Cases: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Arial"/>
              </a:rPr>
              <a:t>University Management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imes New Roman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Arial"/>
              </a:rPr>
              <a:t>Make Registration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imes New Roman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Arial"/>
              </a:rPr>
              <a:t>Creating Exams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imes New Roman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Arial"/>
              </a:rPr>
              <a:t>Enroll Students to Exams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imes New Roman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Arial"/>
              </a:rPr>
              <a:t>Validate Students in Exams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imes New Roman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Arial"/>
              </a:rPr>
              <a:t>Creating Groups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imes New Roman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Arial"/>
              </a:rPr>
              <a:t>Enroll Students to Groups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imes New Roman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Arial"/>
              </a:rPr>
              <a:t>Validate Students in Groups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imes New Roman"/>
              <a:cs typeface="Arial" panose="020B0604020202020204" pitchFamily="34" charset="0"/>
            </a:endParaRPr>
          </a:p>
          <a:p>
            <a:endParaRPr lang="en-US" b="1" dirty="0">
              <a:solidFill>
                <a:schemeClr val="accent2">
                  <a:lumMod val="75000"/>
                </a:schemeClr>
              </a:solidFill>
              <a:latin typeface="Times New Roman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5CFD8E8D-A997-C8AB-A2A9-A78E5EA8F8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/>
              <a:t>Product Requirements</a:t>
            </a:r>
            <a:endParaRPr lang="en-GB" altLang="en-US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09C47B5A-6878-58E2-5C6B-45541C49C3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447800"/>
            <a:ext cx="8763000" cy="4876800"/>
          </a:xfrm>
        </p:spPr>
        <p:txBody>
          <a:bodyPr/>
          <a:lstStyle/>
          <a:p>
            <a:pPr marL="0" indent="0" algn="just">
              <a:buNone/>
            </a:pPr>
            <a:endParaRPr lang="en-GB" altLang="tr-TR" sz="1800"/>
          </a:p>
          <a:p>
            <a:pPr algn="just"/>
            <a:endParaRPr lang="en-GB" altLang="tr-TR" sz="2600"/>
          </a:p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6A883-1ED6-0171-929B-5021D52793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tr-TR"/>
              <a:t>Project Smart Campus</a:t>
            </a:r>
            <a:endParaRPr lang="en-US" altLang="tr-TR"/>
          </a:p>
        </p:txBody>
      </p:sp>
      <p:sp>
        <p:nvSpPr>
          <p:cNvPr id="13317" name="Slide Number Placeholder 5">
            <a:extLst>
              <a:ext uri="{FF2B5EF4-FFF2-40B4-BE49-F238E27FC236}">
                <a16:creationId xmlns:a16="http://schemas.microsoft.com/office/drawing/2014/main" id="{B624BBB7-A0AB-2ED6-911E-4B1D729020F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itchFamily="2" charset="2"/>
              <a:buChar char="Ø"/>
              <a:defRPr sz="3200">
                <a:solidFill>
                  <a:srgbClr val="000066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Ø"/>
              <a:defRPr sz="2800">
                <a:solidFill>
                  <a:srgbClr val="000066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Font typeface="Wingdings" pitchFamily="2" charset="2"/>
              <a:buChar char="Ø"/>
              <a:defRPr sz="2400">
                <a:solidFill>
                  <a:srgbClr val="000066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Font typeface="Wingdings" pitchFamily="2" charset="2"/>
              <a:buChar char="Ø"/>
              <a:defRPr sz="2000">
                <a:solidFill>
                  <a:srgbClr val="000066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Font typeface="Wingdings" pitchFamily="2" charset="2"/>
              <a:buChar char="Ø"/>
              <a:defRPr sz="2000">
                <a:solidFill>
                  <a:srgbClr val="000066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0066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0066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0066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000">
                <a:solidFill>
                  <a:srgbClr val="000066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FA5B44-B402-E74D-A2E7-C7BDFBA750B0}" type="slidenum">
              <a:rPr lang="en-US" altLang="tr-TR" sz="1400" smtClean="0">
                <a:solidFill>
                  <a:srgbClr val="002060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tr-TR" sz="140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48C5D5-CA78-F17A-E9D3-75955CAD633B}"/>
              </a:ext>
            </a:extLst>
          </p:cNvPr>
          <p:cNvSpPr txBox="1"/>
          <p:nvPr/>
        </p:nvSpPr>
        <p:spPr>
          <a:xfrm>
            <a:off x="422483" y="1539849"/>
            <a:ext cx="7438998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i="0" dirty="0">
                <a:solidFill>
                  <a:schemeClr val="accent2">
                    <a:lumMod val="75000"/>
                  </a:schemeClr>
                </a:solidFill>
                <a:effectLst/>
                <a:latin typeface="+mn-lt"/>
              </a:rPr>
              <a:t>Functional Requirements: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accent2">
                    <a:lumMod val="75000"/>
                  </a:schemeClr>
                </a:solidFill>
                <a:effectLst/>
                <a:latin typeface="+mn-lt"/>
              </a:rPr>
              <a:t>Enhance campus security.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accent2">
                    <a:lumMod val="75000"/>
                  </a:schemeClr>
                </a:solidFill>
                <a:effectLst/>
                <a:latin typeface="+mn-lt"/>
              </a:rPr>
              <a:t>Include a visible camera.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accent2">
                    <a:lumMod val="75000"/>
                  </a:schemeClr>
                </a:solidFill>
                <a:effectLst/>
                <a:latin typeface="+mn-lt"/>
              </a:rPr>
              <a:t>Require a stable internet connection.</a:t>
            </a:r>
          </a:p>
          <a:p>
            <a:pPr algn="l">
              <a:lnSpc>
                <a:spcPct val="150000"/>
              </a:lnSpc>
            </a:pPr>
            <a:r>
              <a:rPr lang="en-US" sz="2000" b="1" i="0" dirty="0">
                <a:solidFill>
                  <a:schemeClr val="accent2">
                    <a:lumMod val="75000"/>
                  </a:schemeClr>
                </a:solidFill>
                <a:effectLst/>
                <a:latin typeface="+mn-lt"/>
              </a:rPr>
              <a:t>Non-Functional Requirements: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accent2">
                    <a:lumMod val="75000"/>
                  </a:schemeClr>
                </a:solidFill>
                <a:effectLst/>
                <a:latin typeface="+mn-lt"/>
              </a:rPr>
              <a:t>Maintain a simple architecture.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accent2">
                    <a:lumMod val="75000"/>
                  </a:schemeClr>
                </a:solidFill>
                <a:effectLst/>
                <a:latin typeface="+mn-lt"/>
              </a:rPr>
              <a:t>Ensure security against unauthorized access.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accent2">
                    <a:lumMod val="75000"/>
                  </a:schemeClr>
                </a:solidFill>
                <a:effectLst/>
                <a:latin typeface="+mn-lt"/>
              </a:rPr>
              <a:t>Enable easy maintenance with secured user data.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accent2">
                    <a:lumMod val="75000"/>
                  </a:schemeClr>
                </a:solidFill>
                <a:effectLst/>
                <a:latin typeface="+mn-lt"/>
              </a:rPr>
              <a:t>Ensure reliability and availability at all times.</a:t>
            </a:r>
          </a:p>
          <a:p>
            <a:pPr marL="285750" indent="-285750">
              <a:buFont typeface="Wingdings"/>
              <a:buChar char="Ø"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Times New Roman"/>
              <a:cs typeface="Arial"/>
            </a:endParaRPr>
          </a:p>
          <a:p>
            <a:pPr marL="285750" indent="-285750">
              <a:buFont typeface="Wingdings"/>
              <a:buChar char="Ø"/>
            </a:pPr>
            <a:endParaRPr lang="en-US" b="1" dirty="0">
              <a:solidFill>
                <a:schemeClr val="accent2">
                  <a:lumMod val="75000"/>
                </a:schemeClr>
              </a:solidFill>
              <a:latin typeface="Times New Roman"/>
              <a:cs typeface="Arial" panose="020B0604020202020204" pitchFamily="34" charset="0"/>
            </a:endParaRPr>
          </a:p>
          <a:p>
            <a:endParaRPr lang="en-US" b="1" dirty="0">
              <a:solidFill>
                <a:schemeClr val="accent2">
                  <a:lumMod val="75000"/>
                </a:schemeClr>
              </a:solidFill>
              <a:latin typeface="Times New Roman"/>
              <a:cs typeface="Arial" panose="020B0604020202020204" pitchFamily="34" charset="0"/>
            </a:endParaRPr>
          </a:p>
          <a:p>
            <a:endParaRPr lang="en-US" b="1" dirty="0">
              <a:solidFill>
                <a:schemeClr val="accent2">
                  <a:lumMod val="75000"/>
                </a:schemeClr>
              </a:solidFill>
              <a:latin typeface="Times New Roman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6187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317C0-7B9E-EDCC-96E0-F6F3FA490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6525"/>
            <a:ext cx="8839200" cy="1086727"/>
          </a:xfrm>
        </p:spPr>
        <p:txBody>
          <a:bodyPr/>
          <a:lstStyle/>
          <a:p>
            <a:r>
              <a:rPr lang="en-US" altLang="tr-TR"/>
              <a:t>Product Design</a:t>
            </a:r>
            <a:endParaRPr lang="en-US">
              <a:cs typeface="Times New Roman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E7E3D5-2AD9-F305-3B5A-8E3FC691CF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altLang="tr-TR"/>
              <a:t>Project Smart Campus</a:t>
            </a:r>
            <a:endParaRPr lang="en-US" alt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4994F0-B505-9B53-14B1-30DF855CD3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350FC5E-8234-9E4F-A1F0-61B486BE7A0C}" type="slidenum">
              <a:rPr lang="en-US" altLang="tr-TR" smtClean="0"/>
              <a:pPr>
                <a:defRPr/>
              </a:pPr>
              <a:t>9</a:t>
            </a:fld>
            <a:endParaRPr lang="en-US" altLang="tr-T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438208-4AFD-91E8-7938-A79241479809}"/>
              </a:ext>
            </a:extLst>
          </p:cNvPr>
          <p:cNvSpPr txBox="1"/>
          <p:nvPr/>
        </p:nvSpPr>
        <p:spPr>
          <a:xfrm>
            <a:off x="498603" y="1713485"/>
            <a:ext cx="7879827" cy="15081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dirty="0">
              <a:solidFill>
                <a:schemeClr val="accent2">
                  <a:lumMod val="75000"/>
                </a:schemeClr>
              </a:solidFill>
              <a:latin typeface="Times New Roman"/>
              <a:cs typeface="Arial"/>
            </a:endParaRPr>
          </a:p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Arial"/>
              </a:rPr>
              <a:t>Main Design Decisions and Constraints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Arial"/>
              </a:rPr>
              <a:t>: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/>
              <a:cs typeface="Times New Roman"/>
            </a:endParaRPr>
          </a:p>
          <a:p>
            <a:br>
              <a:rPr lang="en-US" dirty="0"/>
            </a:br>
            <a:endParaRPr lang="en-US" dirty="0"/>
          </a:p>
          <a:p>
            <a:pPr algn="l"/>
            <a:endParaRPr lang="en-US" dirty="0"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A7C318-E9B3-C316-7D5F-C1AC4A6AE2CF}"/>
              </a:ext>
            </a:extLst>
          </p:cNvPr>
          <p:cNvSpPr txBox="1"/>
          <p:nvPr/>
        </p:nvSpPr>
        <p:spPr>
          <a:xfrm>
            <a:off x="500270" y="2314161"/>
            <a:ext cx="8135177" cy="3268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Mobile Platform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: Android 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Programming Language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: Kotlin and Java 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User Interface Design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: Teacher, Staff, Student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Data Design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: Performance and scalability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API Integration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: Spring Boot and Flask APIs 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Security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: Encryption and secure authentication.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Mobile Optimization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: Responsive design for optimal mobile experience.</a:t>
            </a:r>
          </a:p>
        </p:txBody>
      </p:sp>
    </p:spTree>
    <p:extLst>
      <p:ext uri="{BB962C8B-B14F-4D97-AF65-F5344CB8AC3E}">
        <p14:creationId xmlns:p14="http://schemas.microsoft.com/office/powerpoint/2010/main" val="449174715"/>
      </p:ext>
    </p:extLst>
  </p:cSld>
  <p:clrMapOvr>
    <a:masterClrMapping/>
  </p:clrMapOvr>
</p:sld>
</file>

<file path=ppt/theme/theme1.xml><?xml version="1.0" encoding="utf-8"?>
<a:theme xmlns:a="http://schemas.openxmlformats.org/drawingml/2006/main" name="PROMOL design template">
  <a:themeElements>
    <a:clrScheme name="PROMOL design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OMOL design 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PROMOL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MOL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MOL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MOL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MOL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MOL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MOL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MOL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MOL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MOL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MOL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MOL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ce2b947-6095-41f3-9aaf-89310c65ad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1BF6D8341B6C44B937B68CC2A28075" ma:contentTypeVersion="13" ma:contentTypeDescription="Create a new document." ma:contentTypeScope="" ma:versionID="c4c1c55d04829e4d776ab129020612b7">
  <xsd:schema xmlns:xsd="http://www.w3.org/2001/XMLSchema" xmlns:xs="http://www.w3.org/2001/XMLSchema" xmlns:p="http://schemas.microsoft.com/office/2006/metadata/properties" xmlns:ns3="9ce2b947-6095-41f3-9aaf-89310c65ad7e" xmlns:ns4="67335ff9-41ae-478e-bd52-37f282356a5a" targetNamespace="http://schemas.microsoft.com/office/2006/metadata/properties" ma:root="true" ma:fieldsID="865b3a3ce9efc4c5312dc3eb603f942d" ns3:_="" ns4:_="">
    <xsd:import namespace="9ce2b947-6095-41f3-9aaf-89310c65ad7e"/>
    <xsd:import namespace="67335ff9-41ae-478e-bd52-37f282356a5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e2b947-6095-41f3-9aaf-89310c65ad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335ff9-41ae-478e-bd52-37f282356a5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E73994-D4E0-474C-9A8F-2E490A7603A4}">
  <ds:schemaRefs>
    <ds:schemaRef ds:uri="http://schemas.microsoft.com/office/2006/documentManagement/types"/>
    <ds:schemaRef ds:uri="http://purl.org/dc/elements/1.1/"/>
    <ds:schemaRef ds:uri="http://purl.org/dc/dcmitype/"/>
    <ds:schemaRef ds:uri="67335ff9-41ae-478e-bd52-37f282356a5a"/>
    <ds:schemaRef ds:uri="http://purl.org/dc/terms/"/>
    <ds:schemaRef ds:uri="9ce2b947-6095-41f3-9aaf-89310c65ad7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9661F53-B1C6-41F9-B6E3-689A81AFFF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B9DC2F-39CA-48DE-BEC9-0818C8CC2F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e2b947-6095-41f3-9aaf-89310c65ad7e"/>
    <ds:schemaRef ds:uri="67335ff9-41ae-478e-bd52-37f282356a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background template</Template>
  <TotalTime>1943</TotalTime>
  <Words>691</Words>
  <Application>Microsoft Macintosh PowerPoint</Application>
  <PresentationFormat>On-screen Show (4:3)</PresentationFormat>
  <Paragraphs>253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Times New Roman</vt:lpstr>
      <vt:lpstr>Wingdings</vt:lpstr>
      <vt:lpstr>PROMOL design template</vt:lpstr>
      <vt:lpstr>COSC 6370 – ADVANCED SOFTWARE ENGINEERING</vt:lpstr>
      <vt:lpstr>Presentation Outline</vt:lpstr>
      <vt:lpstr>Project Vision</vt:lpstr>
      <vt:lpstr>Project Vision</vt:lpstr>
      <vt:lpstr>Project Vision</vt:lpstr>
      <vt:lpstr>Project Planning</vt:lpstr>
      <vt:lpstr>Product Requirements</vt:lpstr>
      <vt:lpstr>Product Requirements</vt:lpstr>
      <vt:lpstr>Product Design</vt:lpstr>
      <vt:lpstr>Project Design</vt:lpstr>
      <vt:lpstr>Project Implementation</vt:lpstr>
      <vt:lpstr>Product Testing</vt:lpstr>
      <vt:lpstr>Lessons Learned</vt:lpstr>
      <vt:lpstr>Lessons Learned</vt:lpstr>
      <vt:lpstr>Product Features</vt:lpstr>
      <vt:lpstr>Product Features</vt:lpstr>
      <vt:lpstr>Product Features</vt:lpstr>
      <vt:lpstr>Product Features</vt:lpstr>
      <vt:lpstr>Product Features</vt:lpstr>
      <vt:lpstr>Product Features</vt:lpstr>
      <vt:lpstr>Product Launch</vt:lpstr>
      <vt:lpstr>Thank You!</vt:lpstr>
    </vt:vector>
  </TitlesOfParts>
  <Company>nps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Modeling</dc:title>
  <dc:creator>Dr. Kadir Alpaslan Demir</dc:creator>
  <cp:keywords>Domain Modeling</cp:keywords>
  <cp:lastModifiedBy>Boggaram, Venkata Sai Ramya</cp:lastModifiedBy>
  <cp:revision>71</cp:revision>
  <dcterms:created xsi:type="dcterms:W3CDTF">2008-10-25T12:13:29Z</dcterms:created>
  <dcterms:modified xsi:type="dcterms:W3CDTF">2024-04-23T03:05:51Z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0x0101000D1BF6D8341B6C44B937B68CC2A28075</vt:lpwstr>
  </property>
</Properties>
</file>