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61" r:id="rId3"/>
    <p:sldId id="257" r:id="rId4"/>
    <p:sldId id="266" r:id="rId5"/>
    <p:sldId id="262" r:id="rId6"/>
    <p:sldId id="275" r:id="rId7"/>
    <p:sldId id="276" r:id="rId8"/>
    <p:sldId id="259" r:id="rId9"/>
    <p:sldId id="265" r:id="rId10"/>
    <p:sldId id="267" r:id="rId11"/>
    <p:sldId id="268" r:id="rId12"/>
    <p:sldId id="270" r:id="rId13"/>
    <p:sldId id="271" r:id="rId14"/>
    <p:sldId id="273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5738" autoAdjust="0"/>
  </p:normalViewPr>
  <p:slideViewPr>
    <p:cSldViewPr snapToGrid="0">
      <p:cViewPr varScale="1">
        <p:scale>
          <a:sx n="61" d="100"/>
          <a:sy n="61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42C5A-F77B-4C1B-A0C6-60EE8777927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25133-D616-4293-9317-E118E031E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3 columns – categorical</a:t>
            </a:r>
            <a:r>
              <a:rPr lang="en-US" baseline="0" dirty="0" smtClean="0"/>
              <a:t> data, has multiple levels (unique values)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5133-D616-4293-9317-E118E031EE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10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5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683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9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6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4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BD87B67-4085-46CB-BF9A-51627E260AB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74945AD-76C1-47D5-B6FA-E5A0694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308713"/>
          </a:xfrm>
        </p:spPr>
        <p:txBody>
          <a:bodyPr/>
          <a:lstStyle/>
          <a:p>
            <a:r>
              <a:rPr lang="en-US" dirty="0" err="1"/>
              <a:t>Solvati</a:t>
            </a:r>
            <a:r>
              <a:rPr lang="en-US" dirty="0"/>
              <a:t> Sprint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200400"/>
            <a:ext cx="9418320" cy="3126657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Team King </a:t>
            </a:r>
            <a:r>
              <a:rPr lang="en-US" sz="2600" b="1" dirty="0" smtClean="0"/>
              <a:t>Cobras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Mukhar</a:t>
            </a:r>
            <a:r>
              <a:rPr lang="en-US" dirty="0" smtClean="0"/>
              <a:t> Gupta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Jaya Krishna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Akhila</a:t>
            </a:r>
            <a:r>
              <a:rPr lang="en-US" dirty="0" smtClean="0"/>
              <a:t> </a:t>
            </a:r>
            <a:r>
              <a:rPr lang="en-US" dirty="0" err="1" smtClean="0"/>
              <a:t>Puthengot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Faariya Sheikh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Varun </a:t>
            </a:r>
            <a:r>
              <a:rPr lang="en-US" dirty="0" smtClean="0"/>
              <a:t>Vohra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Zhongying</a:t>
            </a:r>
            <a:r>
              <a:rPr lang="en-US" dirty="0" smtClean="0"/>
              <a:t> Xiao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60216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5976"/>
            <a:ext cx="8595360" cy="47541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Choose Y-variable</a:t>
            </a:r>
          </a:p>
          <a:p>
            <a:pPr lvl="1"/>
            <a:r>
              <a:rPr lang="en-US" sz="2000" dirty="0" smtClean="0"/>
              <a:t>Download Time</a:t>
            </a:r>
          </a:p>
          <a:p>
            <a:r>
              <a:rPr lang="en-US" sz="2400" dirty="0" smtClean="0"/>
              <a:t>Discretize Function</a:t>
            </a:r>
          </a:p>
          <a:p>
            <a:pPr lvl="1"/>
            <a:r>
              <a:rPr lang="en-US" sz="2000" dirty="0" smtClean="0"/>
              <a:t>Cluster Method</a:t>
            </a:r>
          </a:p>
          <a:p>
            <a:pPr lvl="1"/>
            <a:r>
              <a:rPr lang="en-US" sz="2000" dirty="0" smtClean="0"/>
              <a:t>3 Categories : Excellent, Good and Bad</a:t>
            </a:r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794567"/>
            <a:ext cx="3495499" cy="278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33" y="3794567"/>
            <a:ext cx="3495499" cy="27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  <a:r>
              <a:rPr lang="en-US" dirty="0" smtClean="0"/>
              <a:t>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Decision Tree</a:t>
            </a:r>
          </a:p>
          <a:p>
            <a:pPr lvl="1"/>
            <a:r>
              <a:rPr lang="en-US" sz="2400" dirty="0" smtClean="0"/>
              <a:t>Quinlan's C5.0 algorithm</a:t>
            </a:r>
          </a:p>
          <a:p>
            <a:r>
              <a:rPr lang="en-US" sz="2800" dirty="0" smtClean="0"/>
              <a:t>Data </a:t>
            </a:r>
            <a:r>
              <a:rPr lang="en-US" sz="2800" dirty="0"/>
              <a:t>Segregation</a:t>
            </a:r>
          </a:p>
          <a:p>
            <a:pPr lvl="1"/>
            <a:r>
              <a:rPr lang="en-US" sz="2400" dirty="0"/>
              <a:t>Train Data : </a:t>
            </a:r>
            <a:r>
              <a:rPr lang="en-US" sz="2400" dirty="0" smtClean="0"/>
              <a:t>60</a:t>
            </a:r>
            <a:r>
              <a:rPr lang="en-US" sz="2400" dirty="0"/>
              <a:t>%</a:t>
            </a:r>
          </a:p>
          <a:p>
            <a:pPr lvl="1"/>
            <a:r>
              <a:rPr lang="en-US" sz="2400" dirty="0" smtClean="0"/>
              <a:t>Test </a:t>
            </a:r>
            <a:r>
              <a:rPr lang="en-US" sz="2400" dirty="0"/>
              <a:t>Data : </a:t>
            </a:r>
            <a:r>
              <a:rPr lang="en-US" sz="2400" dirty="0" smtClean="0"/>
              <a:t>40%</a:t>
            </a:r>
            <a:endParaRPr lang="en-US" sz="2000" dirty="0" smtClean="0"/>
          </a:p>
          <a:p>
            <a:r>
              <a:rPr lang="en-US" sz="2400" dirty="0" smtClean="0"/>
              <a:t>Mean </a:t>
            </a:r>
            <a:r>
              <a:rPr lang="en-US" sz="2400" dirty="0"/>
              <a:t>Error Percentage: </a:t>
            </a:r>
            <a:r>
              <a:rPr lang="mr-IN" sz="2400" b="1" u="sng" dirty="0" smtClean="0"/>
              <a:t>44.99458%</a:t>
            </a:r>
            <a:endParaRPr lang="en-US" sz="2400" b="1" u="sng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63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61872" y="381000"/>
                <a:ext cx="9692640" cy="1536700"/>
              </a:xfrm>
            </p:spPr>
            <p:txBody>
              <a:bodyPr>
                <a:normAutofit/>
              </a:bodyPr>
              <a:lstStyle/>
              <a:p>
                <a:r>
                  <a:rPr lang="en-US" sz="3800" dirty="0"/>
                  <a:t>Download Speed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/>
                          <m:t>Download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Size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/>
                          <m:t>Download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Time</m:t>
                        </m:r>
                      </m:den>
                    </m:f>
                  </m:oMath>
                </a14:m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:endParaRPr lang="en-US" sz="1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61872" y="381000"/>
                <a:ext cx="9692640" cy="1536700"/>
              </a:xfrm>
              <a:blipFill rotWithShape="0">
                <a:blip r:embed="rId2"/>
                <a:stretch>
                  <a:fillRect l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2159000"/>
            <a:ext cx="9021117" cy="4021137"/>
          </a:xfrm>
        </p:spPr>
        <p:txBody>
          <a:bodyPr>
            <a:normAutofit/>
          </a:bodyPr>
          <a:lstStyle/>
          <a:p>
            <a:r>
              <a:rPr lang="en-US" sz="2000" dirty="0"/>
              <a:t>Construct a Decision tree for a different and derived attribute - Download Speed.</a:t>
            </a:r>
          </a:p>
          <a:p>
            <a:r>
              <a:rPr lang="en-US" sz="2000" dirty="0"/>
              <a:t>The Download Speed column is added to the cleaned file.</a:t>
            </a:r>
          </a:p>
          <a:p>
            <a:r>
              <a:rPr lang="en-US" sz="2000" dirty="0"/>
              <a:t>The download speed is divided into three categories – Excellent, Good and Bad.</a:t>
            </a:r>
          </a:p>
          <a:p>
            <a:r>
              <a:rPr lang="en-US" sz="2000" dirty="0"/>
              <a:t>The Download Time and Download Size columns are deleted as they have been used to determine the Download Speed.</a:t>
            </a:r>
          </a:p>
          <a:p>
            <a:r>
              <a:rPr lang="en-US" sz="2000" dirty="0"/>
              <a:t> The data is separated into Train and Test Data. 60% for training and the rest is used as Test data.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08" y="169352"/>
            <a:ext cx="10515600" cy="6559251"/>
          </a:xfrm>
        </p:spPr>
        <p:txBody>
          <a:bodyPr/>
          <a:lstStyle/>
          <a:p>
            <a:r>
              <a:rPr lang="en-US" dirty="0"/>
              <a:t>The Decision tree is plotted for the training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84" y="907228"/>
            <a:ext cx="9189114" cy="52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9097370" cy="5551977"/>
          </a:xfrm>
        </p:spPr>
        <p:txBody>
          <a:bodyPr>
            <a:normAutofit/>
          </a:bodyPr>
          <a:lstStyle/>
          <a:p>
            <a:r>
              <a:rPr lang="en-US" sz="2400" dirty="0"/>
              <a:t>After plotting the decision tree for the training data, the decision tree is used to predict the values of the test data.</a:t>
            </a:r>
          </a:p>
          <a:p>
            <a:r>
              <a:rPr lang="en-US" sz="2400" dirty="0"/>
              <a:t>After calculating the values for the test data, it is compared to the true values from the decision tree plotted for the whole data set.</a:t>
            </a:r>
          </a:p>
          <a:p>
            <a:r>
              <a:rPr lang="en-US" sz="2400" dirty="0"/>
              <a:t>The mean error is calculated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Mean Error ≈ 24%</a:t>
            </a:r>
          </a:p>
        </p:txBody>
      </p:sp>
    </p:spTree>
    <p:extLst>
      <p:ext uri="{BB962C8B-B14F-4D97-AF65-F5344CB8AC3E}">
        <p14:creationId xmlns:p14="http://schemas.microsoft.com/office/powerpoint/2010/main" val="15769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97" y="291548"/>
            <a:ext cx="9692640" cy="485374"/>
          </a:xfrm>
        </p:spPr>
        <p:txBody>
          <a:bodyPr>
            <a:normAutofit/>
          </a:bodyPr>
          <a:lstStyle/>
          <a:p>
            <a:r>
              <a:rPr lang="en-US" sz="2000" b="1" dirty="0"/>
              <a:t>Poisson Regression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8" y="933971"/>
            <a:ext cx="3896269" cy="1952898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26" y="159346"/>
            <a:ext cx="3753611" cy="3444873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8" y="3913732"/>
            <a:ext cx="5896798" cy="14575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12558" y="3419553"/>
            <a:ext cx="347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Two vector Logistic R</a:t>
            </a:r>
            <a:r>
              <a:rPr lang="en-US" altLang="zh-CN" dirty="0"/>
              <a:t>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090" y="278295"/>
            <a:ext cx="9692640" cy="392609"/>
          </a:xfrm>
        </p:spPr>
        <p:txBody>
          <a:bodyPr>
            <a:normAutofit/>
          </a:bodyPr>
          <a:lstStyle/>
          <a:p>
            <a:r>
              <a:rPr lang="en-US" sz="1800" b="1" dirty="0"/>
              <a:t>Decision Forest Regression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0" y="1102414"/>
            <a:ext cx="6154009" cy="175284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0" y="3012168"/>
            <a:ext cx="878327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72" y="318052"/>
            <a:ext cx="9692640" cy="445618"/>
          </a:xfrm>
        </p:spPr>
        <p:txBody>
          <a:bodyPr>
            <a:normAutofit/>
          </a:bodyPr>
          <a:lstStyle/>
          <a:p>
            <a:r>
              <a:rPr lang="en-US" sz="1600" b="1" dirty="0"/>
              <a:t>Linear Regression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24" y="1036120"/>
            <a:ext cx="3553321" cy="2391109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74697" y="3315149"/>
            <a:ext cx="9692640" cy="578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Neural Network Regression</a:t>
            </a:r>
          </a:p>
        </p:txBody>
      </p:sp>
      <p:pic>
        <p:nvPicPr>
          <p:cNvPr id="10" name="Content Placeholder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0" y="4032097"/>
            <a:ext cx="3406847" cy="1933845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35" y="3448328"/>
            <a:ext cx="4057802" cy="31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27" y="1047135"/>
            <a:ext cx="8595360" cy="43513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Special Thank You to: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Khalid </a:t>
            </a:r>
            <a:r>
              <a:rPr lang="en-US" sz="2800" dirty="0" err="1" smtClean="0"/>
              <a:t>Hamied</a:t>
            </a:r>
            <a:endParaRPr lang="en-US" sz="2800" dirty="0" smtClean="0"/>
          </a:p>
          <a:p>
            <a:pPr marL="274320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Taj </a:t>
            </a:r>
            <a:r>
              <a:rPr lang="en-US" sz="2800" dirty="0" err="1"/>
              <a:t>P</a:t>
            </a:r>
            <a:r>
              <a:rPr lang="en-US" sz="2800" dirty="0" err="1" smtClean="0"/>
              <a:t>irzada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98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79523"/>
            <a:ext cx="8914515" cy="4351337"/>
          </a:xfrm>
        </p:spPr>
        <p:txBody>
          <a:bodyPr>
            <a:normAutofit/>
          </a:bodyPr>
          <a:lstStyle/>
          <a:p>
            <a:r>
              <a:rPr lang="en-US" sz="2400" dirty="0"/>
              <a:t>Clean the dataset and reduce numbers of variables</a:t>
            </a:r>
            <a:r>
              <a:rPr lang="en-US" sz="2400" dirty="0" smtClean="0"/>
              <a:t>;</a:t>
            </a:r>
          </a:p>
          <a:p>
            <a:endParaRPr lang="en-US" sz="1000" dirty="0"/>
          </a:p>
          <a:p>
            <a:r>
              <a:rPr lang="en-US" sz="2400" dirty="0"/>
              <a:t>Fit the cleaned dataset into several models, including Linear Regression,  Logistic </a:t>
            </a:r>
            <a:r>
              <a:rPr lang="en-US" sz="2400" dirty="0" smtClean="0"/>
              <a:t>Regression, </a:t>
            </a:r>
            <a:r>
              <a:rPr lang="en-US" sz="2400" dirty="0"/>
              <a:t>Decision </a:t>
            </a:r>
            <a:r>
              <a:rPr lang="en-US" sz="2400" dirty="0" smtClean="0"/>
              <a:t>Tree, etc.</a:t>
            </a:r>
          </a:p>
          <a:p>
            <a:endParaRPr lang="en-US" sz="1000" dirty="0"/>
          </a:p>
          <a:p>
            <a:r>
              <a:rPr lang="en-US" sz="2400" dirty="0"/>
              <a:t>Optimize each model to improve prediction power and Compare their error rate.</a:t>
            </a:r>
          </a:p>
        </p:txBody>
      </p:sp>
    </p:spTree>
    <p:extLst>
      <p:ext uri="{BB962C8B-B14F-4D97-AF65-F5344CB8AC3E}">
        <p14:creationId xmlns:p14="http://schemas.microsoft.com/office/powerpoint/2010/main" val="8976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5008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710813"/>
            <a:ext cx="8595360" cy="4351337"/>
          </a:xfrm>
        </p:spPr>
        <p:txBody>
          <a:bodyPr>
            <a:noAutofit/>
          </a:bodyPr>
          <a:lstStyle/>
          <a:p>
            <a:r>
              <a:rPr lang="en-US" sz="2800" dirty="0"/>
              <a:t>Choose Y-variable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Download Time</a:t>
            </a:r>
          </a:p>
          <a:p>
            <a:r>
              <a:rPr lang="en-US" sz="2800" dirty="0"/>
              <a:t>Reduce the number of X variables</a:t>
            </a:r>
          </a:p>
          <a:p>
            <a:pPr lvl="1"/>
            <a:r>
              <a:rPr lang="en-US" sz="2800" dirty="0"/>
              <a:t>Delete variables with more than 50% null value</a:t>
            </a:r>
          </a:p>
          <a:p>
            <a:pPr lvl="1"/>
            <a:r>
              <a:rPr lang="en-US" sz="2800" dirty="0"/>
              <a:t>Delete variables with low Entropy</a:t>
            </a:r>
          </a:p>
          <a:p>
            <a:pPr lvl="1"/>
            <a:r>
              <a:rPr lang="en-US" sz="2800" dirty="0"/>
              <a:t>Delete the variables with low symmetrical uncertainty </a:t>
            </a:r>
          </a:p>
          <a:p>
            <a:r>
              <a:rPr lang="en-US" sz="2800" dirty="0"/>
              <a:t>Delete abnormal Outliers</a:t>
            </a:r>
          </a:p>
          <a:p>
            <a:pPr lvl="1"/>
            <a:r>
              <a:rPr lang="en-US" sz="2800" dirty="0"/>
              <a:t>Tukey’s Method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6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23" y="-95534"/>
            <a:ext cx="9692640" cy="185782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Cleaning(CONT.)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09" y="1325562"/>
            <a:ext cx="9132154" cy="4713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8383" y="2651124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Only 20 X variables are survived!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9636" y="6038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Delete X variables with low symmetrical uncertainty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91" y="239395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Cleaning(CONT.)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1956364"/>
            <a:ext cx="8637201" cy="4457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04414" y="6229385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Download_Time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13612" y="1924903"/>
            <a:ext cx="1590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Residual standard error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769274" y="558501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5.302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69273" y="332463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7.879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077887" y="4053914"/>
            <a:ext cx="264744" cy="11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Target Feature : Download Time</a:t>
            </a:r>
          </a:p>
          <a:p>
            <a:r>
              <a:rPr lang="en-US" sz="2800" dirty="0"/>
              <a:t>Output clustered to three categories : </a:t>
            </a:r>
            <a:r>
              <a:rPr lang="en-US" sz="2800" dirty="0" smtClean="0"/>
              <a:t>Excellent, Good, </a:t>
            </a:r>
            <a:r>
              <a:rPr lang="en-US" sz="2800" dirty="0"/>
              <a:t>and Bad</a:t>
            </a:r>
          </a:p>
          <a:p>
            <a:r>
              <a:rPr lang="en-US" sz="2800" dirty="0"/>
              <a:t>Used 60 % as Training Data and tested in the rest .</a:t>
            </a:r>
          </a:p>
          <a:p>
            <a:r>
              <a:rPr lang="en-US" sz="2800" dirty="0"/>
              <a:t>Mean Error : </a:t>
            </a:r>
            <a:r>
              <a:rPr lang="en-US" sz="2800" dirty="0" smtClean="0"/>
              <a:t>48.6%</a:t>
            </a:r>
          </a:p>
        </p:txBody>
      </p:sp>
    </p:spTree>
    <p:extLst>
      <p:ext uri="{BB962C8B-B14F-4D97-AF65-F5344CB8AC3E}">
        <p14:creationId xmlns:p14="http://schemas.microsoft.com/office/powerpoint/2010/main" val="32819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049" y="365759"/>
            <a:ext cx="3330052" cy="3578444"/>
          </a:xfrm>
        </p:spPr>
        <p:txBody>
          <a:bodyPr/>
          <a:lstStyle/>
          <a:p>
            <a:r>
              <a:rPr lang="en-US" dirty="0"/>
              <a:t>Linear Regression (CONT.)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84" y="365758"/>
            <a:ext cx="6320804" cy="5908105"/>
          </a:xfrm>
        </p:spPr>
      </p:pic>
    </p:spTree>
    <p:extLst>
      <p:ext uri="{BB962C8B-B14F-4D97-AF65-F5344CB8AC3E}">
        <p14:creationId xmlns:p14="http://schemas.microsoft.com/office/powerpoint/2010/main" val="29055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69340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598971"/>
            <a:ext cx="8973509" cy="46101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Chosen Y-variable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Download </a:t>
            </a:r>
            <a:r>
              <a:rPr lang="en-US" sz="2000" dirty="0" smtClean="0">
                <a:solidFill>
                  <a:schemeClr val="tx1"/>
                </a:solidFill>
              </a:rPr>
              <a:t>Time</a:t>
            </a:r>
          </a:p>
          <a:p>
            <a:r>
              <a:rPr lang="en-US" sz="2400" dirty="0" smtClean="0"/>
              <a:t>Remove first 3 columns: “level_2_name” , “vendor” , “model”</a:t>
            </a:r>
          </a:p>
          <a:p>
            <a:r>
              <a:rPr lang="en-US" sz="2400" dirty="0" smtClean="0"/>
              <a:t>Found mean of Y-variable column and divided into two types</a:t>
            </a:r>
          </a:p>
          <a:p>
            <a:pPr lvl="1"/>
            <a:r>
              <a:rPr lang="en-US" sz="2000" dirty="0" smtClean="0"/>
              <a:t>&gt;mean = “1”</a:t>
            </a:r>
          </a:p>
          <a:p>
            <a:pPr lvl="1"/>
            <a:r>
              <a:rPr lang="en-US" sz="2000" dirty="0" smtClean="0"/>
              <a:t>&lt;mean = “0”</a:t>
            </a:r>
          </a:p>
          <a:p>
            <a:r>
              <a:rPr lang="en-US" sz="2400" dirty="0" smtClean="0"/>
              <a:t>Training data: 60%; Testing data: 40%</a:t>
            </a:r>
          </a:p>
          <a:p>
            <a:r>
              <a:rPr lang="en-US" sz="2400" dirty="0" smtClean="0"/>
              <a:t>Logistic Regression (</a:t>
            </a:r>
            <a:r>
              <a:rPr lang="en-US" sz="2400" dirty="0" err="1" smtClean="0"/>
              <a:t>glm</a:t>
            </a:r>
            <a:r>
              <a:rPr lang="en-US" sz="2400" dirty="0" smtClean="0"/>
              <a:t>) on training data set</a:t>
            </a:r>
          </a:p>
          <a:p>
            <a:pPr lvl="1"/>
            <a:r>
              <a:rPr lang="en-US" sz="2000" u="sng" dirty="0" smtClean="0">
                <a:solidFill>
                  <a:schemeClr val="tx1"/>
                </a:solidFill>
              </a:rPr>
              <a:t>mean error percentage: 31%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567" y="365760"/>
            <a:ext cx="3053454" cy="3628724"/>
          </a:xfrm>
        </p:spPr>
        <p:txBody>
          <a:bodyPr/>
          <a:lstStyle/>
          <a:p>
            <a:r>
              <a:rPr lang="en-US" dirty="0"/>
              <a:t>Logistic Regression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1595" r="53723" b="4539"/>
          <a:stretch/>
        </p:blipFill>
        <p:spPr>
          <a:xfrm>
            <a:off x="4106782" y="265749"/>
            <a:ext cx="6647653" cy="60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988</TotalTime>
  <Words>482</Words>
  <Application>Microsoft Office PowerPoint</Application>
  <PresentationFormat>Widescreen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Century Schoolbook</vt:lpstr>
      <vt:lpstr>Lucida Console</vt:lpstr>
      <vt:lpstr>Mangal</vt:lpstr>
      <vt:lpstr>Wingdings 2</vt:lpstr>
      <vt:lpstr>View</vt:lpstr>
      <vt:lpstr>Solvati Sprint</vt:lpstr>
      <vt:lpstr>Objective</vt:lpstr>
      <vt:lpstr>Data Cleaning</vt:lpstr>
      <vt:lpstr>Data Cleaning(CONT.) </vt:lpstr>
      <vt:lpstr>Data Cleaning(CONT.)</vt:lpstr>
      <vt:lpstr>Linear Regression</vt:lpstr>
      <vt:lpstr>Linear Regression (CONT.)</vt:lpstr>
      <vt:lpstr>Logistic Regression </vt:lpstr>
      <vt:lpstr>Logistic Regression (CONT.)</vt:lpstr>
      <vt:lpstr>Decision Tree 1</vt:lpstr>
      <vt:lpstr>Decision Tree 1 (CONT.)</vt:lpstr>
      <vt:lpstr>Download Speed = "Download Size" /"Download Time"  </vt:lpstr>
      <vt:lpstr>PowerPoint Presentation</vt:lpstr>
      <vt:lpstr>PowerPoint Presentation</vt:lpstr>
      <vt:lpstr>Poisson Regression</vt:lpstr>
      <vt:lpstr>Decision Forest Regression</vt:lpstr>
      <vt:lpstr>Linear Regression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Faariya Sheikh</dc:creator>
  <cp:lastModifiedBy>Faariya Sheikh</cp:lastModifiedBy>
  <cp:revision>34</cp:revision>
  <dcterms:created xsi:type="dcterms:W3CDTF">2016-11-12T17:50:31Z</dcterms:created>
  <dcterms:modified xsi:type="dcterms:W3CDTF">2016-12-02T02:17:16Z</dcterms:modified>
</cp:coreProperties>
</file>