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1"/>
  </p:notesMasterIdLst>
  <p:sldIdLst>
    <p:sldId id="277" r:id="rId2"/>
    <p:sldId id="270" r:id="rId3"/>
    <p:sldId id="257" r:id="rId4"/>
    <p:sldId id="271" r:id="rId5"/>
    <p:sldId id="272" r:id="rId6"/>
    <p:sldId id="260" r:id="rId7"/>
    <p:sldId id="262" r:id="rId8"/>
    <p:sldId id="273" r:id="rId9"/>
    <p:sldId id="278" r:id="rId10"/>
  </p:sldIdLst>
  <p:sldSz cx="9144000" cy="5143500" type="screen16x9"/>
  <p:notesSz cx="6858000" cy="9144000"/>
  <p:embeddedFontLst>
    <p:embeddedFont>
      <p:font typeface="Bodoni MT Black" panose="02070A03080606020203" pitchFamily="18" charset="0"/>
      <p:bold r:id="rId12"/>
      <p:boldItalic r:id="rId13"/>
    </p:embeddedFont>
    <p:embeddedFont>
      <p:font typeface="Fredoka One" panose="02000000000000000000" pitchFamily="2" charset="0"/>
      <p:regular r:id="rId14"/>
    </p:embeddedFont>
    <p:embeddedFont>
      <p:font typeface="Orbitron" panose="020B0604020202020204" charset="0"/>
      <p:regular r:id="rId15"/>
      <p:bold r:id="rId16"/>
    </p:embeddedFont>
    <p:embeddedFont>
      <p:font typeface="Roboto" panose="02000000000000000000" pitchFamily="2" charset="0"/>
      <p:regular r:id="rId17"/>
      <p:bold r:id="rId18"/>
      <p:italic r:id="rId19"/>
      <p:boldItalic r:id="rId20"/>
    </p:embeddedFont>
    <p:embeddedFont>
      <p:font typeface="Roboto Condensed Light" panose="02000000000000000000" pitchFamily="2" charset="0"/>
      <p:regular r:id="rId21"/>
      <p:italic r:id="rId22"/>
    </p:embeddedFont>
    <p:embeddedFont>
      <p:font typeface="Tahoma" panose="020B060403050404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693CBB-4B21-45E7-B5DA-1F4CE0751A77}">
  <a:tblStyle styleId="{B4693CBB-4B21-45E7-B5DA-1F4CE0751A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c6ac5e878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c6ac5e878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4"/>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13" name="Google Shape;11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399"/>
        <p:cNvGrpSpPr/>
        <p:nvPr/>
      </p:nvGrpSpPr>
      <p:grpSpPr>
        <a:xfrm>
          <a:off x="0" y="0"/>
          <a:ext cx="0" cy="0"/>
          <a:chOff x="0" y="0"/>
          <a:chExt cx="0" cy="0"/>
        </a:xfrm>
      </p:grpSpPr>
      <p:sp>
        <p:nvSpPr>
          <p:cNvPr id="400" name="Google Shape;400;p14"/>
          <p:cNvSpPr txBox="1">
            <a:spLocks noGrp="1"/>
          </p:cNvSpPr>
          <p:nvPr>
            <p:ph type="title"/>
          </p:nvPr>
        </p:nvSpPr>
        <p:spPr>
          <a:xfrm>
            <a:off x="4587168" y="3394725"/>
            <a:ext cx="3621000" cy="4023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200"/>
            </a:lvl1pPr>
            <a:lvl2pPr lvl="1" algn="l" rtl="0">
              <a:spcBef>
                <a:spcPts val="0"/>
              </a:spcBef>
              <a:spcAft>
                <a:spcPts val="0"/>
              </a:spcAft>
              <a:buNone/>
              <a:defRPr sz="2200"/>
            </a:lvl2pPr>
            <a:lvl3pPr lvl="2" algn="l" rtl="0">
              <a:spcBef>
                <a:spcPts val="0"/>
              </a:spcBef>
              <a:spcAft>
                <a:spcPts val="0"/>
              </a:spcAft>
              <a:buNone/>
              <a:defRPr sz="2200"/>
            </a:lvl3pPr>
            <a:lvl4pPr lvl="3" algn="l" rtl="0">
              <a:spcBef>
                <a:spcPts val="0"/>
              </a:spcBef>
              <a:spcAft>
                <a:spcPts val="0"/>
              </a:spcAft>
              <a:buNone/>
              <a:defRPr sz="2200"/>
            </a:lvl4pPr>
            <a:lvl5pPr lvl="4" algn="l" rtl="0">
              <a:spcBef>
                <a:spcPts val="0"/>
              </a:spcBef>
              <a:spcAft>
                <a:spcPts val="0"/>
              </a:spcAft>
              <a:buNone/>
              <a:defRPr sz="2200"/>
            </a:lvl5pPr>
            <a:lvl6pPr lvl="5" algn="l" rtl="0">
              <a:spcBef>
                <a:spcPts val="0"/>
              </a:spcBef>
              <a:spcAft>
                <a:spcPts val="0"/>
              </a:spcAft>
              <a:buNone/>
              <a:defRPr sz="2200"/>
            </a:lvl6pPr>
            <a:lvl7pPr lvl="6" algn="l" rtl="0">
              <a:spcBef>
                <a:spcPts val="0"/>
              </a:spcBef>
              <a:spcAft>
                <a:spcPts val="0"/>
              </a:spcAft>
              <a:buNone/>
              <a:defRPr sz="2200"/>
            </a:lvl7pPr>
            <a:lvl8pPr lvl="7" algn="l" rtl="0">
              <a:spcBef>
                <a:spcPts val="0"/>
              </a:spcBef>
              <a:spcAft>
                <a:spcPts val="0"/>
              </a:spcAft>
              <a:buNone/>
              <a:defRPr sz="2200"/>
            </a:lvl8pPr>
            <a:lvl9pPr lvl="8" algn="l" rtl="0">
              <a:spcBef>
                <a:spcPts val="0"/>
              </a:spcBef>
              <a:spcAft>
                <a:spcPts val="0"/>
              </a:spcAft>
              <a:buNone/>
              <a:defRPr sz="2200"/>
            </a:lvl9pPr>
          </a:lstStyle>
          <a:p>
            <a:endParaRPr/>
          </a:p>
        </p:txBody>
      </p:sp>
      <p:sp>
        <p:nvSpPr>
          <p:cNvPr id="401" name="Google Shape;401;p14"/>
          <p:cNvSpPr txBox="1">
            <a:spLocks noGrp="1"/>
          </p:cNvSpPr>
          <p:nvPr>
            <p:ph type="subTitle" idx="1"/>
          </p:nvPr>
        </p:nvSpPr>
        <p:spPr>
          <a:xfrm>
            <a:off x="4587168" y="1310750"/>
            <a:ext cx="3621000" cy="1936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402" name="Google Shape;402;p14"/>
          <p:cNvSpPr/>
          <p:nvPr/>
        </p:nvSpPr>
        <p:spPr>
          <a:xfrm rot="10800000" flipH="1">
            <a:off x="-2805872" y="-337401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4"/>
          <p:cNvGrpSpPr/>
          <p:nvPr/>
        </p:nvGrpSpPr>
        <p:grpSpPr>
          <a:xfrm>
            <a:off x="6484849" y="3631196"/>
            <a:ext cx="3213277" cy="3529318"/>
            <a:chOff x="6484849" y="3631196"/>
            <a:chExt cx="3213277" cy="3529318"/>
          </a:xfrm>
        </p:grpSpPr>
        <p:sp>
          <p:nvSpPr>
            <p:cNvPr id="404" name="Google Shape;404;p14"/>
            <p:cNvSpPr/>
            <p:nvPr/>
          </p:nvSpPr>
          <p:spPr>
            <a:xfrm>
              <a:off x="7145128" y="394449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14"/>
            <p:cNvGrpSpPr/>
            <p:nvPr/>
          </p:nvGrpSpPr>
          <p:grpSpPr>
            <a:xfrm rot="10800000" flipH="1">
              <a:off x="6484849" y="3631196"/>
              <a:ext cx="2431677" cy="3529318"/>
              <a:chOff x="6769513" y="299393"/>
              <a:chExt cx="1308620" cy="1899525"/>
            </a:xfrm>
          </p:grpSpPr>
          <p:sp>
            <p:nvSpPr>
              <p:cNvPr id="406" name="Google Shape;406;p14"/>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 name="Google Shape;412;p14"/>
          <p:cNvGrpSpPr/>
          <p:nvPr/>
        </p:nvGrpSpPr>
        <p:grpSpPr>
          <a:xfrm>
            <a:off x="7545816" y="-192997"/>
            <a:ext cx="2586938" cy="1464987"/>
            <a:chOff x="7545816" y="-192997"/>
            <a:chExt cx="2586938" cy="1464987"/>
          </a:xfrm>
        </p:grpSpPr>
        <p:sp>
          <p:nvSpPr>
            <p:cNvPr id="413" name="Google Shape;413;p14"/>
            <p:cNvSpPr/>
            <p:nvPr/>
          </p:nvSpPr>
          <p:spPr>
            <a:xfrm rot="5400000" flipH="1">
              <a:off x="8106792"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14"/>
            <p:cNvGrpSpPr/>
            <p:nvPr/>
          </p:nvGrpSpPr>
          <p:grpSpPr>
            <a:xfrm>
              <a:off x="7545825" y="435764"/>
              <a:ext cx="827314" cy="410158"/>
              <a:chOff x="5989375" y="1843575"/>
              <a:chExt cx="136525" cy="67675"/>
            </a:xfrm>
          </p:grpSpPr>
          <p:sp>
            <p:nvSpPr>
              <p:cNvPr id="415" name="Google Shape;415;p14"/>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8" r:id="rId3"/>
    <p:sldLayoutId id="2147483660" r:id="rId4"/>
    <p:sldLayoutId id="2147483671" r:id="rId5"/>
    <p:sldLayoutId id="214748367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31;p30">
            <a:extLst>
              <a:ext uri="{FF2B5EF4-FFF2-40B4-BE49-F238E27FC236}">
                <a16:creationId xmlns:a16="http://schemas.microsoft.com/office/drawing/2014/main" id="{B99C7121-B48F-7335-F01A-5F6B04A1ADDE}"/>
              </a:ext>
            </a:extLst>
          </p:cNvPr>
          <p:cNvSpPr txBox="1">
            <a:spLocks/>
          </p:cNvSpPr>
          <p:nvPr/>
        </p:nvSpPr>
        <p:spPr>
          <a:xfrm>
            <a:off x="1296150" y="1619894"/>
            <a:ext cx="6551700" cy="9518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2pPr>
            <a:lvl3pPr marR="0" lvl="2"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3pPr>
            <a:lvl4pPr marR="0" lvl="3"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4pPr>
            <a:lvl5pPr marR="0" lvl="4"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5pPr>
            <a:lvl6pPr marR="0" lvl="5"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6pPr>
            <a:lvl7pPr marR="0" lvl="6"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7pPr>
            <a:lvl8pPr marR="0" lvl="7"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8pPr>
            <a:lvl9pPr marR="0" lvl="8" algn="ctr" rtl="0">
              <a:lnSpc>
                <a:spcPct val="100000"/>
              </a:lnSpc>
              <a:spcBef>
                <a:spcPts val="0"/>
              </a:spcBef>
              <a:spcAft>
                <a:spcPts val="0"/>
              </a:spcAft>
              <a:buClr>
                <a:schemeClr val="lt1"/>
              </a:buClr>
              <a:buSzPts val="3000"/>
              <a:buFont typeface="Fredoka One"/>
              <a:buNone/>
              <a:defRPr sz="3000" b="1" i="0" u="none" strike="noStrike" cap="none">
                <a:solidFill>
                  <a:schemeClr val="lt1"/>
                </a:solidFill>
                <a:latin typeface="Fredoka One"/>
                <a:ea typeface="Fredoka One"/>
                <a:cs typeface="Fredoka One"/>
                <a:sym typeface="Fredoka One"/>
              </a:defRPr>
            </a:lvl9pPr>
          </a:lstStyle>
          <a:p>
            <a:r>
              <a:rPr lang="en-US" sz="3200" dirty="0"/>
              <a:t>ACCIDENT ALERT SYSTEM</a:t>
            </a:r>
          </a:p>
        </p:txBody>
      </p:sp>
      <p:sp>
        <p:nvSpPr>
          <p:cNvPr id="4" name="TextBox 3">
            <a:extLst>
              <a:ext uri="{FF2B5EF4-FFF2-40B4-BE49-F238E27FC236}">
                <a16:creationId xmlns:a16="http://schemas.microsoft.com/office/drawing/2014/main" id="{B8B7D4D9-95FE-4AA0-7FDF-21743A74F13D}"/>
              </a:ext>
            </a:extLst>
          </p:cNvPr>
          <p:cNvSpPr txBox="1"/>
          <p:nvPr/>
        </p:nvSpPr>
        <p:spPr>
          <a:xfrm>
            <a:off x="294261" y="39478"/>
            <a:ext cx="8849739" cy="1384995"/>
          </a:xfrm>
          <a:prstGeom prst="rect">
            <a:avLst/>
          </a:prstGeom>
          <a:noFill/>
        </p:spPr>
        <p:txBody>
          <a:bodyPr wrap="square" rtlCol="0">
            <a:spAutoFit/>
          </a:bodyPr>
          <a:lstStyle/>
          <a:p>
            <a:r>
              <a:rPr lang="en-US" sz="2800" b="1" dirty="0">
                <a:solidFill>
                  <a:srgbClr val="0070C0"/>
                </a:solidFill>
                <a:latin typeface="Orbitron" panose="020B0604020202020204" charset="0"/>
              </a:rPr>
              <a:t>BANGALORE INSTITUTE OF TECHNOLOGY</a:t>
            </a:r>
          </a:p>
          <a:p>
            <a:endParaRPr lang="en-US" sz="2800" b="1" dirty="0">
              <a:solidFill>
                <a:srgbClr val="0070C0"/>
              </a:solidFill>
              <a:latin typeface="Orbitron" panose="020B0604020202020204" charset="0"/>
            </a:endParaRPr>
          </a:p>
          <a:p>
            <a:r>
              <a:rPr lang="en-US" sz="2800" b="1" dirty="0">
                <a:solidFill>
                  <a:srgbClr val="0070C0"/>
                </a:solidFill>
                <a:latin typeface="Orbitron" panose="020B0604020202020204" charset="0"/>
              </a:rPr>
              <a:t>INFORMATION SCIENCE AND ENGINEERING</a:t>
            </a:r>
            <a:endParaRPr lang="en-IN" sz="2800" b="1" dirty="0">
              <a:solidFill>
                <a:srgbClr val="0070C0"/>
              </a:solidFill>
              <a:latin typeface="Orbitron" panose="020B0604020202020204" charset="0"/>
            </a:endParaRPr>
          </a:p>
        </p:txBody>
      </p:sp>
      <p:sp>
        <p:nvSpPr>
          <p:cNvPr id="5" name="TextBox 4">
            <a:extLst>
              <a:ext uri="{FF2B5EF4-FFF2-40B4-BE49-F238E27FC236}">
                <a16:creationId xmlns:a16="http://schemas.microsoft.com/office/drawing/2014/main" id="{6624B052-4AA2-1CD7-EC68-F4CF63192CF7}"/>
              </a:ext>
            </a:extLst>
          </p:cNvPr>
          <p:cNvSpPr txBox="1"/>
          <p:nvPr/>
        </p:nvSpPr>
        <p:spPr>
          <a:xfrm>
            <a:off x="5870386" y="3524179"/>
            <a:ext cx="3211135" cy="1200329"/>
          </a:xfrm>
          <a:prstGeom prst="rect">
            <a:avLst/>
          </a:prstGeom>
          <a:noFill/>
        </p:spPr>
        <p:txBody>
          <a:bodyPr wrap="none" rtlCol="0">
            <a:spAutoFit/>
          </a:bodyPr>
          <a:lstStyle/>
          <a:p>
            <a:r>
              <a:rPr lang="en-US" sz="1800" b="1" dirty="0"/>
              <a:t>UNDER THE GUIDANCE OF</a:t>
            </a:r>
          </a:p>
          <a:p>
            <a:endParaRPr lang="en-US" sz="1800" dirty="0"/>
          </a:p>
          <a:p>
            <a:r>
              <a:rPr lang="en-US" sz="1800" dirty="0"/>
              <a:t> M.SHILPA </a:t>
            </a:r>
          </a:p>
          <a:p>
            <a:endParaRPr lang="en-IN" sz="1800" dirty="0"/>
          </a:p>
        </p:txBody>
      </p:sp>
      <p:sp>
        <p:nvSpPr>
          <p:cNvPr id="6" name="TextBox 5">
            <a:extLst>
              <a:ext uri="{FF2B5EF4-FFF2-40B4-BE49-F238E27FC236}">
                <a16:creationId xmlns:a16="http://schemas.microsoft.com/office/drawing/2014/main" id="{1A1C2352-2AEA-1754-06D8-2D749C2A0404}"/>
              </a:ext>
            </a:extLst>
          </p:cNvPr>
          <p:cNvSpPr txBox="1"/>
          <p:nvPr/>
        </p:nvSpPr>
        <p:spPr>
          <a:xfrm>
            <a:off x="75303" y="3108681"/>
            <a:ext cx="2441694" cy="2031325"/>
          </a:xfrm>
          <a:prstGeom prst="rect">
            <a:avLst/>
          </a:prstGeom>
          <a:noFill/>
        </p:spPr>
        <p:txBody>
          <a:bodyPr wrap="none" rtlCol="0">
            <a:spAutoFit/>
          </a:bodyPr>
          <a:lstStyle/>
          <a:p>
            <a:r>
              <a:rPr lang="en-US" sz="1800" b="1" dirty="0"/>
              <a:t>PROJECT DONE BY</a:t>
            </a:r>
          </a:p>
          <a:p>
            <a:endParaRPr lang="en-US" sz="1800" dirty="0"/>
          </a:p>
          <a:p>
            <a:r>
              <a:rPr lang="en-US" sz="1800" dirty="0"/>
              <a:t>SHREYAS P</a:t>
            </a:r>
          </a:p>
          <a:p>
            <a:r>
              <a:rPr lang="en-US" sz="1800" dirty="0"/>
              <a:t>ABRAR MOHAMMED</a:t>
            </a:r>
          </a:p>
          <a:p>
            <a:r>
              <a:rPr lang="en-US" sz="1800" dirty="0"/>
              <a:t>SUPRIT BABU</a:t>
            </a:r>
          </a:p>
          <a:p>
            <a:r>
              <a:rPr lang="en-US" sz="1800" dirty="0"/>
              <a:t>V VARUN REDDY</a:t>
            </a:r>
          </a:p>
          <a:p>
            <a:endParaRPr lang="en-IN" sz="1800" dirty="0"/>
          </a:p>
        </p:txBody>
      </p:sp>
      <p:pic>
        <p:nvPicPr>
          <p:cNvPr id="8" name="Picture 7">
            <a:extLst>
              <a:ext uri="{FF2B5EF4-FFF2-40B4-BE49-F238E27FC236}">
                <a16:creationId xmlns:a16="http://schemas.microsoft.com/office/drawing/2014/main" id="{AC3A97F7-846D-36A4-EDC2-BB1B528B7C4B}"/>
              </a:ext>
            </a:extLst>
          </p:cNvPr>
          <p:cNvPicPr>
            <a:picLocks noChangeAspect="1"/>
          </p:cNvPicPr>
          <p:nvPr/>
        </p:nvPicPr>
        <p:blipFill>
          <a:blip r:embed="rId2"/>
          <a:stretch>
            <a:fillRect/>
          </a:stretch>
        </p:blipFill>
        <p:spPr>
          <a:xfrm>
            <a:off x="2830285" y="2408731"/>
            <a:ext cx="2728685" cy="2454276"/>
          </a:xfrm>
          <a:prstGeom prst="rect">
            <a:avLst/>
          </a:prstGeom>
        </p:spPr>
      </p:pic>
      <p:pic>
        <p:nvPicPr>
          <p:cNvPr id="10" name="Picture 9">
            <a:extLst>
              <a:ext uri="{FF2B5EF4-FFF2-40B4-BE49-F238E27FC236}">
                <a16:creationId xmlns:a16="http://schemas.microsoft.com/office/drawing/2014/main" id="{CA7D8E9D-CDE2-DCE0-3C25-079F054164D6}"/>
              </a:ext>
            </a:extLst>
          </p:cNvPr>
          <p:cNvPicPr>
            <a:picLocks noChangeAspect="1"/>
          </p:cNvPicPr>
          <p:nvPr/>
        </p:nvPicPr>
        <p:blipFill>
          <a:blip r:embed="rId3"/>
          <a:stretch>
            <a:fillRect/>
          </a:stretch>
        </p:blipFill>
        <p:spPr>
          <a:xfrm>
            <a:off x="75303" y="1730219"/>
            <a:ext cx="1234916" cy="951856"/>
          </a:xfrm>
          <a:prstGeom prst="rect">
            <a:avLst/>
          </a:prstGeom>
        </p:spPr>
      </p:pic>
      <p:pic>
        <p:nvPicPr>
          <p:cNvPr id="12" name="Picture 11">
            <a:extLst>
              <a:ext uri="{FF2B5EF4-FFF2-40B4-BE49-F238E27FC236}">
                <a16:creationId xmlns:a16="http://schemas.microsoft.com/office/drawing/2014/main" id="{F8F30092-0EC5-8C7D-89D6-1645B86941FF}"/>
              </a:ext>
            </a:extLst>
          </p:cNvPr>
          <p:cNvPicPr>
            <a:picLocks noChangeAspect="1"/>
          </p:cNvPicPr>
          <p:nvPr/>
        </p:nvPicPr>
        <p:blipFill>
          <a:blip r:embed="rId4"/>
          <a:stretch>
            <a:fillRect/>
          </a:stretch>
        </p:blipFill>
        <p:spPr>
          <a:xfrm>
            <a:off x="7805954" y="1815315"/>
            <a:ext cx="1262743" cy="951856"/>
          </a:xfrm>
          <a:prstGeom prst="rect">
            <a:avLst/>
          </a:prstGeom>
        </p:spPr>
      </p:pic>
    </p:spTree>
    <p:extLst>
      <p:ext uri="{BB962C8B-B14F-4D97-AF65-F5344CB8AC3E}">
        <p14:creationId xmlns:p14="http://schemas.microsoft.com/office/powerpoint/2010/main" val="411792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2CB831-6B9A-13BF-0CA4-9ACC18D3C3A6}"/>
              </a:ext>
            </a:extLst>
          </p:cNvPr>
          <p:cNvSpPr>
            <a:spLocks noGrp="1"/>
          </p:cNvSpPr>
          <p:nvPr>
            <p:ph type="title"/>
          </p:nvPr>
        </p:nvSpPr>
        <p:spPr>
          <a:xfrm>
            <a:off x="720000" y="0"/>
            <a:ext cx="7704000" cy="592200"/>
          </a:xfrm>
        </p:spPr>
        <p:txBody>
          <a:bodyPr/>
          <a:lstStyle/>
          <a:p>
            <a:r>
              <a:rPr lang="en-US" dirty="0"/>
              <a:t>INTRODUCTION</a:t>
            </a:r>
            <a:endParaRPr lang="en-IN" dirty="0"/>
          </a:p>
        </p:txBody>
      </p:sp>
      <p:sp>
        <p:nvSpPr>
          <p:cNvPr id="7" name="TextBox 6">
            <a:extLst>
              <a:ext uri="{FF2B5EF4-FFF2-40B4-BE49-F238E27FC236}">
                <a16:creationId xmlns:a16="http://schemas.microsoft.com/office/drawing/2014/main" id="{C7A662AF-ACDF-3A63-4CC5-B9EB95AE8C27}"/>
              </a:ext>
            </a:extLst>
          </p:cNvPr>
          <p:cNvSpPr txBox="1"/>
          <p:nvPr/>
        </p:nvSpPr>
        <p:spPr>
          <a:xfrm>
            <a:off x="304800" y="812800"/>
            <a:ext cx="8723086" cy="2308324"/>
          </a:xfrm>
          <a:prstGeom prst="rect">
            <a:avLst/>
          </a:prstGeom>
          <a:noFill/>
        </p:spPr>
        <p:txBody>
          <a:bodyPr wrap="square" rtlCol="0">
            <a:spAutoFit/>
          </a:bodyPr>
          <a:lstStyle/>
          <a:p>
            <a:pPr algn="just"/>
            <a:r>
              <a:rPr lang="en-US" sz="1600" b="0" i="0" dirty="0">
                <a:solidFill>
                  <a:srgbClr val="000000"/>
                </a:solidFill>
                <a:effectLst/>
                <a:latin typeface="Arial" panose="020B0604020202020204" pitchFamily="34" charset="0"/>
              </a:rPr>
              <a:t>The usage of vehicles is growing at a fastest rate as the population increases. Accidents and the death rate are highly increased due to the irregular management of traffic. Mostly, deaths due to accidents are happened due to the time lagging of medical assistance. Majorly it was happened in highways to rectify this problem we have proposed this device.</a:t>
            </a:r>
          </a:p>
          <a:p>
            <a:pPr algn="just"/>
            <a:endParaRPr lang="en-US" sz="1600" dirty="0">
              <a:latin typeface="Arial" panose="020B0604020202020204" pitchFamily="34" charset="0"/>
            </a:endParaRPr>
          </a:p>
          <a:p>
            <a:pPr algn="just"/>
            <a:r>
              <a:rPr lang="en-US" sz="1600" b="0" i="0" dirty="0">
                <a:solidFill>
                  <a:srgbClr val="000000"/>
                </a:solidFill>
                <a:effectLst/>
                <a:latin typeface="Arial" panose="020B0604020202020204" pitchFamily="34" charset="0"/>
              </a:rPr>
              <a:t>This action is done by sending a reliable data of an accident to the hospital and medical assistance for immediate recovery. The time efficiency of this system has faster than the before cases.</a:t>
            </a:r>
          </a:p>
          <a:p>
            <a:pPr algn="just"/>
            <a:endParaRPr lang="en-US" sz="1600" b="0" i="0" dirty="0">
              <a:solidFill>
                <a:srgbClr val="000000"/>
              </a:solidFill>
              <a:effectLst/>
              <a:latin typeface="Arial" panose="020B0604020202020204" pitchFamily="34" charset="0"/>
            </a:endParaRPr>
          </a:p>
        </p:txBody>
      </p:sp>
      <p:pic>
        <p:nvPicPr>
          <p:cNvPr id="8" name="Picture 7">
            <a:extLst>
              <a:ext uri="{FF2B5EF4-FFF2-40B4-BE49-F238E27FC236}">
                <a16:creationId xmlns:a16="http://schemas.microsoft.com/office/drawing/2014/main" id="{6ABA081F-9861-BFBC-DFE3-89F19E9C7799}"/>
              </a:ext>
            </a:extLst>
          </p:cNvPr>
          <p:cNvPicPr>
            <a:picLocks noChangeAspect="1"/>
          </p:cNvPicPr>
          <p:nvPr/>
        </p:nvPicPr>
        <p:blipFill rotWithShape="1">
          <a:blip r:embed="rId2"/>
          <a:srcRect l="7882" r="6627" b="2830"/>
          <a:stretch/>
        </p:blipFill>
        <p:spPr>
          <a:xfrm>
            <a:off x="2365829" y="2757715"/>
            <a:ext cx="3744685" cy="2133600"/>
          </a:xfrm>
          <a:prstGeom prst="rect">
            <a:avLst/>
          </a:prstGeom>
        </p:spPr>
      </p:pic>
    </p:spTree>
    <p:extLst>
      <p:ext uri="{BB962C8B-B14F-4D97-AF65-F5344CB8AC3E}">
        <p14:creationId xmlns:p14="http://schemas.microsoft.com/office/powerpoint/2010/main" val="217198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262800" y="408969"/>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requirements of the project</a:t>
            </a:r>
            <a:endParaRPr dirty="0"/>
          </a:p>
        </p:txBody>
      </p:sp>
      <p:sp>
        <p:nvSpPr>
          <p:cNvPr id="2" name="Flowchart: Terminator 1">
            <a:extLst>
              <a:ext uri="{FF2B5EF4-FFF2-40B4-BE49-F238E27FC236}">
                <a16:creationId xmlns:a16="http://schemas.microsoft.com/office/drawing/2014/main" id="{7777F257-4027-7A78-10B9-004B4793D8A7}"/>
              </a:ext>
            </a:extLst>
          </p:cNvPr>
          <p:cNvSpPr/>
          <p:nvPr/>
        </p:nvSpPr>
        <p:spPr>
          <a:xfrm>
            <a:off x="1910862" y="1342685"/>
            <a:ext cx="3247292" cy="644769"/>
          </a:xfrm>
          <a:prstGeom prst="flowChartTerminator">
            <a:avLst/>
          </a:prstGeom>
          <a:solidFill>
            <a:schemeClr val="tx1">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Terminator 2">
            <a:extLst>
              <a:ext uri="{FF2B5EF4-FFF2-40B4-BE49-F238E27FC236}">
                <a16:creationId xmlns:a16="http://schemas.microsoft.com/office/drawing/2014/main" id="{643033FF-8D1A-1CDB-0ECA-7615B3C99FA7}"/>
              </a:ext>
            </a:extLst>
          </p:cNvPr>
          <p:cNvSpPr/>
          <p:nvPr/>
        </p:nvSpPr>
        <p:spPr>
          <a:xfrm>
            <a:off x="1910862" y="2449535"/>
            <a:ext cx="3247292" cy="644769"/>
          </a:xfrm>
          <a:prstGeom prst="flowChartTerminator">
            <a:avLst/>
          </a:prstGeom>
          <a:solidFill>
            <a:schemeClr val="tx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Terminator 3">
            <a:extLst>
              <a:ext uri="{FF2B5EF4-FFF2-40B4-BE49-F238E27FC236}">
                <a16:creationId xmlns:a16="http://schemas.microsoft.com/office/drawing/2014/main" id="{14CC28B4-35F7-F192-5673-F4120E382F59}"/>
              </a:ext>
            </a:extLst>
          </p:cNvPr>
          <p:cNvSpPr/>
          <p:nvPr/>
        </p:nvSpPr>
        <p:spPr>
          <a:xfrm>
            <a:off x="1910860" y="3373367"/>
            <a:ext cx="3247292" cy="644769"/>
          </a:xfrm>
          <a:prstGeom prst="flowChartTerminator">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Terminator 4">
            <a:extLst>
              <a:ext uri="{FF2B5EF4-FFF2-40B4-BE49-F238E27FC236}">
                <a16:creationId xmlns:a16="http://schemas.microsoft.com/office/drawing/2014/main" id="{14A7B5DD-9E5C-74AA-FB9C-1AACB498AC34}"/>
              </a:ext>
            </a:extLst>
          </p:cNvPr>
          <p:cNvSpPr/>
          <p:nvPr/>
        </p:nvSpPr>
        <p:spPr>
          <a:xfrm>
            <a:off x="1910862" y="4356538"/>
            <a:ext cx="3247292" cy="644769"/>
          </a:xfrm>
          <a:prstGeom prst="flowChartTerminator">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C441A59-5548-70EF-6D5D-8B79FFA21744}"/>
              </a:ext>
            </a:extLst>
          </p:cNvPr>
          <p:cNvSpPr txBox="1"/>
          <p:nvPr/>
        </p:nvSpPr>
        <p:spPr>
          <a:xfrm>
            <a:off x="2318231" y="1502422"/>
            <a:ext cx="2543907" cy="307777"/>
          </a:xfrm>
          <a:prstGeom prst="rect">
            <a:avLst/>
          </a:prstGeom>
          <a:noFill/>
        </p:spPr>
        <p:txBody>
          <a:bodyPr wrap="square" rtlCol="0">
            <a:spAutoFit/>
          </a:bodyPr>
          <a:lstStyle/>
          <a:p>
            <a:r>
              <a:rPr lang="en-US" dirty="0">
                <a:latin typeface="Bodoni MT Black" panose="02070A03080606020203" pitchFamily="18" charset="0"/>
              </a:rPr>
              <a:t>MICROCONTROLLER</a:t>
            </a:r>
            <a:endParaRPr lang="en-IN" dirty="0">
              <a:latin typeface="Bodoni MT Black" panose="02070A03080606020203" pitchFamily="18" charset="0"/>
            </a:endParaRPr>
          </a:p>
        </p:txBody>
      </p:sp>
      <p:sp>
        <p:nvSpPr>
          <p:cNvPr id="7" name="TextBox 6">
            <a:extLst>
              <a:ext uri="{FF2B5EF4-FFF2-40B4-BE49-F238E27FC236}">
                <a16:creationId xmlns:a16="http://schemas.microsoft.com/office/drawing/2014/main" id="{F4DC9ADB-5747-3BEB-6E09-1AF256E7B224}"/>
              </a:ext>
            </a:extLst>
          </p:cNvPr>
          <p:cNvSpPr txBox="1"/>
          <p:nvPr/>
        </p:nvSpPr>
        <p:spPr>
          <a:xfrm>
            <a:off x="2262554" y="2581240"/>
            <a:ext cx="2543907" cy="307777"/>
          </a:xfrm>
          <a:prstGeom prst="rect">
            <a:avLst/>
          </a:prstGeom>
          <a:noFill/>
        </p:spPr>
        <p:txBody>
          <a:bodyPr wrap="square" rtlCol="0">
            <a:spAutoFit/>
          </a:bodyPr>
          <a:lstStyle/>
          <a:p>
            <a:r>
              <a:rPr lang="en-US" dirty="0">
                <a:latin typeface="Bodoni MT Black" panose="02070A03080606020203" pitchFamily="18" charset="0"/>
              </a:rPr>
              <a:t>BLUETOOTH MODULE</a:t>
            </a:r>
            <a:endParaRPr lang="en-IN" dirty="0">
              <a:latin typeface="Bodoni MT Black" panose="02070A03080606020203" pitchFamily="18" charset="0"/>
            </a:endParaRPr>
          </a:p>
        </p:txBody>
      </p:sp>
      <p:sp>
        <p:nvSpPr>
          <p:cNvPr id="8" name="TextBox 7">
            <a:extLst>
              <a:ext uri="{FF2B5EF4-FFF2-40B4-BE49-F238E27FC236}">
                <a16:creationId xmlns:a16="http://schemas.microsoft.com/office/drawing/2014/main" id="{D88544AC-E748-870B-C916-FBA31C35402D}"/>
              </a:ext>
            </a:extLst>
          </p:cNvPr>
          <p:cNvSpPr txBox="1"/>
          <p:nvPr/>
        </p:nvSpPr>
        <p:spPr>
          <a:xfrm>
            <a:off x="2280135" y="3585724"/>
            <a:ext cx="2543907" cy="307777"/>
          </a:xfrm>
          <a:prstGeom prst="rect">
            <a:avLst/>
          </a:prstGeom>
          <a:noFill/>
        </p:spPr>
        <p:txBody>
          <a:bodyPr wrap="square" rtlCol="0">
            <a:spAutoFit/>
          </a:bodyPr>
          <a:lstStyle/>
          <a:p>
            <a:r>
              <a:rPr lang="en-US" dirty="0">
                <a:latin typeface="Bodoni MT Black" panose="02070A03080606020203" pitchFamily="18" charset="0"/>
              </a:rPr>
              <a:t>ACCIDENT ALERT APP</a:t>
            </a:r>
            <a:endParaRPr lang="en-IN" dirty="0">
              <a:latin typeface="Bodoni MT Black" panose="02070A03080606020203" pitchFamily="18" charset="0"/>
            </a:endParaRPr>
          </a:p>
        </p:txBody>
      </p:sp>
      <p:sp>
        <p:nvSpPr>
          <p:cNvPr id="9" name="TextBox 8">
            <a:extLst>
              <a:ext uri="{FF2B5EF4-FFF2-40B4-BE49-F238E27FC236}">
                <a16:creationId xmlns:a16="http://schemas.microsoft.com/office/drawing/2014/main" id="{A9D00113-CFC1-5E48-D6F2-F3EA0D111CB2}"/>
              </a:ext>
            </a:extLst>
          </p:cNvPr>
          <p:cNvSpPr txBox="1"/>
          <p:nvPr/>
        </p:nvSpPr>
        <p:spPr>
          <a:xfrm>
            <a:off x="2262554" y="4525033"/>
            <a:ext cx="2543907" cy="307777"/>
          </a:xfrm>
          <a:prstGeom prst="rect">
            <a:avLst/>
          </a:prstGeom>
          <a:noFill/>
        </p:spPr>
        <p:txBody>
          <a:bodyPr wrap="square" rtlCol="0">
            <a:spAutoFit/>
          </a:bodyPr>
          <a:lstStyle/>
          <a:p>
            <a:r>
              <a:rPr lang="en-US" dirty="0">
                <a:latin typeface="Bodoni MT Black" panose="02070A03080606020203" pitchFamily="18" charset="0"/>
              </a:rPr>
              <a:t>MEMS SENSOR</a:t>
            </a:r>
            <a:endParaRPr lang="en-IN" dirty="0">
              <a:latin typeface="Bodoni MT Black" panose="02070A03080606020203" pitchFamily="18" charset="0"/>
            </a:endParaRPr>
          </a:p>
        </p:txBody>
      </p:sp>
      <p:sp>
        <p:nvSpPr>
          <p:cNvPr id="12" name="Flowchart: Connector 11">
            <a:extLst>
              <a:ext uri="{FF2B5EF4-FFF2-40B4-BE49-F238E27FC236}">
                <a16:creationId xmlns:a16="http://schemas.microsoft.com/office/drawing/2014/main" id="{40063384-DC0B-A5A5-D877-E660FD3DD179}"/>
              </a:ext>
            </a:extLst>
          </p:cNvPr>
          <p:cNvSpPr/>
          <p:nvPr/>
        </p:nvSpPr>
        <p:spPr>
          <a:xfrm>
            <a:off x="720000" y="1220578"/>
            <a:ext cx="1008180" cy="871464"/>
          </a:xfrm>
          <a:prstGeom prst="flowChartConnector">
            <a:avLst/>
          </a:prstGeom>
          <a:solidFill>
            <a:schemeClr val="accent6">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2F7F6D33-38CB-153C-D0EF-A85FDA2FF73B}"/>
              </a:ext>
            </a:extLst>
          </p:cNvPr>
          <p:cNvSpPr/>
          <p:nvPr/>
        </p:nvSpPr>
        <p:spPr>
          <a:xfrm>
            <a:off x="726834" y="2269684"/>
            <a:ext cx="1008180" cy="871464"/>
          </a:xfrm>
          <a:prstGeom prst="flowChartConnector">
            <a:avLst/>
          </a:prstGeom>
          <a:solidFill>
            <a:schemeClr val="accent6">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283BAF65-1003-C848-8B7E-6E4DFB1A46FA}"/>
              </a:ext>
            </a:extLst>
          </p:cNvPr>
          <p:cNvSpPr/>
          <p:nvPr/>
        </p:nvSpPr>
        <p:spPr>
          <a:xfrm>
            <a:off x="720000" y="3268799"/>
            <a:ext cx="1008180" cy="871464"/>
          </a:xfrm>
          <a:prstGeom prst="flowChartConnector">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0E194E06-3C37-2527-DEDC-5A0DE8D5A66C}"/>
              </a:ext>
            </a:extLst>
          </p:cNvPr>
          <p:cNvSpPr/>
          <p:nvPr/>
        </p:nvSpPr>
        <p:spPr>
          <a:xfrm>
            <a:off x="726834" y="4253764"/>
            <a:ext cx="1008180" cy="871464"/>
          </a:xfrm>
          <a:prstGeom prst="flowChartConnector">
            <a:avLst/>
          </a:prstGeom>
          <a:solidFill>
            <a:schemeClr val="accent6">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6DC337FC-3E3F-58FC-12A1-0B2DA3B84A72}"/>
              </a:ext>
            </a:extLst>
          </p:cNvPr>
          <p:cNvPicPr>
            <a:picLocks noChangeAspect="1"/>
          </p:cNvPicPr>
          <p:nvPr/>
        </p:nvPicPr>
        <p:blipFill>
          <a:blip r:embed="rId3"/>
          <a:stretch>
            <a:fillRect/>
          </a:stretch>
        </p:blipFill>
        <p:spPr>
          <a:xfrm flipH="1">
            <a:off x="809878" y="1210530"/>
            <a:ext cx="828424" cy="828424"/>
          </a:xfrm>
          <a:prstGeom prst="rect">
            <a:avLst/>
          </a:prstGeom>
        </p:spPr>
      </p:pic>
      <p:pic>
        <p:nvPicPr>
          <p:cNvPr id="29" name="Picture 28">
            <a:extLst>
              <a:ext uri="{FF2B5EF4-FFF2-40B4-BE49-F238E27FC236}">
                <a16:creationId xmlns:a16="http://schemas.microsoft.com/office/drawing/2014/main" id="{1C41DC66-5089-0EA4-8078-6F742E316EA5}"/>
              </a:ext>
            </a:extLst>
          </p:cNvPr>
          <p:cNvPicPr>
            <a:picLocks noChangeAspect="1"/>
          </p:cNvPicPr>
          <p:nvPr/>
        </p:nvPicPr>
        <p:blipFill>
          <a:blip r:embed="rId4"/>
          <a:stretch>
            <a:fillRect/>
          </a:stretch>
        </p:blipFill>
        <p:spPr>
          <a:xfrm>
            <a:off x="965337" y="3405502"/>
            <a:ext cx="579131" cy="579131"/>
          </a:xfrm>
          <a:prstGeom prst="rect">
            <a:avLst/>
          </a:prstGeom>
        </p:spPr>
      </p:pic>
      <p:pic>
        <p:nvPicPr>
          <p:cNvPr id="31" name="Picture 30">
            <a:extLst>
              <a:ext uri="{FF2B5EF4-FFF2-40B4-BE49-F238E27FC236}">
                <a16:creationId xmlns:a16="http://schemas.microsoft.com/office/drawing/2014/main" id="{235F3CF4-E113-BC42-7E48-5922EB5B99F4}"/>
              </a:ext>
            </a:extLst>
          </p:cNvPr>
          <p:cNvPicPr>
            <a:picLocks noChangeAspect="1"/>
          </p:cNvPicPr>
          <p:nvPr/>
        </p:nvPicPr>
        <p:blipFill>
          <a:blip r:embed="rId5"/>
          <a:stretch>
            <a:fillRect/>
          </a:stretch>
        </p:blipFill>
        <p:spPr>
          <a:xfrm>
            <a:off x="657649" y="2364258"/>
            <a:ext cx="1128971" cy="619042"/>
          </a:xfrm>
          <a:prstGeom prst="rect">
            <a:avLst/>
          </a:prstGeom>
        </p:spPr>
      </p:pic>
      <p:pic>
        <p:nvPicPr>
          <p:cNvPr id="35" name="Picture 34">
            <a:extLst>
              <a:ext uri="{FF2B5EF4-FFF2-40B4-BE49-F238E27FC236}">
                <a16:creationId xmlns:a16="http://schemas.microsoft.com/office/drawing/2014/main" id="{0D5765F1-768E-57AB-DA85-C1F31B25BB93}"/>
              </a:ext>
            </a:extLst>
          </p:cNvPr>
          <p:cNvPicPr>
            <a:picLocks noChangeAspect="1"/>
          </p:cNvPicPr>
          <p:nvPr/>
        </p:nvPicPr>
        <p:blipFill>
          <a:blip r:embed="rId6"/>
          <a:stretch>
            <a:fillRect/>
          </a:stretch>
        </p:blipFill>
        <p:spPr>
          <a:xfrm>
            <a:off x="805968" y="4305302"/>
            <a:ext cx="832334" cy="7683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57D08D-0F82-AA7F-C2AA-E9B724718315}"/>
              </a:ext>
            </a:extLst>
          </p:cNvPr>
          <p:cNvSpPr>
            <a:spLocks noGrp="1"/>
          </p:cNvSpPr>
          <p:nvPr>
            <p:ph type="title"/>
          </p:nvPr>
        </p:nvSpPr>
        <p:spPr/>
        <p:txBody>
          <a:bodyPr/>
          <a:lstStyle/>
          <a:p>
            <a:r>
              <a:rPr lang="en-US" dirty="0"/>
              <a:t>MEMS SENSOR</a:t>
            </a:r>
            <a:endParaRPr lang="en-IN" dirty="0"/>
          </a:p>
        </p:txBody>
      </p:sp>
      <p:sp>
        <p:nvSpPr>
          <p:cNvPr id="4" name="TextBox 3">
            <a:extLst>
              <a:ext uri="{FF2B5EF4-FFF2-40B4-BE49-F238E27FC236}">
                <a16:creationId xmlns:a16="http://schemas.microsoft.com/office/drawing/2014/main" id="{E30168DC-060A-9738-4AA8-96BBA5AA6CC3}"/>
              </a:ext>
            </a:extLst>
          </p:cNvPr>
          <p:cNvSpPr txBox="1"/>
          <p:nvPr/>
        </p:nvSpPr>
        <p:spPr>
          <a:xfrm>
            <a:off x="304800" y="1055294"/>
            <a:ext cx="8534400" cy="2062103"/>
          </a:xfrm>
          <a:prstGeom prst="rect">
            <a:avLst/>
          </a:prstGeom>
          <a:noFill/>
        </p:spPr>
        <p:txBody>
          <a:bodyPr wrap="square" rtlCol="0">
            <a:spAutoFit/>
          </a:bodyPr>
          <a:lstStyle/>
          <a:p>
            <a:r>
              <a:rPr lang="en-US" sz="1600" b="1" dirty="0"/>
              <a:t>MEMS sensor </a:t>
            </a:r>
            <a:r>
              <a:rPr lang="en-US" sz="1600" i="0" dirty="0">
                <a:effectLst/>
                <a:latin typeface="Times New Roman" panose="02020603050405020304" pitchFamily="18" charset="0"/>
                <a:cs typeface="Times New Roman" panose="02020603050405020304" pitchFamily="18" charset="0"/>
              </a:rPr>
              <a:t>stands for Microelectromechanical Systems. MEMS sensors are small-scale devices that integrate both mechanical and electrical components on a single chip. MEMS sensor has an in-built accelerometer, gyroscope, thermometer etc. These sensors are designed to sense and measure various physical parameters such as motion, pressure, temperature, humidity, and more.</a:t>
            </a:r>
          </a:p>
          <a:p>
            <a:endParaRPr lang="en-US" sz="1600" dirty="0">
              <a:latin typeface="Times New Roman" panose="02020603050405020304" pitchFamily="18" charset="0"/>
              <a:cs typeface="Times New Roman" panose="02020603050405020304" pitchFamily="18" charset="0"/>
            </a:endParaRPr>
          </a:p>
          <a:p>
            <a:r>
              <a:rPr lang="en-US" sz="1600" i="0" dirty="0">
                <a:effectLst/>
                <a:latin typeface="Times New Roman" panose="02020603050405020304" pitchFamily="18" charset="0"/>
                <a:cs typeface="Times New Roman" panose="02020603050405020304" pitchFamily="18" charset="0"/>
              </a:rPr>
              <a:t> The </a:t>
            </a:r>
            <a:r>
              <a:rPr lang="en-US" sz="1600" b="1" i="0" dirty="0">
                <a:effectLst/>
                <a:latin typeface="Times New Roman" panose="02020603050405020304" pitchFamily="18" charset="0"/>
                <a:cs typeface="Times New Roman" panose="02020603050405020304" pitchFamily="18" charset="0"/>
              </a:rPr>
              <a:t>accelerometer</a:t>
            </a:r>
            <a:r>
              <a:rPr lang="en-US" sz="1600" i="0" dirty="0">
                <a:effectLst/>
                <a:latin typeface="Times New Roman" panose="02020603050405020304" pitchFamily="18" charset="0"/>
                <a:cs typeface="Times New Roman" panose="02020603050405020304" pitchFamily="18" charset="0"/>
              </a:rPr>
              <a:t> measures the vibration or acceleration of motion of a structure. Capacitive accelerometer sensors work by changing their capacitance based on the acceleration they experience. Their construction involves two capacitive plates and a diaphragm</a:t>
            </a:r>
            <a:endParaRPr lang="en-IN" sz="1600" dirty="0"/>
          </a:p>
        </p:txBody>
      </p:sp>
      <p:pic>
        <p:nvPicPr>
          <p:cNvPr id="5" name="Picture 4">
            <a:extLst>
              <a:ext uri="{FF2B5EF4-FFF2-40B4-BE49-F238E27FC236}">
                <a16:creationId xmlns:a16="http://schemas.microsoft.com/office/drawing/2014/main" id="{FDD78B43-180C-E66F-D26A-65E054574B65}"/>
              </a:ext>
            </a:extLst>
          </p:cNvPr>
          <p:cNvPicPr>
            <a:picLocks noChangeAspect="1"/>
          </p:cNvPicPr>
          <p:nvPr/>
        </p:nvPicPr>
        <p:blipFill>
          <a:blip r:embed="rId2"/>
          <a:stretch>
            <a:fillRect/>
          </a:stretch>
        </p:blipFill>
        <p:spPr>
          <a:xfrm>
            <a:off x="2002064" y="3057154"/>
            <a:ext cx="4762500" cy="2062103"/>
          </a:xfrm>
          <a:prstGeom prst="rect">
            <a:avLst/>
          </a:prstGeom>
        </p:spPr>
      </p:pic>
    </p:spTree>
    <p:extLst>
      <p:ext uri="{BB962C8B-B14F-4D97-AF65-F5344CB8AC3E}">
        <p14:creationId xmlns:p14="http://schemas.microsoft.com/office/powerpoint/2010/main" val="343796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644A8A-5E24-A23F-C791-2F8240F87105}"/>
              </a:ext>
            </a:extLst>
          </p:cNvPr>
          <p:cNvSpPr txBox="1"/>
          <p:nvPr/>
        </p:nvSpPr>
        <p:spPr>
          <a:xfrm>
            <a:off x="580571" y="725714"/>
            <a:ext cx="7721600" cy="2031325"/>
          </a:xfrm>
          <a:prstGeom prst="rect">
            <a:avLst/>
          </a:prstGeom>
          <a:noFill/>
        </p:spPr>
        <p:txBody>
          <a:bodyPr wrap="square" rtlCol="0">
            <a:spAutoFit/>
          </a:bodyPr>
          <a:lstStyle/>
          <a:p>
            <a:pPr algn="just"/>
            <a:r>
              <a:rPr lang="en-US" b="0" i="0" dirty="0">
                <a:solidFill>
                  <a:srgbClr val="4D5156"/>
                </a:solidFill>
                <a:effectLst/>
                <a:latin typeface="Google Sans"/>
              </a:rPr>
              <a:t> </a:t>
            </a:r>
            <a:r>
              <a:rPr lang="en-US" b="0" i="0" dirty="0">
                <a:solidFill>
                  <a:srgbClr val="3A414B"/>
                </a:solidFill>
                <a:effectLst/>
                <a:latin typeface="Tahoma" panose="020B0604030504040204" pitchFamily="34" charset="0"/>
              </a:rPr>
              <a:t> </a:t>
            </a:r>
            <a:r>
              <a:rPr lang="en-US" sz="1600" b="0" i="0" dirty="0">
                <a:solidFill>
                  <a:srgbClr val="3A414B"/>
                </a:solidFill>
                <a:effectLst/>
                <a:latin typeface="Times New Roman" panose="02020603050405020304" pitchFamily="18" charset="0"/>
                <a:cs typeface="Times New Roman" panose="02020603050405020304" pitchFamily="18" charset="0"/>
              </a:rPr>
              <a:t>As the sensor experiences acceleration, the diaphragm moves and changes the distance between the capacitive plates. This results in the capacitance of the sensor to change, and this change in capacitance can be measured and translated to the rate of acceleration on the sensor.  </a:t>
            </a:r>
          </a:p>
          <a:p>
            <a:pPr algn="just"/>
            <a:endParaRPr lang="en-US" dirty="0">
              <a:solidFill>
                <a:srgbClr val="3A414B"/>
              </a:solidFill>
              <a:latin typeface="Tahoma" panose="020B0604030504040204" pitchFamily="34" charset="0"/>
            </a:endParaRPr>
          </a:p>
          <a:p>
            <a:pPr algn="just"/>
            <a:r>
              <a:rPr lang="en-US" sz="1600" b="0" i="0" dirty="0">
                <a:solidFill>
                  <a:srgbClr val="4D5156"/>
                </a:solidFill>
                <a:effectLst/>
                <a:latin typeface="Times New Roman" panose="02020603050405020304" pitchFamily="18" charset="0"/>
                <a:cs typeface="Times New Roman" panose="02020603050405020304" pitchFamily="18" charset="0"/>
              </a:rPr>
              <a:t>A </a:t>
            </a:r>
            <a:r>
              <a:rPr lang="en-US" sz="1600" b="1" i="0" dirty="0">
                <a:solidFill>
                  <a:srgbClr val="4D5156"/>
                </a:solidFill>
                <a:effectLst/>
                <a:latin typeface="Times New Roman" panose="02020603050405020304" pitchFamily="18" charset="0"/>
                <a:cs typeface="Times New Roman" panose="02020603050405020304" pitchFamily="18" charset="0"/>
              </a:rPr>
              <a:t>gyroscope sensor </a:t>
            </a:r>
            <a:r>
              <a:rPr lang="en-US" sz="1600" b="0" i="0" dirty="0">
                <a:solidFill>
                  <a:srgbClr val="4D5156"/>
                </a:solidFill>
                <a:effectLst/>
                <a:latin typeface="Times New Roman" panose="02020603050405020304" pitchFamily="18" charset="0"/>
                <a:cs typeface="Times New Roman" panose="02020603050405020304" pitchFamily="18" charset="0"/>
              </a:rPr>
              <a:t>is a device that is used </a:t>
            </a:r>
            <a:r>
              <a:rPr lang="en-US" sz="1600" b="0" i="0" dirty="0">
                <a:solidFill>
                  <a:srgbClr val="040C28"/>
                </a:solidFill>
                <a:effectLst/>
                <a:latin typeface="Times New Roman" panose="02020603050405020304" pitchFamily="18" charset="0"/>
                <a:cs typeface="Times New Roman" panose="02020603050405020304" pitchFamily="18" charset="0"/>
              </a:rPr>
              <a:t>to </a:t>
            </a:r>
            <a:r>
              <a:rPr lang="en-US" sz="1600" i="0" dirty="0">
                <a:solidFill>
                  <a:srgbClr val="040C28"/>
                </a:solidFill>
                <a:effectLst/>
                <a:latin typeface="Times New Roman" panose="02020603050405020304" pitchFamily="18" charset="0"/>
                <a:cs typeface="Times New Roman" panose="02020603050405020304" pitchFamily="18" charset="0"/>
              </a:rPr>
              <a:t>measure and maintain the orientation and angular velocity of an object</a:t>
            </a:r>
            <a:r>
              <a:rPr lang="en-US" sz="1600" i="0" dirty="0">
                <a:solidFill>
                  <a:srgbClr val="4D5156"/>
                </a:solidFill>
                <a:effectLst/>
                <a:latin typeface="Times New Roman" panose="02020603050405020304" pitchFamily="18" charset="0"/>
                <a:cs typeface="Times New Roman" panose="02020603050405020304" pitchFamily="18" charset="0"/>
              </a:rPr>
              <a:t>. </a:t>
            </a:r>
            <a:r>
              <a:rPr lang="en-US" sz="1600" b="0" i="0" dirty="0">
                <a:solidFill>
                  <a:srgbClr val="4D5156"/>
                </a:solidFill>
                <a:effectLst/>
                <a:latin typeface="Times New Roman" panose="02020603050405020304" pitchFamily="18" charset="0"/>
                <a:cs typeface="Times New Roman" panose="02020603050405020304" pitchFamily="18" charset="0"/>
              </a:rPr>
              <a:t>This sensor is also known by various names such as Angular Rate Sensor or Angular Velocity Sensors. By this, we can detect the orientation of the car</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4E7844-050E-F654-D314-F0679D597FE3}"/>
              </a:ext>
            </a:extLst>
          </p:cNvPr>
          <p:cNvPicPr>
            <a:picLocks noChangeAspect="1"/>
          </p:cNvPicPr>
          <p:nvPr/>
        </p:nvPicPr>
        <p:blipFill>
          <a:blip r:embed="rId2"/>
          <a:stretch>
            <a:fillRect/>
          </a:stretch>
        </p:blipFill>
        <p:spPr>
          <a:xfrm>
            <a:off x="2591814" y="2757039"/>
            <a:ext cx="3460644" cy="2386461"/>
          </a:xfrm>
          <a:prstGeom prst="rect">
            <a:avLst/>
          </a:prstGeom>
        </p:spPr>
      </p:pic>
    </p:spTree>
    <p:extLst>
      <p:ext uri="{BB962C8B-B14F-4D97-AF65-F5344CB8AC3E}">
        <p14:creationId xmlns:p14="http://schemas.microsoft.com/office/powerpoint/2010/main" val="307204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34"/>
          <p:cNvSpPr/>
          <p:nvPr/>
        </p:nvSpPr>
        <p:spPr>
          <a:xfrm>
            <a:off x="71391" y="1209226"/>
            <a:ext cx="3271500" cy="3271500"/>
          </a:xfrm>
          <a:prstGeom prst="rect">
            <a:avLst/>
          </a:prstGeom>
          <a:noFill/>
          <a:ln w="1905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txBox="1">
            <a:spLocks noGrp="1"/>
          </p:cNvSpPr>
          <p:nvPr>
            <p:ph type="subTitle" idx="1"/>
          </p:nvPr>
        </p:nvSpPr>
        <p:spPr>
          <a:xfrm>
            <a:off x="3585030" y="1446694"/>
            <a:ext cx="5109028" cy="2250111"/>
          </a:xfrm>
          <a:prstGeom prst="rect">
            <a:avLst/>
          </a:prstGeom>
        </p:spPr>
        <p:txBody>
          <a:bodyPr spcFirstLastPara="1" wrap="square" lIns="91425" tIns="91425" rIns="91425" bIns="91425" anchor="ctr" anchorCtr="0">
            <a:noAutofit/>
          </a:bodyPr>
          <a:lstStyle/>
          <a:p>
            <a:pPr marL="0" indent="0" algn="just"/>
            <a:r>
              <a:rPr lang="en-US" dirty="0"/>
              <a:t>The HC-05 is a Bluetooth module that connects to the serial port of a microcontroller, which allows the microcontroller to communicate with other devices over a Bluetooth connection</a:t>
            </a:r>
          </a:p>
          <a:p>
            <a:pPr marL="0" lvl="0" indent="0" algn="just" rtl="0">
              <a:spcBef>
                <a:spcPts val="0"/>
              </a:spcBef>
              <a:spcAft>
                <a:spcPts val="0"/>
              </a:spcAft>
              <a:buNone/>
            </a:pPr>
            <a:endParaRPr dirty="0"/>
          </a:p>
        </p:txBody>
      </p:sp>
      <p:grpSp>
        <p:nvGrpSpPr>
          <p:cNvPr id="873" name="Google Shape;873;p34"/>
          <p:cNvGrpSpPr/>
          <p:nvPr/>
        </p:nvGrpSpPr>
        <p:grpSpPr>
          <a:xfrm>
            <a:off x="168382" y="4516191"/>
            <a:ext cx="3293462" cy="92817"/>
            <a:chOff x="819025" y="3822075"/>
            <a:chExt cx="891450" cy="25125"/>
          </a:xfrm>
        </p:grpSpPr>
        <p:sp>
          <p:nvSpPr>
            <p:cNvPr id="874" name="Google Shape;874;p34"/>
            <p:cNvSpPr/>
            <p:nvPr/>
          </p:nvSpPr>
          <p:spPr>
            <a:xfrm>
              <a:off x="819025" y="3822375"/>
              <a:ext cx="891450" cy="24825"/>
            </a:xfrm>
            <a:custGeom>
              <a:avLst/>
              <a:gdLst/>
              <a:ahLst/>
              <a:cxnLst/>
              <a:rect l="l" t="t" r="r" b="b"/>
              <a:pathLst>
                <a:path w="35658" h="993" extrusionOk="0">
                  <a:moveTo>
                    <a:pt x="12093" y="0"/>
                  </a:moveTo>
                  <a:lnTo>
                    <a:pt x="11244" y="849"/>
                  </a:lnTo>
                  <a:lnTo>
                    <a:pt x="0" y="849"/>
                  </a:lnTo>
                  <a:lnTo>
                    <a:pt x="0" y="993"/>
                  </a:lnTo>
                  <a:lnTo>
                    <a:pt x="11304" y="993"/>
                  </a:lnTo>
                  <a:lnTo>
                    <a:pt x="12153" y="144"/>
                  </a:lnTo>
                  <a:lnTo>
                    <a:pt x="35658" y="144"/>
                  </a:lnTo>
                  <a:lnTo>
                    <a:pt x="35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1235525" y="3823575"/>
              <a:ext cx="134825" cy="14025"/>
            </a:xfrm>
            <a:custGeom>
              <a:avLst/>
              <a:gdLst/>
              <a:ahLst/>
              <a:cxnLst/>
              <a:rect l="l" t="t" r="r" b="b"/>
              <a:pathLst>
                <a:path w="5393" h="561" extrusionOk="0">
                  <a:moveTo>
                    <a:pt x="5348" y="0"/>
                  </a:moveTo>
                  <a:lnTo>
                    <a:pt x="4852" y="497"/>
                  </a:lnTo>
                  <a:lnTo>
                    <a:pt x="509" y="497"/>
                  </a:lnTo>
                  <a:lnTo>
                    <a:pt x="44" y="32"/>
                  </a:lnTo>
                  <a:lnTo>
                    <a:pt x="0" y="80"/>
                  </a:lnTo>
                  <a:lnTo>
                    <a:pt x="481" y="561"/>
                  </a:lnTo>
                  <a:lnTo>
                    <a:pt x="4876" y="561"/>
                  </a:lnTo>
                  <a:lnTo>
                    <a:pt x="5392" y="48"/>
                  </a:lnTo>
                  <a:lnTo>
                    <a:pt x="5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1027875" y="3822075"/>
              <a:ext cx="23125" cy="13525"/>
            </a:xfrm>
            <a:custGeom>
              <a:avLst/>
              <a:gdLst/>
              <a:ahLst/>
              <a:cxnLst/>
              <a:rect l="l" t="t" r="r" b="b"/>
              <a:pathLst>
                <a:path w="925" h="541" extrusionOk="0">
                  <a:moveTo>
                    <a:pt x="609" y="0"/>
                  </a:moveTo>
                  <a:lnTo>
                    <a:pt x="0"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1042475" y="3822075"/>
              <a:ext cx="23150" cy="13525"/>
            </a:xfrm>
            <a:custGeom>
              <a:avLst/>
              <a:gdLst/>
              <a:ahLst/>
              <a:cxnLst/>
              <a:rect l="l" t="t" r="r" b="b"/>
              <a:pathLst>
                <a:path w="926" h="541" extrusionOk="0">
                  <a:moveTo>
                    <a:pt x="609" y="0"/>
                  </a:moveTo>
                  <a:lnTo>
                    <a:pt x="1"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1057100" y="3822075"/>
              <a:ext cx="23125" cy="13525"/>
            </a:xfrm>
            <a:custGeom>
              <a:avLst/>
              <a:gdLst/>
              <a:ahLst/>
              <a:cxnLst/>
              <a:rect l="l" t="t" r="r" b="b"/>
              <a:pathLst>
                <a:path w="925" h="541" extrusionOk="0">
                  <a:moveTo>
                    <a:pt x="609" y="0"/>
                  </a:moveTo>
                  <a:lnTo>
                    <a:pt x="0" y="541"/>
                  </a:lnTo>
                  <a:lnTo>
                    <a:pt x="316"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1071700" y="3822075"/>
              <a:ext cx="23150" cy="13525"/>
            </a:xfrm>
            <a:custGeom>
              <a:avLst/>
              <a:gdLst/>
              <a:ahLst/>
              <a:cxnLst/>
              <a:rect l="l" t="t" r="r" b="b"/>
              <a:pathLst>
                <a:path w="926" h="541" extrusionOk="0">
                  <a:moveTo>
                    <a:pt x="605" y="0"/>
                  </a:moveTo>
                  <a:lnTo>
                    <a:pt x="1" y="541"/>
                  </a:lnTo>
                  <a:lnTo>
                    <a:pt x="317"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1086300" y="3822075"/>
              <a:ext cx="23150" cy="13525"/>
            </a:xfrm>
            <a:custGeom>
              <a:avLst/>
              <a:gdLst/>
              <a:ahLst/>
              <a:cxnLst/>
              <a:rect l="l" t="t" r="r" b="b"/>
              <a:pathLst>
                <a:path w="926" h="541" extrusionOk="0">
                  <a:moveTo>
                    <a:pt x="605" y="0"/>
                  </a:moveTo>
                  <a:lnTo>
                    <a:pt x="1" y="541"/>
                  </a:lnTo>
                  <a:lnTo>
                    <a:pt x="317" y="541"/>
                  </a:lnTo>
                  <a:lnTo>
                    <a:pt x="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ECA905D4-45B1-07B5-E1F9-D64EC31FC3F5}"/>
              </a:ext>
            </a:extLst>
          </p:cNvPr>
          <p:cNvPicPr>
            <a:picLocks noChangeAspect="1"/>
          </p:cNvPicPr>
          <p:nvPr/>
        </p:nvPicPr>
        <p:blipFill rotWithShape="1">
          <a:blip r:embed="rId3"/>
          <a:srcRect l="3605" t="11786" r="6393" b="7039"/>
          <a:stretch/>
        </p:blipFill>
        <p:spPr>
          <a:xfrm>
            <a:off x="100681" y="1172653"/>
            <a:ext cx="3293462" cy="3271500"/>
          </a:xfrm>
          <a:prstGeom prst="rect">
            <a:avLst/>
          </a:prstGeom>
        </p:spPr>
      </p:pic>
      <p:sp>
        <p:nvSpPr>
          <p:cNvPr id="5" name="TextBox 4">
            <a:extLst>
              <a:ext uri="{FF2B5EF4-FFF2-40B4-BE49-F238E27FC236}">
                <a16:creationId xmlns:a16="http://schemas.microsoft.com/office/drawing/2014/main" id="{C6DD5603-5009-8891-B92B-F7E7F67F2487}"/>
              </a:ext>
            </a:extLst>
          </p:cNvPr>
          <p:cNvSpPr txBox="1"/>
          <p:nvPr/>
        </p:nvSpPr>
        <p:spPr>
          <a:xfrm>
            <a:off x="84191" y="122683"/>
            <a:ext cx="8975618" cy="954107"/>
          </a:xfrm>
          <a:prstGeom prst="rect">
            <a:avLst/>
          </a:prstGeom>
          <a:noFill/>
        </p:spPr>
        <p:txBody>
          <a:bodyPr wrap="square" rtlCol="0">
            <a:spAutoFit/>
          </a:bodyPr>
          <a:lstStyle/>
          <a:p>
            <a:r>
              <a:rPr lang="en-US" sz="2800" b="1" dirty="0">
                <a:latin typeface="Orbitron" panose="020B0604020202020204" charset="0"/>
                <a:ea typeface="Roboto" panose="02000000000000000000" pitchFamily="2" charset="0"/>
                <a:cs typeface="Roboto" panose="02000000000000000000" pitchFamily="2" charset="0"/>
              </a:rPr>
              <a:t>The communication between the device and mobile</a:t>
            </a:r>
            <a:endParaRPr lang="en-IN" sz="2800" b="1" dirty="0">
              <a:latin typeface="Orbitron" panose="020B0604020202020204" charset="0"/>
              <a:ea typeface="Roboto" panose="02000000000000000000" pitchFamily="2" charset="0"/>
              <a:cs typeface="Roboto"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cxnSp>
        <p:nvCxnSpPr>
          <p:cNvPr id="892" name="Google Shape;892;p36"/>
          <p:cNvCxnSpPr>
            <a:stCxn id="893" idx="6"/>
            <a:endCxn id="894" idx="2"/>
          </p:cNvCxnSpPr>
          <p:nvPr/>
        </p:nvCxnSpPr>
        <p:spPr>
          <a:xfrm flipV="1">
            <a:off x="2039709" y="2640143"/>
            <a:ext cx="1825583" cy="13447"/>
          </a:xfrm>
          <a:prstGeom prst="straightConnector1">
            <a:avLst/>
          </a:prstGeom>
          <a:noFill/>
          <a:ln w="28575" cap="rnd" cmpd="sng">
            <a:solidFill>
              <a:schemeClr val="accent1"/>
            </a:solidFill>
            <a:prstDash val="solid"/>
            <a:round/>
            <a:headEnd type="none" w="med" len="med"/>
            <a:tailEnd type="none" w="med" len="med"/>
          </a:ln>
        </p:spPr>
      </p:cxnSp>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features of Accident Alert App</a:t>
            </a:r>
            <a:endParaRPr dirty="0"/>
          </a:p>
        </p:txBody>
      </p:sp>
      <p:sp>
        <p:nvSpPr>
          <p:cNvPr id="896" name="Google Shape;896;p36"/>
          <p:cNvSpPr txBox="1">
            <a:spLocks noGrp="1"/>
          </p:cNvSpPr>
          <p:nvPr>
            <p:ph type="subTitle" idx="4294967295"/>
          </p:nvPr>
        </p:nvSpPr>
        <p:spPr>
          <a:xfrm flipH="1">
            <a:off x="722409" y="3274489"/>
            <a:ext cx="1816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2"/>
                </a:solidFill>
                <a:latin typeface="Orbitron"/>
                <a:ea typeface="Orbitron"/>
                <a:cs typeface="Orbitron"/>
                <a:sym typeface="Orbitron"/>
              </a:rPr>
              <a:t>GPS</a:t>
            </a:r>
            <a:endParaRPr sz="2200" b="1" dirty="0">
              <a:solidFill>
                <a:schemeClr val="dk2"/>
              </a:solidFill>
              <a:latin typeface="Orbitron"/>
              <a:ea typeface="Orbitron"/>
              <a:cs typeface="Orbitron"/>
              <a:sym typeface="Orbitron"/>
            </a:endParaRPr>
          </a:p>
        </p:txBody>
      </p:sp>
      <p:sp>
        <p:nvSpPr>
          <p:cNvPr id="897" name="Google Shape;897;p36"/>
          <p:cNvSpPr txBox="1">
            <a:spLocks noGrp="1"/>
          </p:cNvSpPr>
          <p:nvPr>
            <p:ph type="subTitle" idx="4294967295"/>
          </p:nvPr>
        </p:nvSpPr>
        <p:spPr>
          <a:xfrm flipH="1">
            <a:off x="722409" y="3759205"/>
            <a:ext cx="1816500" cy="4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Tracks the current location</a:t>
            </a:r>
            <a:endParaRPr dirty="0"/>
          </a:p>
        </p:txBody>
      </p:sp>
      <p:sp>
        <p:nvSpPr>
          <p:cNvPr id="898" name="Google Shape;898;p36"/>
          <p:cNvSpPr txBox="1">
            <a:spLocks noGrp="1"/>
          </p:cNvSpPr>
          <p:nvPr>
            <p:ph type="subTitle" idx="4294967295"/>
          </p:nvPr>
        </p:nvSpPr>
        <p:spPr>
          <a:xfrm flipH="1">
            <a:off x="6050043" y="3274489"/>
            <a:ext cx="2244543"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dk2"/>
                </a:solidFill>
                <a:latin typeface="Orbitron"/>
                <a:ea typeface="Orbitron"/>
                <a:cs typeface="Orbitron"/>
                <a:sym typeface="Orbitron"/>
              </a:rPr>
              <a:t>BLUETOOTH</a:t>
            </a:r>
            <a:endParaRPr sz="2200" b="1" dirty="0">
              <a:solidFill>
                <a:schemeClr val="dk2"/>
              </a:solidFill>
              <a:latin typeface="Orbitron"/>
              <a:ea typeface="Orbitron"/>
              <a:cs typeface="Orbitron"/>
              <a:sym typeface="Orbitron"/>
            </a:endParaRPr>
          </a:p>
        </p:txBody>
      </p:sp>
      <p:sp>
        <p:nvSpPr>
          <p:cNvPr id="899" name="Google Shape;899;p36"/>
          <p:cNvSpPr txBox="1">
            <a:spLocks noGrp="1"/>
          </p:cNvSpPr>
          <p:nvPr>
            <p:ph type="subTitle" idx="4294967295"/>
          </p:nvPr>
        </p:nvSpPr>
        <p:spPr>
          <a:xfrm flipH="1">
            <a:off x="6196041" y="3759205"/>
            <a:ext cx="1816500" cy="4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Connects with the microcontroller</a:t>
            </a:r>
            <a:endParaRPr dirty="0"/>
          </a:p>
        </p:txBody>
      </p:sp>
      <p:sp>
        <p:nvSpPr>
          <p:cNvPr id="900" name="Google Shape;900;p36"/>
          <p:cNvSpPr txBox="1">
            <a:spLocks noGrp="1"/>
          </p:cNvSpPr>
          <p:nvPr>
            <p:ph type="subTitle" idx="4294967295"/>
          </p:nvPr>
        </p:nvSpPr>
        <p:spPr>
          <a:xfrm flipH="1">
            <a:off x="3366092" y="3277314"/>
            <a:ext cx="1816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dk2"/>
                </a:solidFill>
                <a:latin typeface="Orbitron"/>
                <a:ea typeface="Orbitron"/>
                <a:cs typeface="Orbitron"/>
                <a:sym typeface="Orbitron"/>
              </a:rPr>
              <a:t>SMS</a:t>
            </a:r>
          </a:p>
        </p:txBody>
      </p:sp>
      <p:sp>
        <p:nvSpPr>
          <p:cNvPr id="901" name="Google Shape;901;p36"/>
          <p:cNvSpPr txBox="1">
            <a:spLocks noGrp="1"/>
          </p:cNvSpPr>
          <p:nvPr>
            <p:ph type="subTitle" idx="4294967295"/>
          </p:nvPr>
        </p:nvSpPr>
        <p:spPr>
          <a:xfrm flipH="1">
            <a:off x="3366088" y="3772652"/>
            <a:ext cx="2178926" cy="6100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Sends the information to the emergency services</a:t>
            </a:r>
            <a:endParaRPr dirty="0"/>
          </a:p>
        </p:txBody>
      </p:sp>
      <p:sp>
        <p:nvSpPr>
          <p:cNvPr id="893" name="Google Shape;893;p36"/>
          <p:cNvSpPr/>
          <p:nvPr/>
        </p:nvSpPr>
        <p:spPr>
          <a:xfrm>
            <a:off x="1221609" y="2244540"/>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865292" y="2231093"/>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6695241" y="2244540"/>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txBox="1">
            <a:spLocks noGrp="1"/>
          </p:cNvSpPr>
          <p:nvPr>
            <p:ph type="subTitle" idx="4294967295"/>
          </p:nvPr>
        </p:nvSpPr>
        <p:spPr>
          <a:xfrm flipH="1">
            <a:off x="858459" y="1543424"/>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Orbitron"/>
                <a:ea typeface="Orbitron"/>
                <a:cs typeface="Orbitron"/>
                <a:sym typeface="Orbitron"/>
              </a:rPr>
              <a:t>01</a:t>
            </a:r>
            <a:endParaRPr sz="3000" b="1">
              <a:latin typeface="Orbitron"/>
              <a:ea typeface="Orbitron"/>
              <a:cs typeface="Orbitron"/>
              <a:sym typeface="Orbitron"/>
            </a:endParaRPr>
          </a:p>
        </p:txBody>
      </p:sp>
      <p:sp>
        <p:nvSpPr>
          <p:cNvPr id="907" name="Google Shape;907;p36"/>
          <p:cNvSpPr txBox="1">
            <a:spLocks noGrp="1"/>
          </p:cNvSpPr>
          <p:nvPr>
            <p:ph type="subTitle" idx="4294967295"/>
          </p:nvPr>
        </p:nvSpPr>
        <p:spPr>
          <a:xfrm flipH="1">
            <a:off x="6332091" y="1543424"/>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latin typeface="Orbitron"/>
                <a:ea typeface="Orbitron"/>
                <a:cs typeface="Orbitron"/>
                <a:sym typeface="Orbitron"/>
              </a:rPr>
              <a:t>03</a:t>
            </a:r>
            <a:endParaRPr sz="3000" b="1" dirty="0">
              <a:latin typeface="Orbitron"/>
              <a:ea typeface="Orbitron"/>
              <a:cs typeface="Orbitron"/>
              <a:sym typeface="Orbitron"/>
            </a:endParaRPr>
          </a:p>
        </p:txBody>
      </p:sp>
      <p:sp>
        <p:nvSpPr>
          <p:cNvPr id="908" name="Google Shape;908;p36"/>
          <p:cNvSpPr txBox="1">
            <a:spLocks noGrp="1"/>
          </p:cNvSpPr>
          <p:nvPr>
            <p:ph type="subTitle" idx="4294967295"/>
          </p:nvPr>
        </p:nvSpPr>
        <p:spPr>
          <a:xfrm flipH="1">
            <a:off x="3502142" y="1543424"/>
            <a:ext cx="15444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latin typeface="Orbitron"/>
                <a:ea typeface="Orbitron"/>
                <a:cs typeface="Orbitron"/>
                <a:sym typeface="Orbitron"/>
              </a:rPr>
              <a:t>02</a:t>
            </a:r>
            <a:endParaRPr sz="3000" b="1" dirty="0">
              <a:latin typeface="Orbitron"/>
              <a:ea typeface="Orbitron"/>
              <a:cs typeface="Orbitron"/>
              <a:sym typeface="Orbitron"/>
            </a:endParaRPr>
          </a:p>
        </p:txBody>
      </p:sp>
      <p:cxnSp>
        <p:nvCxnSpPr>
          <p:cNvPr id="910" name="Google Shape;910;p36"/>
          <p:cNvCxnSpPr>
            <a:cxnSpLocks/>
            <a:stCxn id="894" idx="6"/>
            <a:endCxn id="904" idx="2"/>
          </p:cNvCxnSpPr>
          <p:nvPr/>
        </p:nvCxnSpPr>
        <p:spPr>
          <a:xfrm>
            <a:off x="4683392" y="2640143"/>
            <a:ext cx="2011849" cy="13447"/>
          </a:xfrm>
          <a:prstGeom prst="straightConnector1">
            <a:avLst/>
          </a:prstGeom>
          <a:noFill/>
          <a:ln w="28575" cap="rnd" cmpd="sng">
            <a:solidFill>
              <a:schemeClr val="accent1"/>
            </a:solidFill>
            <a:prstDash val="solid"/>
            <a:round/>
            <a:headEnd type="none" w="med" len="med"/>
            <a:tailEnd type="none" w="med" len="med"/>
          </a:ln>
        </p:spPr>
      </p:cxnSp>
      <p:pic>
        <p:nvPicPr>
          <p:cNvPr id="9" name="Picture 8">
            <a:extLst>
              <a:ext uri="{FF2B5EF4-FFF2-40B4-BE49-F238E27FC236}">
                <a16:creationId xmlns:a16="http://schemas.microsoft.com/office/drawing/2014/main" id="{5B4F94A9-970D-28F0-0CB6-1E7A56B60301}"/>
              </a:ext>
            </a:extLst>
          </p:cNvPr>
          <p:cNvPicPr>
            <a:picLocks noChangeAspect="1"/>
          </p:cNvPicPr>
          <p:nvPr/>
        </p:nvPicPr>
        <p:blipFill>
          <a:blip r:embed="rId3"/>
          <a:stretch>
            <a:fillRect/>
          </a:stretch>
        </p:blipFill>
        <p:spPr>
          <a:xfrm>
            <a:off x="1422587" y="2426376"/>
            <a:ext cx="416143" cy="416143"/>
          </a:xfrm>
          <a:prstGeom prst="rect">
            <a:avLst/>
          </a:prstGeom>
        </p:spPr>
      </p:pic>
      <p:pic>
        <p:nvPicPr>
          <p:cNvPr id="11" name="Picture 10">
            <a:extLst>
              <a:ext uri="{FF2B5EF4-FFF2-40B4-BE49-F238E27FC236}">
                <a16:creationId xmlns:a16="http://schemas.microsoft.com/office/drawing/2014/main" id="{4D8A647A-2C1F-0B54-313B-DE5C996C9E3E}"/>
              </a:ext>
            </a:extLst>
          </p:cNvPr>
          <p:cNvPicPr>
            <a:picLocks noChangeAspect="1"/>
          </p:cNvPicPr>
          <p:nvPr/>
        </p:nvPicPr>
        <p:blipFill>
          <a:blip r:embed="rId4"/>
          <a:stretch>
            <a:fillRect/>
          </a:stretch>
        </p:blipFill>
        <p:spPr>
          <a:xfrm>
            <a:off x="4033096" y="2456853"/>
            <a:ext cx="482491" cy="482491"/>
          </a:xfrm>
          <a:prstGeom prst="rect">
            <a:avLst/>
          </a:prstGeom>
        </p:spPr>
      </p:pic>
      <p:pic>
        <p:nvPicPr>
          <p:cNvPr id="13" name="Picture 12">
            <a:extLst>
              <a:ext uri="{FF2B5EF4-FFF2-40B4-BE49-F238E27FC236}">
                <a16:creationId xmlns:a16="http://schemas.microsoft.com/office/drawing/2014/main" id="{F118A2B6-5810-23E1-9DC9-268388DC7431}"/>
              </a:ext>
            </a:extLst>
          </p:cNvPr>
          <p:cNvPicPr>
            <a:picLocks noChangeAspect="1"/>
          </p:cNvPicPr>
          <p:nvPr/>
        </p:nvPicPr>
        <p:blipFill>
          <a:blip r:embed="rId5"/>
          <a:stretch>
            <a:fillRect/>
          </a:stretch>
        </p:blipFill>
        <p:spPr>
          <a:xfrm>
            <a:off x="6897690" y="2459021"/>
            <a:ext cx="458662" cy="4586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ABD6E2-A434-C2A6-7197-078D4C907399}"/>
              </a:ext>
            </a:extLst>
          </p:cNvPr>
          <p:cNvSpPr>
            <a:spLocks noGrp="1"/>
          </p:cNvSpPr>
          <p:nvPr>
            <p:ph type="title"/>
          </p:nvPr>
        </p:nvSpPr>
        <p:spPr>
          <a:xfrm>
            <a:off x="720000" y="0"/>
            <a:ext cx="7704000" cy="592200"/>
          </a:xfrm>
        </p:spPr>
        <p:txBody>
          <a:bodyPr/>
          <a:lstStyle/>
          <a:p>
            <a:r>
              <a:rPr lang="en-US" dirty="0"/>
              <a:t>WORKFLOW</a:t>
            </a:r>
            <a:endParaRPr lang="en-IN" dirty="0"/>
          </a:p>
        </p:txBody>
      </p:sp>
      <p:sp>
        <p:nvSpPr>
          <p:cNvPr id="4" name="Flowchart: Terminator 3">
            <a:extLst>
              <a:ext uri="{FF2B5EF4-FFF2-40B4-BE49-F238E27FC236}">
                <a16:creationId xmlns:a16="http://schemas.microsoft.com/office/drawing/2014/main" id="{6543C89B-7D12-1A4D-8AC2-7309389953CC}"/>
              </a:ext>
            </a:extLst>
          </p:cNvPr>
          <p:cNvSpPr/>
          <p:nvPr/>
        </p:nvSpPr>
        <p:spPr>
          <a:xfrm>
            <a:off x="360000" y="974405"/>
            <a:ext cx="4272914" cy="943429"/>
          </a:xfrm>
          <a:prstGeom prst="flowChartTerminator">
            <a:avLst/>
          </a:prstGeom>
          <a:solidFill>
            <a:schemeClr val="accent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When a car met with an accident, the MEMS sensor detects the accident and sends the signal to the microcontroller</a:t>
            </a:r>
            <a:endParaRPr lang="en-IN" dirty="0">
              <a:solidFill>
                <a:schemeClr val="bg1"/>
              </a:solidFill>
            </a:endParaRPr>
          </a:p>
        </p:txBody>
      </p:sp>
      <p:sp>
        <p:nvSpPr>
          <p:cNvPr id="5" name="Flowchart: Terminator 4">
            <a:extLst>
              <a:ext uri="{FF2B5EF4-FFF2-40B4-BE49-F238E27FC236}">
                <a16:creationId xmlns:a16="http://schemas.microsoft.com/office/drawing/2014/main" id="{3D7FA134-C454-9A9E-2925-4A415C29D85C}"/>
              </a:ext>
            </a:extLst>
          </p:cNvPr>
          <p:cNvSpPr/>
          <p:nvPr/>
        </p:nvSpPr>
        <p:spPr>
          <a:xfrm>
            <a:off x="6299199" y="974404"/>
            <a:ext cx="2496457" cy="943429"/>
          </a:xfrm>
          <a:prstGeom prst="flowChartTerminator">
            <a:avLst/>
          </a:prstGeom>
          <a:solidFill>
            <a:schemeClr val="accent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stops the further process</a:t>
            </a:r>
            <a:endParaRPr lang="en-IN" dirty="0">
              <a:solidFill>
                <a:schemeClr val="bg1"/>
              </a:solidFill>
            </a:endParaRPr>
          </a:p>
        </p:txBody>
      </p:sp>
      <p:sp>
        <p:nvSpPr>
          <p:cNvPr id="6" name="Arrow: Right 5">
            <a:extLst>
              <a:ext uri="{FF2B5EF4-FFF2-40B4-BE49-F238E27FC236}">
                <a16:creationId xmlns:a16="http://schemas.microsoft.com/office/drawing/2014/main" id="{9C74252F-1DF0-0B46-AF00-9352340214BF}"/>
              </a:ext>
            </a:extLst>
          </p:cNvPr>
          <p:cNvSpPr/>
          <p:nvPr/>
        </p:nvSpPr>
        <p:spPr>
          <a:xfrm>
            <a:off x="4632914" y="1236014"/>
            <a:ext cx="1651771" cy="3822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2531916-A14A-205A-35FE-BC741517BFFC}"/>
              </a:ext>
            </a:extLst>
          </p:cNvPr>
          <p:cNvSpPr txBox="1"/>
          <p:nvPr/>
        </p:nvSpPr>
        <p:spPr>
          <a:xfrm>
            <a:off x="4632914" y="712794"/>
            <a:ext cx="1799771" cy="523220"/>
          </a:xfrm>
          <a:prstGeom prst="rect">
            <a:avLst/>
          </a:prstGeom>
          <a:noFill/>
        </p:spPr>
        <p:txBody>
          <a:bodyPr wrap="square" rtlCol="0">
            <a:spAutoFit/>
          </a:bodyPr>
          <a:lstStyle/>
          <a:p>
            <a:r>
              <a:rPr lang="en-US" dirty="0"/>
              <a:t>THE PERSON IS CONSCIOUS</a:t>
            </a:r>
            <a:endParaRPr lang="en-IN" dirty="0"/>
          </a:p>
        </p:txBody>
      </p:sp>
      <p:sp>
        <p:nvSpPr>
          <p:cNvPr id="8" name="Arrow: Down 7">
            <a:extLst>
              <a:ext uri="{FF2B5EF4-FFF2-40B4-BE49-F238E27FC236}">
                <a16:creationId xmlns:a16="http://schemas.microsoft.com/office/drawing/2014/main" id="{6AF1F8C9-A613-2771-9E93-588DEDC6CFFB}"/>
              </a:ext>
            </a:extLst>
          </p:cNvPr>
          <p:cNvSpPr/>
          <p:nvPr/>
        </p:nvSpPr>
        <p:spPr>
          <a:xfrm>
            <a:off x="2380343" y="1917833"/>
            <a:ext cx="304800" cy="6539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Terminator 8">
            <a:extLst>
              <a:ext uri="{FF2B5EF4-FFF2-40B4-BE49-F238E27FC236}">
                <a16:creationId xmlns:a16="http://schemas.microsoft.com/office/drawing/2014/main" id="{CB9CFBEE-4D22-C0A0-9118-4E79D0C03990}"/>
              </a:ext>
            </a:extLst>
          </p:cNvPr>
          <p:cNvSpPr/>
          <p:nvPr/>
        </p:nvSpPr>
        <p:spPr>
          <a:xfrm>
            <a:off x="360000" y="2571750"/>
            <a:ext cx="4272914" cy="943429"/>
          </a:xfrm>
          <a:prstGeom prst="flowChartTerminator">
            <a:avLst/>
          </a:prstGeom>
          <a:solidFill>
            <a:schemeClr val="accent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The microcontroller sends a signal to the mobile app running in the background.</a:t>
            </a:r>
            <a:endParaRPr lang="en-IN" dirty="0">
              <a:solidFill>
                <a:schemeClr val="bg1"/>
              </a:solidFill>
            </a:endParaRPr>
          </a:p>
        </p:txBody>
      </p:sp>
      <p:sp>
        <p:nvSpPr>
          <p:cNvPr id="11" name="TextBox 10">
            <a:extLst>
              <a:ext uri="{FF2B5EF4-FFF2-40B4-BE49-F238E27FC236}">
                <a16:creationId xmlns:a16="http://schemas.microsoft.com/office/drawing/2014/main" id="{95E41A10-9BF3-4E47-F420-CD0B2B80C11E}"/>
              </a:ext>
            </a:extLst>
          </p:cNvPr>
          <p:cNvSpPr txBox="1"/>
          <p:nvPr/>
        </p:nvSpPr>
        <p:spPr>
          <a:xfrm>
            <a:off x="2685143" y="1983182"/>
            <a:ext cx="2423886" cy="523220"/>
          </a:xfrm>
          <a:prstGeom prst="rect">
            <a:avLst/>
          </a:prstGeom>
          <a:noFill/>
        </p:spPr>
        <p:txBody>
          <a:bodyPr wrap="square">
            <a:spAutoFit/>
          </a:bodyPr>
          <a:lstStyle/>
          <a:p>
            <a:r>
              <a:rPr lang="en-US" dirty="0"/>
              <a:t>THE PERSON IS UNCONSCIOUS</a:t>
            </a:r>
            <a:endParaRPr lang="en-IN" dirty="0"/>
          </a:p>
        </p:txBody>
      </p:sp>
      <p:sp>
        <p:nvSpPr>
          <p:cNvPr id="12" name="Flowchart: Terminator 11">
            <a:extLst>
              <a:ext uri="{FF2B5EF4-FFF2-40B4-BE49-F238E27FC236}">
                <a16:creationId xmlns:a16="http://schemas.microsoft.com/office/drawing/2014/main" id="{A2A91D49-C4EC-78AF-33B0-132B803F4651}"/>
              </a:ext>
            </a:extLst>
          </p:cNvPr>
          <p:cNvSpPr/>
          <p:nvPr/>
        </p:nvSpPr>
        <p:spPr>
          <a:xfrm>
            <a:off x="360000" y="4189052"/>
            <a:ext cx="4272914" cy="943429"/>
          </a:xfrm>
          <a:prstGeom prst="flowChartTerminator">
            <a:avLst/>
          </a:prstGeom>
          <a:solidFill>
            <a:schemeClr val="accent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The app accesses the GPS location of the vehicle and sends a message to the nearest emergency services and family members.</a:t>
            </a:r>
            <a:endParaRPr lang="en-IN" dirty="0">
              <a:solidFill>
                <a:schemeClr val="bg1"/>
              </a:solidFill>
            </a:endParaRPr>
          </a:p>
        </p:txBody>
      </p:sp>
      <p:sp>
        <p:nvSpPr>
          <p:cNvPr id="13" name="Arrow: Down 12">
            <a:extLst>
              <a:ext uri="{FF2B5EF4-FFF2-40B4-BE49-F238E27FC236}">
                <a16:creationId xmlns:a16="http://schemas.microsoft.com/office/drawing/2014/main" id="{C47F9037-5707-FDF2-0F81-EBCD6233D388}"/>
              </a:ext>
            </a:extLst>
          </p:cNvPr>
          <p:cNvSpPr/>
          <p:nvPr/>
        </p:nvSpPr>
        <p:spPr>
          <a:xfrm>
            <a:off x="2344057" y="3515178"/>
            <a:ext cx="304800" cy="6539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C0FF8BA1-8C87-27FD-08E6-48062588282C}"/>
              </a:ext>
            </a:extLst>
          </p:cNvPr>
          <p:cNvPicPr>
            <a:picLocks noChangeAspect="1"/>
          </p:cNvPicPr>
          <p:nvPr/>
        </p:nvPicPr>
        <p:blipFill>
          <a:blip r:embed="rId2"/>
          <a:stretch>
            <a:fillRect/>
          </a:stretch>
        </p:blipFill>
        <p:spPr>
          <a:xfrm>
            <a:off x="5895656" y="4189052"/>
            <a:ext cx="1245373" cy="974405"/>
          </a:xfrm>
          <a:prstGeom prst="rect">
            <a:avLst/>
          </a:prstGeom>
        </p:spPr>
      </p:pic>
      <p:pic>
        <p:nvPicPr>
          <p:cNvPr id="17" name="Picture 16">
            <a:extLst>
              <a:ext uri="{FF2B5EF4-FFF2-40B4-BE49-F238E27FC236}">
                <a16:creationId xmlns:a16="http://schemas.microsoft.com/office/drawing/2014/main" id="{41745D50-F2A4-4DDE-2143-84818EE72B52}"/>
              </a:ext>
            </a:extLst>
          </p:cNvPr>
          <p:cNvPicPr>
            <a:picLocks noChangeAspect="1"/>
          </p:cNvPicPr>
          <p:nvPr/>
        </p:nvPicPr>
        <p:blipFill>
          <a:blip r:embed="rId3"/>
          <a:stretch>
            <a:fillRect/>
          </a:stretch>
        </p:blipFill>
        <p:spPr>
          <a:xfrm>
            <a:off x="4632914" y="4179370"/>
            <a:ext cx="1001486" cy="974405"/>
          </a:xfrm>
          <a:prstGeom prst="rect">
            <a:avLst/>
          </a:prstGeom>
        </p:spPr>
      </p:pic>
    </p:spTree>
    <p:extLst>
      <p:ext uri="{BB962C8B-B14F-4D97-AF65-F5344CB8AC3E}">
        <p14:creationId xmlns:p14="http://schemas.microsoft.com/office/powerpoint/2010/main" val="314423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7342B-568E-500F-3EE7-AAC6DD14D285}"/>
              </a:ext>
            </a:extLst>
          </p:cNvPr>
          <p:cNvSpPr txBox="1"/>
          <p:nvPr/>
        </p:nvSpPr>
        <p:spPr>
          <a:xfrm flipH="1">
            <a:off x="1386839" y="1097280"/>
            <a:ext cx="5224274" cy="1015663"/>
          </a:xfrm>
          <a:prstGeom prst="rect">
            <a:avLst/>
          </a:prstGeom>
          <a:noFill/>
        </p:spPr>
        <p:txBody>
          <a:bodyPr wrap="square" rtlCol="0">
            <a:spAutoFit/>
          </a:bodyPr>
          <a:lstStyle/>
          <a:p>
            <a:r>
              <a:rPr lang="en-US" sz="6000" b="1" dirty="0">
                <a:latin typeface="Orbitron" panose="020B0604020202020204" charset="0"/>
              </a:rPr>
              <a:t>THANK</a:t>
            </a:r>
            <a:endParaRPr lang="en-IN" sz="6000" b="1" dirty="0">
              <a:latin typeface="Orbitron" panose="020B0604020202020204" charset="0"/>
            </a:endParaRPr>
          </a:p>
        </p:txBody>
      </p:sp>
      <p:sp>
        <p:nvSpPr>
          <p:cNvPr id="3" name="TextBox 2">
            <a:extLst>
              <a:ext uri="{FF2B5EF4-FFF2-40B4-BE49-F238E27FC236}">
                <a16:creationId xmlns:a16="http://schemas.microsoft.com/office/drawing/2014/main" id="{02B7162F-6FE0-0511-9072-0C2D7A5ECCAA}"/>
              </a:ext>
            </a:extLst>
          </p:cNvPr>
          <p:cNvSpPr txBox="1"/>
          <p:nvPr/>
        </p:nvSpPr>
        <p:spPr>
          <a:xfrm flipH="1">
            <a:off x="3636263" y="2310384"/>
            <a:ext cx="5224274" cy="1015663"/>
          </a:xfrm>
          <a:prstGeom prst="rect">
            <a:avLst/>
          </a:prstGeom>
          <a:noFill/>
        </p:spPr>
        <p:txBody>
          <a:bodyPr wrap="square" rtlCol="0">
            <a:spAutoFit/>
          </a:bodyPr>
          <a:lstStyle/>
          <a:p>
            <a:r>
              <a:rPr lang="en-US" sz="6000" b="1" dirty="0">
                <a:latin typeface="Orbitron" panose="020B0604020202020204" charset="0"/>
              </a:rPr>
              <a:t>YOU</a:t>
            </a:r>
            <a:endParaRPr lang="en-IN" sz="6000" b="1" dirty="0">
              <a:latin typeface="Orbitron" panose="020B0604020202020204" charset="0"/>
            </a:endParaRPr>
          </a:p>
        </p:txBody>
      </p:sp>
      <p:sp>
        <p:nvSpPr>
          <p:cNvPr id="5" name="TextBox 4">
            <a:extLst>
              <a:ext uri="{FF2B5EF4-FFF2-40B4-BE49-F238E27FC236}">
                <a16:creationId xmlns:a16="http://schemas.microsoft.com/office/drawing/2014/main" id="{8A862893-2970-7C9C-D51C-AAF89C4EC520}"/>
              </a:ext>
            </a:extLst>
          </p:cNvPr>
          <p:cNvSpPr txBox="1"/>
          <p:nvPr/>
        </p:nvSpPr>
        <p:spPr>
          <a:xfrm>
            <a:off x="219457" y="4046220"/>
            <a:ext cx="8253984" cy="523220"/>
          </a:xfrm>
          <a:prstGeom prst="rect">
            <a:avLst/>
          </a:prstGeom>
          <a:noFill/>
        </p:spPr>
        <p:txBody>
          <a:bodyPr wrap="square" rtlCol="0">
            <a:spAutoFit/>
          </a:bodyPr>
          <a:lstStyle/>
          <a:p>
            <a:r>
              <a:rPr lang="en-US" sz="2800" b="1" dirty="0">
                <a:solidFill>
                  <a:schemeClr val="bg2"/>
                </a:solidFill>
                <a:latin typeface="Orbitron" panose="020B0604020202020204" charset="0"/>
              </a:rPr>
              <a:t>Life</a:t>
            </a:r>
            <a:r>
              <a:rPr lang="en-US" sz="2800" dirty="0">
                <a:solidFill>
                  <a:schemeClr val="bg2"/>
                </a:solidFill>
                <a:latin typeface="Orbitron" panose="020B0604020202020204" charset="0"/>
              </a:rPr>
              <a:t> don’t have </a:t>
            </a:r>
            <a:r>
              <a:rPr lang="en-US" sz="2800" b="1" dirty="0">
                <a:solidFill>
                  <a:schemeClr val="bg2"/>
                </a:solidFill>
                <a:latin typeface="Orbitron" panose="020B0604020202020204" charset="0"/>
              </a:rPr>
              <a:t>RESET</a:t>
            </a:r>
            <a:r>
              <a:rPr lang="en-US" sz="2800" dirty="0">
                <a:solidFill>
                  <a:schemeClr val="bg2"/>
                </a:solidFill>
                <a:latin typeface="Orbitron" panose="020B0604020202020204" charset="0"/>
              </a:rPr>
              <a:t> button. Drive </a:t>
            </a:r>
            <a:r>
              <a:rPr lang="en-US" sz="2800" b="1" dirty="0">
                <a:solidFill>
                  <a:schemeClr val="bg2"/>
                </a:solidFill>
                <a:latin typeface="Orbitron" panose="020B0604020202020204" charset="0"/>
              </a:rPr>
              <a:t>safe</a:t>
            </a:r>
            <a:endParaRPr lang="en-IN" sz="2800" b="1" dirty="0">
              <a:solidFill>
                <a:schemeClr val="bg2"/>
              </a:solidFill>
              <a:latin typeface="Orbitron" panose="020B0604020202020204" charset="0"/>
            </a:endParaRPr>
          </a:p>
        </p:txBody>
      </p:sp>
    </p:spTree>
    <p:extLst>
      <p:ext uri="{BB962C8B-B14F-4D97-AF65-F5344CB8AC3E}">
        <p14:creationId xmlns:p14="http://schemas.microsoft.com/office/powerpoint/2010/main" val="1462190502"/>
      </p:ext>
    </p:extLst>
  </p:cSld>
  <p:clrMapOvr>
    <a:masterClrMapping/>
  </p:clrMapOvr>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487</Words>
  <Application>Microsoft Office PowerPoint</Application>
  <PresentationFormat>On-screen Show (16:9)</PresentationFormat>
  <Paragraphs>51</Paragraphs>
  <Slides>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Bodoni MT Black</vt:lpstr>
      <vt:lpstr>Roboto</vt:lpstr>
      <vt:lpstr>Orbitron</vt:lpstr>
      <vt:lpstr>Roboto Condensed Light</vt:lpstr>
      <vt:lpstr>Fredoka One</vt:lpstr>
      <vt:lpstr>Arial</vt:lpstr>
      <vt:lpstr>Times New Roman</vt:lpstr>
      <vt:lpstr>Tahoma</vt:lpstr>
      <vt:lpstr>Google Sans</vt:lpstr>
      <vt:lpstr>The Evolution of Invention in Canada Thesis by Slidesgo</vt:lpstr>
      <vt:lpstr>PowerPoint Presentation</vt:lpstr>
      <vt:lpstr>INTRODUCTION</vt:lpstr>
      <vt:lpstr>The requirements of the project</vt:lpstr>
      <vt:lpstr>MEMS SENSOR</vt:lpstr>
      <vt:lpstr>PowerPoint Presentation</vt:lpstr>
      <vt:lpstr>PowerPoint Presentation</vt:lpstr>
      <vt:lpstr>The features of Accident Alert App</vt:lpstr>
      <vt:lpstr>WORKFLOW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varunreddydocument123@outlook.com</cp:lastModifiedBy>
  <cp:revision>5</cp:revision>
  <dcterms:modified xsi:type="dcterms:W3CDTF">2024-03-02T12:52:37Z</dcterms:modified>
</cp:coreProperties>
</file>