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  <p:sldId id="260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38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D2330D-4C0E-41F7-9663-FFF7B5DDC2D0}" type="datetimeFigureOut">
              <a:rPr lang="es-ES" smtClean="0"/>
              <a:pPr/>
              <a:t>19/01/2011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5BA015E-3496-4C9B-862E-1133FE0558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Circus</a:t>
            </a:r>
            <a:r>
              <a:rPr lang="es-ES" dirty="0" smtClean="0"/>
              <a:t> Train </a:t>
            </a:r>
            <a:r>
              <a:rPr lang="es-ES" dirty="0" err="1" smtClean="0"/>
              <a:t>Game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Grupo 2 - Ingeniería del Software II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948445081"/>
      </p:ext>
    </p:extLst>
  </p:cSld>
  <p:clrMapOvr>
    <a:masterClrMapping/>
  </p:clrMapOvr>
  <p:transition spd="slow" advTm="5000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post-mortem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… y terminemos por lo bueno </a:t>
            </a:r>
            <a:r>
              <a:rPr lang="es-ES" dirty="0" smtClean="0">
                <a:sym typeface="Wingdings" pitchFamily="2" charset="2"/>
              </a:rPr>
              <a:t></a:t>
            </a:r>
          </a:p>
          <a:p>
            <a:endParaRPr lang="es-ES" dirty="0"/>
          </a:p>
        </p:txBody>
      </p:sp>
      <p:pic>
        <p:nvPicPr>
          <p:cNvPr id="4098" name="Picture 2" descr="C:\Documents and Settings\practica\Configuración local\Archivos temporales de Internet\Content.IE5\GKRU634D\MC90034348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916832"/>
            <a:ext cx="2232248" cy="1589778"/>
          </a:xfrm>
          <a:prstGeom prst="rect">
            <a:avLst/>
          </a:prstGeom>
          <a:noFill/>
        </p:spPr>
      </p:pic>
      <p:sp>
        <p:nvSpPr>
          <p:cNvPr id="5" name="4 Llamada de flecha a la derecha"/>
          <p:cNvSpPr/>
          <p:nvPr/>
        </p:nvSpPr>
        <p:spPr>
          <a:xfrm>
            <a:off x="1835696" y="1700808"/>
            <a:ext cx="4680520" cy="280831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Facilidad para llevar a cabo las refactorizaciones y correcciones necesarias debido al nivel de conocimiento de programación de los miembros del grupo.</a:t>
            </a:r>
          </a:p>
          <a:p>
            <a:pPr algn="ctr"/>
            <a:endParaRPr lang="es-ES" dirty="0"/>
          </a:p>
        </p:txBody>
      </p:sp>
      <p:pic>
        <p:nvPicPr>
          <p:cNvPr id="4100" name="Picture 4" descr="C:\Documents and Settings\practica\Configuración local\Archivos temporales de Internet\Content.IE5\BN9BX6CA\MP90040100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1418923" cy="2736304"/>
          </a:xfrm>
          <a:prstGeom prst="rect">
            <a:avLst/>
          </a:prstGeom>
          <a:noFill/>
        </p:spPr>
      </p:pic>
      <p:pic>
        <p:nvPicPr>
          <p:cNvPr id="4101" name="Picture 5" descr="C:\Documents and Settings\practica\Configuración local\Archivos temporales de Internet\Content.IE5\GKRU634D\MC90007879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548680"/>
            <a:ext cx="2088232" cy="1130477"/>
          </a:xfrm>
          <a:prstGeom prst="rect">
            <a:avLst/>
          </a:prstGeom>
          <a:noFill/>
        </p:spPr>
      </p:pic>
    </p:spTree>
  </p:cSld>
  <p:clrMapOvr>
    <a:masterClrMapping/>
  </p:clrMapOvr>
  <p:transition advTm="35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 2 componentes: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ES" dirty="0" smtClean="0"/>
              <a:t>[@jekin90] Antonio Viñas </a:t>
            </a:r>
            <a:r>
              <a:rPr lang="es-ES" dirty="0" err="1" smtClean="0"/>
              <a:t>Sandiez</a:t>
            </a:r>
            <a:r>
              <a:rPr lang="es-ES" dirty="0" smtClean="0"/>
              <a:t> </a:t>
            </a:r>
          </a:p>
          <a:p>
            <a:pPr>
              <a:buFontTx/>
              <a:buChar char="-"/>
            </a:pPr>
            <a:r>
              <a:rPr lang="es-ES" dirty="0" smtClean="0"/>
              <a:t>[@</a:t>
            </a:r>
            <a:r>
              <a:rPr lang="es-ES" dirty="0" err="1" smtClean="0"/>
              <a:t>varusblack</a:t>
            </a:r>
            <a:r>
              <a:rPr lang="es-ES" dirty="0" smtClean="0"/>
              <a:t>] Álvaro </a:t>
            </a:r>
            <a:r>
              <a:rPr lang="es-ES" dirty="0" err="1" smtClean="0"/>
              <a:t>Tristancho</a:t>
            </a:r>
            <a:r>
              <a:rPr lang="es-ES" dirty="0" smtClean="0"/>
              <a:t> Reyes</a:t>
            </a:r>
          </a:p>
          <a:p>
            <a:pPr>
              <a:buFontTx/>
              <a:buChar char="-"/>
            </a:pPr>
            <a:r>
              <a:rPr lang="es-ES" dirty="0" smtClean="0"/>
              <a:t>[@</a:t>
            </a:r>
            <a:r>
              <a:rPr lang="es-ES" dirty="0" err="1" smtClean="0"/>
              <a:t>lordreivaj</a:t>
            </a:r>
            <a:r>
              <a:rPr lang="es-ES" dirty="0" smtClean="0"/>
              <a:t>] </a:t>
            </a:r>
            <a:r>
              <a:rPr lang="es-ES" dirty="0" err="1" smtClean="0"/>
              <a:t>Fco.Javier</a:t>
            </a:r>
            <a:r>
              <a:rPr lang="es-ES" dirty="0" smtClean="0"/>
              <a:t> </a:t>
            </a:r>
            <a:r>
              <a:rPr lang="es-ES" dirty="0" err="1" smtClean="0"/>
              <a:t>Espinaco</a:t>
            </a:r>
            <a:r>
              <a:rPr lang="es-ES" dirty="0" smtClean="0"/>
              <a:t> </a:t>
            </a:r>
            <a:r>
              <a:rPr lang="es-ES" dirty="0" err="1" smtClean="0"/>
              <a:t>Villalba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[@</a:t>
            </a:r>
            <a:r>
              <a:rPr lang="es-ES" dirty="0" err="1" smtClean="0"/>
              <a:t>fragelbreak</a:t>
            </a:r>
            <a:r>
              <a:rPr lang="es-ES" dirty="0" smtClean="0"/>
              <a:t>] Francis Daza </a:t>
            </a:r>
            <a:r>
              <a:rPr lang="es-ES" dirty="0" smtClean="0"/>
              <a:t>Pastrana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[@</a:t>
            </a:r>
            <a:r>
              <a:rPr lang="es-ES" dirty="0" err="1" smtClean="0"/>
              <a:t>vikingore</a:t>
            </a:r>
            <a:r>
              <a:rPr lang="es-ES" dirty="0" smtClean="0"/>
              <a:t>] Emilio Cuenca Gómez</a:t>
            </a:r>
          </a:p>
          <a:p>
            <a:pPr>
              <a:buFontTx/>
              <a:buChar char="-"/>
            </a:pPr>
            <a:r>
              <a:rPr lang="es-ES" dirty="0" smtClean="0"/>
              <a:t>[@</a:t>
            </a:r>
            <a:r>
              <a:rPr lang="es-ES" dirty="0" err="1" smtClean="0"/>
              <a:t>marcetsii</a:t>
            </a:r>
            <a:r>
              <a:rPr lang="es-ES" dirty="0" smtClean="0"/>
              <a:t>] Marc Bayón Benegas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0728"/>
            <a:ext cx="29634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453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ES" dirty="0" smtClean="0"/>
              <a:t>Descripción del Juego</a:t>
            </a:r>
          </a:p>
          <a:p>
            <a:pPr>
              <a:buFontTx/>
              <a:buChar char="-"/>
            </a:pPr>
            <a:r>
              <a:rPr lang="es-ES" dirty="0" smtClean="0"/>
              <a:t>Diseño global</a:t>
            </a:r>
          </a:p>
          <a:p>
            <a:pPr>
              <a:buFontTx/>
              <a:buChar char="-"/>
            </a:pPr>
            <a:r>
              <a:rPr lang="es-ES" dirty="0" smtClean="0"/>
              <a:t>Problemas de diseño</a:t>
            </a:r>
          </a:p>
          <a:p>
            <a:pPr>
              <a:buFontTx/>
              <a:buChar char="-"/>
            </a:pPr>
            <a:r>
              <a:rPr lang="es-ES" dirty="0" smtClean="0"/>
              <a:t>Informe Post-Mortem</a:t>
            </a:r>
          </a:p>
          <a:p>
            <a:pPr>
              <a:buFontTx/>
              <a:buChar char="-"/>
            </a:pP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00413568"/>
      </p:ext>
    </p:extLst>
  </p:cSld>
  <p:clrMapOvr>
    <a:masterClrMapping/>
  </p:clrMapOvr>
  <p:transition advTm="1000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 redondeado"/>
          <p:cNvSpPr/>
          <p:nvPr/>
        </p:nvSpPr>
        <p:spPr>
          <a:xfrm>
            <a:off x="2195736" y="1124744"/>
            <a:ext cx="9001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3419872" y="112474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del juego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Nº </a:t>
            </a:r>
            <a:r>
              <a:rPr lang="es-ES" dirty="0" smtClean="0"/>
              <a:t>Jugadores:                     o 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Modos de Juego:</a:t>
            </a:r>
            <a:endParaRPr lang="es-ES" dirty="0"/>
          </a:p>
          <a:p>
            <a:endParaRPr lang="es-ES" dirty="0" smtClean="0"/>
          </a:p>
        </p:txBody>
      </p:sp>
      <p:pic>
        <p:nvPicPr>
          <p:cNvPr id="1026" name="Picture 2" descr="D:\FACULTAD 3 ITIG\1er Cuatrimestre\Ingeniería del Software de Gestión II\Material Trabajo\Fotos del Juego\PICT00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9427">
            <a:off x="6989105" y="5090522"/>
            <a:ext cx="1781316" cy="13359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648072" cy="6480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08" y="1210072"/>
            <a:ext cx="634752" cy="634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648072" cy="642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inta hacia arriba"/>
          <p:cNvSpPr/>
          <p:nvPr/>
        </p:nvSpPr>
        <p:spPr>
          <a:xfrm>
            <a:off x="2339752" y="2132856"/>
            <a:ext cx="1872208" cy="864096"/>
          </a:xfrm>
          <a:prstGeom prst="ribbon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Básico</a:t>
            </a:r>
            <a:endParaRPr lang="es-ES" dirty="0"/>
          </a:p>
        </p:txBody>
      </p:sp>
      <p:sp>
        <p:nvSpPr>
          <p:cNvPr id="15" name="14 Cinta curvada hacia abajo"/>
          <p:cNvSpPr/>
          <p:nvPr/>
        </p:nvSpPr>
        <p:spPr>
          <a:xfrm>
            <a:off x="4824028" y="1988840"/>
            <a:ext cx="2340260" cy="1080120"/>
          </a:xfrm>
          <a:prstGeom prst="ellipseRibb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Avanzado</a:t>
            </a:r>
            <a:endParaRPr lang="es-ES" dirty="0"/>
          </a:p>
        </p:txBody>
      </p:sp>
      <p:sp>
        <p:nvSpPr>
          <p:cNvPr id="18" name="17 Llamada de flecha a la izquierda"/>
          <p:cNvSpPr/>
          <p:nvPr/>
        </p:nvSpPr>
        <p:spPr>
          <a:xfrm>
            <a:off x="5480582" y="3256752"/>
            <a:ext cx="3123866" cy="1540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1 jugador:</a:t>
            </a:r>
          </a:p>
          <a:p>
            <a:pPr algn="ctr"/>
            <a:r>
              <a:rPr lang="es-ES" dirty="0" smtClean="0"/>
              <a:t>Conseguir suficiente dinero.</a:t>
            </a:r>
            <a:endParaRPr lang="es-ES" dirty="0"/>
          </a:p>
        </p:txBody>
      </p:sp>
      <p:pic>
        <p:nvPicPr>
          <p:cNvPr id="1031" name="Picture 7" descr="C:\Users\MarcLaptop\AppData\Local\Microsoft\Windows\Temporary Internet Files\Content.IE5\LMGDM2QJ\MC90027870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8" y="3206601"/>
            <a:ext cx="1412875" cy="1806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FACULTAD 3 ITIG\1er Cuatrimestre\Ingeniería del Software de Gestión II\Material Trabajo\Imagenes ISG 2\Map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2866">
            <a:off x="970816" y="5213147"/>
            <a:ext cx="1927496" cy="12454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Llamada de flecha a la derecha"/>
          <p:cNvSpPr/>
          <p:nvPr/>
        </p:nvSpPr>
        <p:spPr>
          <a:xfrm>
            <a:off x="971600" y="3256751"/>
            <a:ext cx="3384376" cy="1540401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2 jugadores: </a:t>
            </a:r>
          </a:p>
          <a:p>
            <a:pPr algn="ctr"/>
            <a:r>
              <a:rPr lang="es-ES" dirty="0" smtClean="0"/>
              <a:t>El jugador que tenga más puntos de </a:t>
            </a:r>
            <a:r>
              <a:rPr lang="es-ES" dirty="0" smtClean="0"/>
              <a:t>victoria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218397773"/>
      </p:ext>
    </p:extLst>
  </p:cSld>
  <p:clrMapOvr>
    <a:masterClrMapping/>
  </p:clrMapOvr>
  <p:transition spd="slow" advTm="6000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100"/>
                            </p:stCondLst>
                            <p:childTnLst>
                              <p:par>
                                <p:cTn id="6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8" grpId="0" animBg="1"/>
      <p:bldP spid="15" grpId="0" animBg="1"/>
      <p:bldP spid="18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global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5384"/>
            <a:ext cx="8640960" cy="4863936"/>
          </a:xfrm>
        </p:spPr>
      </p:pic>
      <p:sp>
        <p:nvSpPr>
          <p:cNvPr id="6" name="5 Llamada con línea 3"/>
          <p:cNvSpPr/>
          <p:nvPr/>
        </p:nvSpPr>
        <p:spPr>
          <a:xfrm>
            <a:off x="3931920" y="260648"/>
            <a:ext cx="1872208" cy="1008112"/>
          </a:xfrm>
          <a:prstGeom prst="borderCallout3">
            <a:avLst>
              <a:gd name="adj1" fmla="val 48553"/>
              <a:gd name="adj2" fmla="val 737"/>
              <a:gd name="adj3" fmla="val 102975"/>
              <a:gd name="adj4" fmla="val -27831"/>
              <a:gd name="adj5" fmla="val 104830"/>
              <a:gd name="adj6" fmla="val -159381"/>
              <a:gd name="adj7" fmla="val 209300"/>
              <a:gd name="adj8" fmla="val -167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Posee los marcadores del juego</a:t>
            </a:r>
            <a:endParaRPr lang="es-ES" dirty="0"/>
          </a:p>
        </p:txBody>
      </p:sp>
      <p:sp>
        <p:nvSpPr>
          <p:cNvPr id="8" name="7 Llamada con línea 3"/>
          <p:cNvSpPr/>
          <p:nvPr/>
        </p:nvSpPr>
        <p:spPr>
          <a:xfrm>
            <a:off x="6516216" y="759741"/>
            <a:ext cx="1872208" cy="1008112"/>
          </a:xfrm>
          <a:prstGeom prst="borderCallout3">
            <a:avLst>
              <a:gd name="adj1" fmla="val 48553"/>
              <a:gd name="adj2" fmla="val 737"/>
              <a:gd name="adj3" fmla="val 102975"/>
              <a:gd name="adj4" fmla="val -27831"/>
              <a:gd name="adj5" fmla="val 104830"/>
              <a:gd name="adj6" fmla="val -159381"/>
              <a:gd name="adj7" fmla="val 201525"/>
              <a:gd name="adj8" fmla="val -175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Contiene el</a:t>
            </a:r>
          </a:p>
          <a:p>
            <a:pPr algn="ctr"/>
            <a:r>
              <a:rPr lang="es-ES" dirty="0" smtClean="0"/>
              <a:t> algoritmo del juego</a:t>
            </a:r>
            <a:endParaRPr lang="es-ES" dirty="0"/>
          </a:p>
        </p:txBody>
      </p:sp>
      <p:sp>
        <p:nvSpPr>
          <p:cNvPr id="9" name="8 Llamada con línea 3"/>
          <p:cNvSpPr/>
          <p:nvPr/>
        </p:nvSpPr>
        <p:spPr>
          <a:xfrm>
            <a:off x="7020272" y="3645024"/>
            <a:ext cx="1872208" cy="1008112"/>
          </a:xfrm>
          <a:prstGeom prst="borderCallout3">
            <a:avLst>
              <a:gd name="adj1" fmla="val 48553"/>
              <a:gd name="adj2" fmla="val 737"/>
              <a:gd name="adj3" fmla="val 37021"/>
              <a:gd name="adj4" fmla="val -29226"/>
              <a:gd name="adj5" fmla="val 23585"/>
              <a:gd name="adj6" fmla="val -76003"/>
              <a:gd name="adj7" fmla="val -18627"/>
              <a:gd name="adj8" fmla="val -12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Contiene el grafo de ciudades que forman el tablero</a:t>
            </a:r>
            <a:endParaRPr lang="es-ES" dirty="0"/>
          </a:p>
        </p:txBody>
      </p:sp>
      <p:sp>
        <p:nvSpPr>
          <p:cNvPr id="7" name="6 Llamada con línea 3"/>
          <p:cNvSpPr/>
          <p:nvPr/>
        </p:nvSpPr>
        <p:spPr>
          <a:xfrm>
            <a:off x="7020272" y="5013176"/>
            <a:ext cx="1872208" cy="1008112"/>
          </a:xfrm>
          <a:prstGeom prst="borderCallout3">
            <a:avLst>
              <a:gd name="adj1" fmla="val 48553"/>
              <a:gd name="adj2" fmla="val 737"/>
              <a:gd name="adj3" fmla="val -3796"/>
              <a:gd name="adj4" fmla="val -26784"/>
              <a:gd name="adj5" fmla="val -29931"/>
              <a:gd name="adj6" fmla="val -72584"/>
              <a:gd name="adj7" fmla="val -51281"/>
              <a:gd name="adj8" fmla="val -121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Fichas de actuación que van sobre las ciudades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28198333"/>
      </p:ext>
    </p:extLst>
  </p:cSld>
  <p:clrMapOvr>
    <a:masterClrMapping/>
  </p:clrMapOvr>
  <p:transition advTm="60000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Llamada ovalada"/>
          <p:cNvSpPr/>
          <p:nvPr/>
        </p:nvSpPr>
        <p:spPr>
          <a:xfrm>
            <a:off x="6876256" y="188639"/>
            <a:ext cx="1656184" cy="1369719"/>
          </a:xfrm>
          <a:prstGeom prst="wedgeEllipseCallout">
            <a:avLst>
              <a:gd name="adj1" fmla="val -172493"/>
              <a:gd name="adj2" fmla="val 109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de diseño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arenR"/>
            </a:pPr>
            <a:r>
              <a:rPr lang="es-ES" dirty="0" smtClean="0"/>
              <a:t>Problema de diseñar 4 modos de juego, ¿Cómo hacerlo?</a:t>
            </a:r>
          </a:p>
          <a:p>
            <a:pPr marL="0" indent="0"/>
            <a:endParaRPr lang="es-ES" dirty="0" smtClean="0"/>
          </a:p>
          <a:p>
            <a:pPr marL="0" indent="0"/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755576" y="1487885"/>
            <a:ext cx="1296144" cy="1505961"/>
            <a:chOff x="1115616" y="2060848"/>
            <a:chExt cx="1296144" cy="1505961"/>
          </a:xfrm>
        </p:grpSpPr>
        <p:sp>
          <p:nvSpPr>
            <p:cNvPr id="5" name="4 Proceso"/>
            <p:cNvSpPr/>
            <p:nvPr/>
          </p:nvSpPr>
          <p:spPr>
            <a:xfrm>
              <a:off x="1115616" y="2060848"/>
              <a:ext cx="1296144" cy="360040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 smtClean="0"/>
                <a:t>CircusTrain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Game</a:t>
              </a:r>
              <a:endParaRPr lang="es-ES" sz="1100" dirty="0"/>
            </a:p>
          </p:txBody>
        </p:sp>
        <p:sp>
          <p:nvSpPr>
            <p:cNvPr id="6" name="5 Proceso"/>
            <p:cNvSpPr/>
            <p:nvPr/>
          </p:nvSpPr>
          <p:spPr>
            <a:xfrm>
              <a:off x="1115616" y="2420888"/>
              <a:ext cx="1296144" cy="792088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Bcs1Player( )</a:t>
              </a:r>
            </a:p>
            <a:p>
              <a:pPr algn="ctr"/>
              <a:r>
                <a:rPr lang="es-ES" sz="1100" dirty="0" smtClean="0"/>
                <a:t>Adv1Player( )</a:t>
              </a:r>
            </a:p>
            <a:p>
              <a:pPr algn="ctr"/>
              <a:r>
                <a:rPr lang="es-ES" sz="1100" dirty="0" smtClean="0"/>
                <a:t>Bsc2Player( )</a:t>
              </a:r>
            </a:p>
            <a:p>
              <a:pPr algn="ctr"/>
              <a:r>
                <a:rPr lang="es-ES" sz="1100" dirty="0" smtClean="0"/>
                <a:t>Avd2Player( )</a:t>
              </a:r>
              <a:endParaRPr lang="es-ES" sz="1100" dirty="0"/>
            </a:p>
          </p:txBody>
        </p:sp>
        <p:sp>
          <p:nvSpPr>
            <p:cNvPr id="7" name="6 Proceso"/>
            <p:cNvSpPr/>
            <p:nvPr/>
          </p:nvSpPr>
          <p:spPr>
            <a:xfrm>
              <a:off x="1115616" y="3212976"/>
              <a:ext cx="1296144" cy="353833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074" name="Picture 2" descr="C:\Users\MarcLaptop\AppData\Local\Microsoft\Windows\Temporary Internet Files\Content.IE5\JCPJYLPL\MC9002996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381" y="1558359"/>
            <a:ext cx="1725691" cy="1545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4932040" y="1556792"/>
            <a:ext cx="4104456" cy="3420601"/>
            <a:chOff x="5004048" y="1487887"/>
            <a:chExt cx="4104456" cy="3420601"/>
          </a:xfrm>
        </p:grpSpPr>
        <p:grpSp>
          <p:nvGrpSpPr>
            <p:cNvPr id="12" name="11 Grupo"/>
            <p:cNvGrpSpPr/>
            <p:nvPr/>
          </p:nvGrpSpPr>
          <p:grpSpPr>
            <a:xfrm>
              <a:off x="6372200" y="1487887"/>
              <a:ext cx="1296144" cy="1505961"/>
              <a:chOff x="1115616" y="2060848"/>
              <a:chExt cx="1296144" cy="1505961"/>
            </a:xfrm>
          </p:grpSpPr>
          <p:sp>
            <p:nvSpPr>
              <p:cNvPr id="13" name="12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err="1" smtClean="0"/>
                  <a:t>CircusTrain</a:t>
                </a:r>
                <a:r>
                  <a:rPr lang="es-ES" sz="1100" dirty="0" smtClean="0"/>
                  <a:t> </a:t>
                </a:r>
                <a:r>
                  <a:rPr lang="es-ES" sz="1100" dirty="0" err="1" smtClean="0"/>
                  <a:t>Game</a:t>
                </a:r>
                <a:endParaRPr lang="es-ES" sz="1100" dirty="0"/>
              </a:p>
            </p:txBody>
          </p:sp>
          <p:sp>
            <p:nvSpPr>
              <p:cNvPr id="14" name="13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" name="14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7" name="16 Grupo"/>
            <p:cNvGrpSpPr/>
            <p:nvPr/>
          </p:nvGrpSpPr>
          <p:grpSpPr>
            <a:xfrm>
              <a:off x="5004048" y="3789040"/>
              <a:ext cx="971722" cy="1119448"/>
              <a:chOff x="1115616" y="2060848"/>
              <a:chExt cx="1296144" cy="1505961"/>
            </a:xfrm>
          </p:grpSpPr>
          <p:sp>
            <p:nvSpPr>
              <p:cNvPr id="18" name="17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Bsc1Player</a:t>
                </a:r>
                <a:endParaRPr lang="es-ES" sz="1100" dirty="0"/>
              </a:p>
            </p:txBody>
          </p:sp>
          <p:sp>
            <p:nvSpPr>
              <p:cNvPr id="19" name="18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0" name="19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6048550" y="3789040"/>
              <a:ext cx="971722" cy="1119447"/>
              <a:chOff x="1115616" y="2060848"/>
              <a:chExt cx="1296144" cy="1505961"/>
            </a:xfrm>
          </p:grpSpPr>
          <p:sp>
            <p:nvSpPr>
              <p:cNvPr id="22" name="21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Adv1Player</a:t>
                </a:r>
                <a:endParaRPr lang="es-ES" sz="1100" dirty="0"/>
              </a:p>
            </p:txBody>
          </p:sp>
          <p:sp>
            <p:nvSpPr>
              <p:cNvPr id="23" name="22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23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25" name="24 Grupo"/>
            <p:cNvGrpSpPr/>
            <p:nvPr/>
          </p:nvGrpSpPr>
          <p:grpSpPr>
            <a:xfrm>
              <a:off x="7092280" y="3789040"/>
              <a:ext cx="971722" cy="1119448"/>
              <a:chOff x="1115616" y="2060848"/>
              <a:chExt cx="1296144" cy="1505961"/>
            </a:xfrm>
          </p:grpSpPr>
          <p:sp>
            <p:nvSpPr>
              <p:cNvPr id="26" name="25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Bsc2Player</a:t>
                </a:r>
                <a:endParaRPr lang="es-ES" sz="1100" dirty="0"/>
              </a:p>
            </p:txBody>
          </p:sp>
          <p:sp>
            <p:nvSpPr>
              <p:cNvPr id="27" name="26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8" name="27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29" name="28 Grupo"/>
            <p:cNvGrpSpPr/>
            <p:nvPr/>
          </p:nvGrpSpPr>
          <p:grpSpPr>
            <a:xfrm>
              <a:off x="8136782" y="3789041"/>
              <a:ext cx="971722" cy="1119446"/>
              <a:chOff x="1115616" y="2060848"/>
              <a:chExt cx="1296144" cy="1505961"/>
            </a:xfrm>
          </p:grpSpPr>
          <p:sp>
            <p:nvSpPr>
              <p:cNvPr id="30" name="29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Adv2Player</a:t>
                </a:r>
                <a:endParaRPr lang="es-ES" sz="1100" dirty="0"/>
              </a:p>
            </p:txBody>
          </p:sp>
          <p:sp>
            <p:nvSpPr>
              <p:cNvPr id="31" name="30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2" name="31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cxnSp>
          <p:nvCxnSpPr>
            <p:cNvPr id="33" name="32 Conector angular"/>
            <p:cNvCxnSpPr>
              <a:stCxn id="15" idx="2"/>
              <a:endCxn id="18" idx="0"/>
            </p:cNvCxnSpPr>
            <p:nvPr/>
          </p:nvCxnSpPr>
          <p:spPr>
            <a:xfrm rot="5400000">
              <a:off x="5857495" y="2626263"/>
              <a:ext cx="795192" cy="153036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angular"/>
            <p:cNvCxnSpPr>
              <a:stCxn id="15" idx="2"/>
              <a:endCxn id="22" idx="0"/>
            </p:cNvCxnSpPr>
            <p:nvPr/>
          </p:nvCxnSpPr>
          <p:spPr>
            <a:xfrm rot="5400000">
              <a:off x="6379746" y="3148514"/>
              <a:ext cx="795192" cy="48586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angular"/>
            <p:cNvCxnSpPr>
              <a:stCxn id="15" idx="2"/>
              <a:endCxn id="26" idx="0"/>
            </p:cNvCxnSpPr>
            <p:nvPr/>
          </p:nvCxnSpPr>
          <p:spPr>
            <a:xfrm rot="16200000" flipH="1">
              <a:off x="6901610" y="3112509"/>
              <a:ext cx="795192" cy="55786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angular"/>
            <p:cNvCxnSpPr>
              <a:stCxn id="15" idx="2"/>
              <a:endCxn id="30" idx="0"/>
            </p:cNvCxnSpPr>
            <p:nvPr/>
          </p:nvCxnSpPr>
          <p:spPr>
            <a:xfrm rot="16200000" flipH="1">
              <a:off x="7423861" y="2590258"/>
              <a:ext cx="795193" cy="1602371"/>
            </a:xfrm>
            <a:prstGeom prst="bentConnector3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45 Flecha derecha"/>
          <p:cNvSpPr/>
          <p:nvPr/>
        </p:nvSpPr>
        <p:spPr>
          <a:xfrm>
            <a:off x="2296019" y="2060848"/>
            <a:ext cx="1080120" cy="579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izquierda"/>
          <p:cNvSpPr/>
          <p:nvPr/>
        </p:nvSpPr>
        <p:spPr>
          <a:xfrm>
            <a:off x="5148064" y="2041302"/>
            <a:ext cx="998629" cy="579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Llamada ovalada"/>
          <p:cNvSpPr/>
          <p:nvPr/>
        </p:nvSpPr>
        <p:spPr>
          <a:xfrm>
            <a:off x="963870" y="3336061"/>
            <a:ext cx="2095961" cy="1173059"/>
          </a:xfrm>
          <a:prstGeom prst="wedgeEllipseCallout">
            <a:avLst>
              <a:gd name="adj1" fmla="val 85302"/>
              <a:gd name="adj2" fmla="val -12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¡YO QUIERO UNA CLASE !</a:t>
            </a:r>
            <a:endParaRPr lang="es-ES" dirty="0"/>
          </a:p>
        </p:txBody>
      </p:sp>
      <p:sp>
        <p:nvSpPr>
          <p:cNvPr id="54" name="53 Llamada ovalada"/>
          <p:cNvSpPr/>
          <p:nvPr/>
        </p:nvSpPr>
        <p:spPr>
          <a:xfrm>
            <a:off x="2131536" y="4776978"/>
            <a:ext cx="2095961" cy="1173059"/>
          </a:xfrm>
          <a:prstGeom prst="wedgeEllipseCallout">
            <a:avLst>
              <a:gd name="adj1" fmla="val 64922"/>
              <a:gd name="adj2" fmla="val -244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¡¡</a:t>
            </a:r>
            <a:r>
              <a:rPr lang="es-ES" dirty="0" err="1" smtClean="0"/>
              <a:t>No,no</a:t>
            </a:r>
            <a:r>
              <a:rPr lang="es-ES" dirty="0" smtClean="0"/>
              <a:t>!! Hagamos 4 clases</a:t>
            </a:r>
            <a:endParaRPr lang="es-ES" dirty="0"/>
          </a:p>
        </p:txBody>
      </p:sp>
      <p:pic>
        <p:nvPicPr>
          <p:cNvPr id="1027" name="Picture 3" descr="C:\Users\MarcLaptop\AppData\Local\Microsoft\Windows\Temporary Internet Files\Content.IE5\R6XO6EPV\MM900282749[1]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935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24358812"/>
      </p:ext>
    </p:extLst>
  </p:cSld>
  <p:clrMapOvr>
    <a:masterClrMapping/>
  </p:clrMapOvr>
  <p:transition advTm="90000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5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6" grpId="0" animBg="1"/>
      <p:bldP spid="47" grpId="0" animBg="1"/>
      <p:bldP spid="49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de diseño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Solución: </a:t>
            </a:r>
            <a:r>
              <a:rPr lang="es-ES" dirty="0"/>
              <a:t>U</a:t>
            </a:r>
            <a:r>
              <a:rPr lang="es-ES" dirty="0" smtClean="0"/>
              <a:t>so del método Plantilla.</a:t>
            </a:r>
          </a:p>
        </p:txBody>
      </p:sp>
      <p:pic>
        <p:nvPicPr>
          <p:cNvPr id="1027" name="Picture 3" descr="C:\Users\MarcLaptop\AppData\Local\Microsoft\Windows\Temporary Internet Files\Content.IE5\JCPJYLPL\MC90007874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8640"/>
            <a:ext cx="1080120" cy="983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40 Conector recto"/>
          <p:cNvCxnSpPr>
            <a:stCxn id="31" idx="2"/>
            <a:endCxn id="31" idx="2"/>
          </p:cNvCxnSpPr>
          <p:nvPr/>
        </p:nvCxnSpPr>
        <p:spPr>
          <a:xfrm>
            <a:off x="2555776" y="31345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56 Grupo"/>
          <p:cNvGrpSpPr/>
          <p:nvPr/>
        </p:nvGrpSpPr>
        <p:grpSpPr>
          <a:xfrm>
            <a:off x="539552" y="1628605"/>
            <a:ext cx="4104456" cy="4857657"/>
            <a:chOff x="2445817" y="1490991"/>
            <a:chExt cx="4104456" cy="4857657"/>
          </a:xfrm>
        </p:grpSpPr>
        <p:grpSp>
          <p:nvGrpSpPr>
            <p:cNvPr id="8" name="7 Grupo"/>
            <p:cNvGrpSpPr/>
            <p:nvPr/>
          </p:nvGrpSpPr>
          <p:grpSpPr>
            <a:xfrm>
              <a:off x="3813969" y="1490991"/>
              <a:ext cx="1296144" cy="1505961"/>
              <a:chOff x="1115616" y="2060848"/>
              <a:chExt cx="1296144" cy="1505961"/>
            </a:xfrm>
          </p:grpSpPr>
          <p:sp>
            <p:nvSpPr>
              <p:cNvPr id="29" name="28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err="1" smtClean="0"/>
                  <a:t>CircusTrain</a:t>
                </a:r>
                <a:r>
                  <a:rPr lang="es-ES" sz="1100" dirty="0" smtClean="0"/>
                  <a:t> </a:t>
                </a:r>
                <a:r>
                  <a:rPr lang="es-ES" sz="1100" dirty="0" err="1" smtClean="0"/>
                  <a:t>Game</a:t>
                </a:r>
                <a:endParaRPr lang="es-ES" sz="1100" dirty="0"/>
              </a:p>
            </p:txBody>
          </p:sp>
          <p:sp>
            <p:nvSpPr>
              <p:cNvPr id="30" name="29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1" name="30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2445817" y="5229200"/>
              <a:ext cx="971722" cy="1119448"/>
              <a:chOff x="1115616" y="2060848"/>
              <a:chExt cx="1296144" cy="1505961"/>
            </a:xfrm>
          </p:grpSpPr>
          <p:sp>
            <p:nvSpPr>
              <p:cNvPr id="26" name="25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Bsc1Player</a:t>
                </a:r>
                <a:endParaRPr lang="es-ES" sz="1100" dirty="0"/>
              </a:p>
            </p:txBody>
          </p:sp>
          <p:sp>
            <p:nvSpPr>
              <p:cNvPr id="27" name="26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8" name="27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3490319" y="5229200"/>
              <a:ext cx="971722" cy="1119447"/>
              <a:chOff x="1115616" y="2060848"/>
              <a:chExt cx="1296144" cy="1505961"/>
            </a:xfrm>
          </p:grpSpPr>
          <p:sp>
            <p:nvSpPr>
              <p:cNvPr id="23" name="22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Adv1Player</a:t>
                </a:r>
                <a:endParaRPr lang="es-ES" sz="1100" dirty="0"/>
              </a:p>
            </p:txBody>
          </p:sp>
          <p:sp>
            <p:nvSpPr>
              <p:cNvPr id="24" name="23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5" name="24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1" name="10 Grupo"/>
            <p:cNvGrpSpPr/>
            <p:nvPr/>
          </p:nvGrpSpPr>
          <p:grpSpPr>
            <a:xfrm>
              <a:off x="4534049" y="5229200"/>
              <a:ext cx="971722" cy="1119448"/>
              <a:chOff x="1115616" y="2060848"/>
              <a:chExt cx="1296144" cy="1505961"/>
            </a:xfrm>
          </p:grpSpPr>
          <p:sp>
            <p:nvSpPr>
              <p:cNvPr id="20" name="19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Bsc2Player</a:t>
                </a:r>
                <a:endParaRPr lang="es-ES" sz="1100" dirty="0"/>
              </a:p>
            </p:txBody>
          </p:sp>
          <p:sp>
            <p:nvSpPr>
              <p:cNvPr id="21" name="20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2" name="21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5578551" y="5229200"/>
              <a:ext cx="971722" cy="1119446"/>
              <a:chOff x="1115616" y="2060848"/>
              <a:chExt cx="1296144" cy="1505961"/>
            </a:xfrm>
          </p:grpSpPr>
          <p:sp>
            <p:nvSpPr>
              <p:cNvPr id="17" name="16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Adv2Player</a:t>
                </a:r>
                <a:endParaRPr lang="es-ES" sz="1100" dirty="0"/>
              </a:p>
            </p:txBody>
          </p:sp>
          <p:sp>
            <p:nvSpPr>
              <p:cNvPr id="18" name="17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" name="18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32" name="31 Grupo"/>
            <p:cNvGrpSpPr/>
            <p:nvPr/>
          </p:nvGrpSpPr>
          <p:grpSpPr>
            <a:xfrm>
              <a:off x="2987824" y="3533690"/>
              <a:ext cx="971722" cy="1119446"/>
              <a:chOff x="1115616" y="2060848"/>
              <a:chExt cx="1296144" cy="1505961"/>
            </a:xfrm>
          </p:grpSpPr>
          <p:sp>
            <p:nvSpPr>
              <p:cNvPr id="33" name="32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1</a:t>
                </a:r>
                <a:r>
                  <a:rPr lang="es-ES" sz="1100" dirty="0" smtClean="0"/>
                  <a:t>PlyerGame</a:t>
                </a:r>
                <a:endParaRPr lang="es-ES" sz="1100" dirty="0"/>
              </a:p>
            </p:txBody>
          </p:sp>
          <p:sp>
            <p:nvSpPr>
              <p:cNvPr id="34" name="33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5" name="34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36" name="35 Grupo"/>
            <p:cNvGrpSpPr/>
            <p:nvPr/>
          </p:nvGrpSpPr>
          <p:grpSpPr>
            <a:xfrm>
              <a:off x="5040438" y="3533690"/>
              <a:ext cx="971722" cy="1119446"/>
              <a:chOff x="1115616" y="2060848"/>
              <a:chExt cx="1296144" cy="1505961"/>
            </a:xfrm>
          </p:grpSpPr>
          <p:sp>
            <p:nvSpPr>
              <p:cNvPr id="37" name="36 Proceso"/>
              <p:cNvSpPr/>
              <p:nvPr/>
            </p:nvSpPr>
            <p:spPr>
              <a:xfrm>
                <a:off x="1115616" y="2060848"/>
                <a:ext cx="1296144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2PlyerGame</a:t>
                </a:r>
                <a:endParaRPr lang="es-ES" sz="1100" dirty="0"/>
              </a:p>
            </p:txBody>
          </p:sp>
          <p:sp>
            <p:nvSpPr>
              <p:cNvPr id="38" name="37 Proceso"/>
              <p:cNvSpPr/>
              <p:nvPr/>
            </p:nvSpPr>
            <p:spPr>
              <a:xfrm>
                <a:off x="1115616" y="2420888"/>
                <a:ext cx="1296144" cy="79208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9" name="38 Proceso"/>
              <p:cNvSpPr/>
              <p:nvPr/>
            </p:nvSpPr>
            <p:spPr>
              <a:xfrm>
                <a:off x="1115616" y="3212976"/>
                <a:ext cx="1296144" cy="3538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cxnSp>
          <p:nvCxnSpPr>
            <p:cNvPr id="6" name="5 Conector angular"/>
            <p:cNvCxnSpPr>
              <a:stCxn id="31" idx="2"/>
              <a:endCxn id="33" idx="0"/>
            </p:cNvCxnSpPr>
            <p:nvPr/>
          </p:nvCxnSpPr>
          <p:spPr>
            <a:xfrm rot="5400000">
              <a:off x="3699494" y="2771143"/>
              <a:ext cx="536738" cy="9883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angular"/>
            <p:cNvCxnSpPr>
              <a:stCxn id="37" idx="0"/>
              <a:endCxn id="31" idx="2"/>
            </p:cNvCxnSpPr>
            <p:nvPr/>
          </p:nvCxnSpPr>
          <p:spPr>
            <a:xfrm rot="16200000" flipV="1">
              <a:off x="4725801" y="2733192"/>
              <a:ext cx="536738" cy="1064258"/>
            </a:xfrm>
            <a:prstGeom prst="bentConnector3">
              <a:avLst/>
            </a:prstGeom>
            <a:ln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angular"/>
            <p:cNvCxnSpPr>
              <a:stCxn id="26" idx="0"/>
              <a:endCxn id="35" idx="2"/>
            </p:cNvCxnSpPr>
            <p:nvPr/>
          </p:nvCxnSpPr>
          <p:spPr>
            <a:xfrm rot="5400000" flipH="1" flipV="1">
              <a:off x="2914649" y="4670165"/>
              <a:ext cx="576064" cy="54200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angular"/>
            <p:cNvCxnSpPr>
              <a:stCxn id="23" idx="0"/>
              <a:endCxn id="35" idx="2"/>
            </p:cNvCxnSpPr>
            <p:nvPr/>
          </p:nvCxnSpPr>
          <p:spPr>
            <a:xfrm rot="16200000" flipV="1">
              <a:off x="3436901" y="4689920"/>
              <a:ext cx="576064" cy="502495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angular"/>
            <p:cNvCxnSpPr>
              <a:stCxn id="39" idx="2"/>
              <a:endCxn id="20" idx="0"/>
            </p:cNvCxnSpPr>
            <p:nvPr/>
          </p:nvCxnSpPr>
          <p:spPr>
            <a:xfrm rot="5400000">
              <a:off x="4985073" y="4687974"/>
              <a:ext cx="576064" cy="50638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angular"/>
            <p:cNvCxnSpPr>
              <a:stCxn id="17" idx="0"/>
              <a:endCxn id="39" idx="2"/>
            </p:cNvCxnSpPr>
            <p:nvPr/>
          </p:nvCxnSpPr>
          <p:spPr>
            <a:xfrm rot="16200000" flipV="1">
              <a:off x="5507324" y="4672111"/>
              <a:ext cx="576064" cy="538113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61 Llamada de nube"/>
          <p:cNvSpPr/>
          <p:nvPr/>
        </p:nvSpPr>
        <p:spPr>
          <a:xfrm>
            <a:off x="5292080" y="908720"/>
            <a:ext cx="3632956" cy="2592822"/>
          </a:xfrm>
          <a:prstGeom prst="cloudCallout">
            <a:avLst>
              <a:gd name="adj1" fmla="val 16830"/>
              <a:gd name="adj2" fmla="val 104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Proteger el software ante el cambio y tener una estructura de datos mucho más clara para facilitar su mantenimiento.</a:t>
            </a:r>
            <a:endParaRPr lang="es-ES" dirty="0"/>
          </a:p>
        </p:txBody>
      </p:sp>
      <p:pic>
        <p:nvPicPr>
          <p:cNvPr id="1028" name="Picture 4" descr="C:\Users\MarcLaptop\AppData\Local\Microsoft\Windows\Temporary Internet Files\Content.IE5\R2OFPP3D\MC90007862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81128"/>
            <a:ext cx="2412636" cy="22592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43 Rectángulo"/>
          <p:cNvSpPr/>
          <p:nvPr/>
        </p:nvSpPr>
        <p:spPr>
          <a:xfrm>
            <a:off x="4211960" y="3573016"/>
            <a:ext cx="30963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Código espagueti</a:t>
            </a:r>
            <a:endParaRPr lang="es-E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45 Multiplicar"/>
          <p:cNvSpPr/>
          <p:nvPr/>
        </p:nvSpPr>
        <p:spPr>
          <a:xfrm>
            <a:off x="4572000" y="3284984"/>
            <a:ext cx="2304256" cy="1944216"/>
          </a:xfrm>
          <a:prstGeom prst="mathMultiply">
            <a:avLst/>
          </a:prstGeom>
          <a:solidFill>
            <a:srgbClr val="FF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08705744"/>
      </p:ext>
    </p:extLst>
  </p:cSld>
  <p:clrMapOvr>
    <a:masterClrMapping/>
  </p:clrMapOvr>
  <p:transition advTm="90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4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de diseño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4896" y="1070738"/>
            <a:ext cx="7520940" cy="3579849"/>
          </a:xfrm>
        </p:spPr>
        <p:txBody>
          <a:bodyPr/>
          <a:lstStyle/>
          <a:p>
            <a:r>
              <a:rPr lang="es-ES" dirty="0" smtClean="0"/>
              <a:t>2) </a:t>
            </a:r>
            <a:r>
              <a:rPr lang="es-ES" dirty="0" smtClean="0"/>
              <a:t>¿¿¿</a:t>
            </a:r>
            <a:r>
              <a:rPr lang="es-ES" dirty="0" smtClean="0"/>
              <a:t>Y cómo sabe el juego en que estado se encuentra???</a:t>
            </a:r>
          </a:p>
          <a:p>
            <a:endParaRPr lang="es-ES" dirty="0" smtClean="0"/>
          </a:p>
        </p:txBody>
      </p:sp>
      <p:pic>
        <p:nvPicPr>
          <p:cNvPr id="1026" name="Picture 2" descr="C:\Documents and Settings\practica\Configuración local\Archivos temporales de Internet\Content.IE5\00WC4TXH\MC90030095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556792"/>
            <a:ext cx="2880320" cy="1684573"/>
          </a:xfrm>
          <a:prstGeom prst="rect">
            <a:avLst/>
          </a:prstGeom>
          <a:noFill/>
        </p:spPr>
      </p:pic>
      <p:sp>
        <p:nvSpPr>
          <p:cNvPr id="7" name="6 Llamada de nube"/>
          <p:cNvSpPr/>
          <p:nvPr/>
        </p:nvSpPr>
        <p:spPr>
          <a:xfrm>
            <a:off x="4355976" y="1412776"/>
            <a:ext cx="2664296" cy="1584176"/>
          </a:xfrm>
          <a:prstGeom prst="cloudCallout">
            <a:avLst>
              <a:gd name="adj1" fmla="val -116176"/>
              <a:gd name="adj2" fmla="val 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Día y mes: Ni idea</a:t>
            </a:r>
          </a:p>
          <a:p>
            <a:pPr algn="ctr"/>
            <a:r>
              <a:rPr lang="es-ES" sz="1600" dirty="0" smtClean="0"/>
              <a:t>Actuación:¿color?</a:t>
            </a:r>
          </a:p>
          <a:p>
            <a:pPr algn="ctr"/>
            <a:r>
              <a:rPr lang="es-ES" sz="1600" b="1" dirty="0" smtClean="0"/>
              <a:t>¿DONDE ESTOY?</a:t>
            </a:r>
          </a:p>
        </p:txBody>
      </p:sp>
      <p:sp>
        <p:nvSpPr>
          <p:cNvPr id="8" name="7 Flecha derecha"/>
          <p:cNvSpPr/>
          <p:nvPr/>
        </p:nvSpPr>
        <p:spPr>
          <a:xfrm rot="1571991">
            <a:off x="3400040" y="3004366"/>
            <a:ext cx="1473139" cy="579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C:\Users\MarcLaptop\AppData\Local\Microsoft\Windows\Temporary Internet Files\Content.IE5\JCPJYLPL\MC9002996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1872208" cy="16762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Llamada de nube"/>
          <p:cNvSpPr/>
          <p:nvPr/>
        </p:nvSpPr>
        <p:spPr>
          <a:xfrm>
            <a:off x="6444208" y="3284984"/>
            <a:ext cx="1008112" cy="720080"/>
          </a:xfrm>
          <a:prstGeom prst="cloudCallout">
            <a:avLst>
              <a:gd name="adj1" fmla="val -61669"/>
              <a:gd name="adj2" fmla="val 36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?&amp;%=!!¿</a:t>
            </a:r>
            <a:endParaRPr lang="es-ES" sz="1050" dirty="0"/>
          </a:p>
        </p:txBody>
      </p:sp>
      <p:sp>
        <p:nvSpPr>
          <p:cNvPr id="11" name="10 Llamada de nube"/>
          <p:cNvSpPr/>
          <p:nvPr/>
        </p:nvSpPr>
        <p:spPr>
          <a:xfrm>
            <a:off x="3347864" y="3789040"/>
            <a:ext cx="1008112" cy="720080"/>
          </a:xfrm>
          <a:prstGeom prst="cloudCallout">
            <a:avLst>
              <a:gd name="adj1" fmla="val 105604"/>
              <a:gd name="adj2" fmla="val -21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?&amp;%=!!¿</a:t>
            </a:r>
            <a:endParaRPr lang="es-ES" sz="1050" dirty="0"/>
          </a:p>
        </p:txBody>
      </p:sp>
      <p:sp>
        <p:nvSpPr>
          <p:cNvPr id="16" name="15 Llamada rectangular redondeada"/>
          <p:cNvSpPr/>
          <p:nvPr/>
        </p:nvSpPr>
        <p:spPr>
          <a:xfrm>
            <a:off x="2987824" y="4941168"/>
            <a:ext cx="3384376" cy="1440160"/>
          </a:xfrm>
          <a:prstGeom prst="wedgeRoundRectCallout">
            <a:avLst>
              <a:gd name="adj1" fmla="val -97326"/>
              <a:gd name="adj2" fmla="val -694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casualidad. ¿no habrá ningún patrón de diseño por ahí que nos solucione el problema?</a:t>
            </a:r>
          </a:p>
        </p:txBody>
      </p:sp>
      <p:pic>
        <p:nvPicPr>
          <p:cNvPr id="1033" name="Picture 9" descr="C:\Documents and Settings\practica\Configuración local\Archivos temporales de Internet\Content.IE5\BN9BX6CA\MC90007871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077072"/>
            <a:ext cx="1032205" cy="2502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6042434"/>
      </p:ext>
    </p:extLst>
  </p:cSld>
  <p:clrMapOvr>
    <a:masterClrMapping/>
  </p:clrMapOvr>
  <p:transition advTm="90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de diseño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Solución: Patrón Estado</a:t>
            </a:r>
          </a:p>
          <a:p>
            <a:endParaRPr lang="es-ES" dirty="0"/>
          </a:p>
        </p:txBody>
      </p:sp>
      <p:grpSp>
        <p:nvGrpSpPr>
          <p:cNvPr id="48" name="47 Grupo"/>
          <p:cNvGrpSpPr/>
          <p:nvPr/>
        </p:nvGrpSpPr>
        <p:grpSpPr>
          <a:xfrm>
            <a:off x="323528" y="1484784"/>
            <a:ext cx="5112568" cy="3384376"/>
            <a:chOff x="1043608" y="1484784"/>
            <a:chExt cx="5112568" cy="3384376"/>
          </a:xfrm>
        </p:grpSpPr>
        <p:grpSp>
          <p:nvGrpSpPr>
            <p:cNvPr id="38" name="37 Grupo"/>
            <p:cNvGrpSpPr/>
            <p:nvPr/>
          </p:nvGrpSpPr>
          <p:grpSpPr>
            <a:xfrm>
              <a:off x="2843808" y="1484784"/>
              <a:ext cx="3312368" cy="3384376"/>
              <a:chOff x="899592" y="1556792"/>
              <a:chExt cx="3312368" cy="3384376"/>
            </a:xfrm>
          </p:grpSpPr>
          <p:grpSp>
            <p:nvGrpSpPr>
              <p:cNvPr id="5" name="11 Grupo"/>
              <p:cNvGrpSpPr/>
              <p:nvPr/>
            </p:nvGrpSpPr>
            <p:grpSpPr>
              <a:xfrm>
                <a:off x="1907704" y="1556792"/>
                <a:ext cx="1296144" cy="1505961"/>
                <a:chOff x="1115616" y="2060848"/>
                <a:chExt cx="1296144" cy="1505961"/>
              </a:xfrm>
            </p:grpSpPr>
            <p:sp>
              <p:nvSpPr>
                <p:cNvPr id="26" name="25 Proceso"/>
                <p:cNvSpPr/>
                <p:nvPr/>
              </p:nvSpPr>
              <p:spPr>
                <a:xfrm>
                  <a:off x="1115616" y="2060848"/>
                  <a:ext cx="1296144" cy="360040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 smtClean="0"/>
                    <a:t>Game</a:t>
                  </a:r>
                  <a:r>
                    <a:rPr lang="es-ES" sz="1100" dirty="0" smtClean="0"/>
                    <a:t> </a:t>
                  </a:r>
                  <a:r>
                    <a:rPr lang="es-ES" sz="1100" dirty="0" err="1" smtClean="0"/>
                    <a:t>State</a:t>
                  </a:r>
                  <a:endParaRPr lang="es-ES" sz="1100" dirty="0"/>
                </a:p>
              </p:txBody>
            </p:sp>
            <p:sp>
              <p:nvSpPr>
                <p:cNvPr id="27" name="26 Proceso"/>
                <p:cNvSpPr/>
                <p:nvPr/>
              </p:nvSpPr>
              <p:spPr>
                <a:xfrm>
                  <a:off x="1115616" y="2420888"/>
                  <a:ext cx="1296144" cy="792088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" name="27 Proceso"/>
                <p:cNvSpPr/>
                <p:nvPr/>
              </p:nvSpPr>
              <p:spPr>
                <a:xfrm>
                  <a:off x="1115616" y="3212976"/>
                  <a:ext cx="1296144" cy="353833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7" name="20 Grupo"/>
              <p:cNvGrpSpPr/>
              <p:nvPr/>
            </p:nvGrpSpPr>
            <p:grpSpPr>
              <a:xfrm>
                <a:off x="899592" y="3821719"/>
                <a:ext cx="971722" cy="1119449"/>
                <a:chOff x="1115616" y="2060848"/>
                <a:chExt cx="1296144" cy="1505961"/>
              </a:xfrm>
            </p:grpSpPr>
            <p:sp>
              <p:nvSpPr>
                <p:cNvPr id="20" name="19 Proceso"/>
                <p:cNvSpPr/>
                <p:nvPr/>
              </p:nvSpPr>
              <p:spPr>
                <a:xfrm>
                  <a:off x="1115616" y="2060848"/>
                  <a:ext cx="1296144" cy="360040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 smtClean="0"/>
                    <a:t>GreenState</a:t>
                  </a:r>
                  <a:endParaRPr lang="es-ES" sz="1100" dirty="0"/>
                </a:p>
              </p:txBody>
            </p:sp>
            <p:sp>
              <p:nvSpPr>
                <p:cNvPr id="21" name="20 Proceso"/>
                <p:cNvSpPr/>
                <p:nvPr/>
              </p:nvSpPr>
              <p:spPr>
                <a:xfrm>
                  <a:off x="1115616" y="2420888"/>
                  <a:ext cx="1296144" cy="792088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" name="21 Proceso"/>
                <p:cNvSpPr/>
                <p:nvPr/>
              </p:nvSpPr>
              <p:spPr>
                <a:xfrm>
                  <a:off x="1115616" y="3212976"/>
                  <a:ext cx="1296144" cy="353833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8" name="24 Grupo"/>
              <p:cNvGrpSpPr/>
              <p:nvPr/>
            </p:nvGrpSpPr>
            <p:grpSpPr>
              <a:xfrm>
                <a:off x="2051720" y="3821719"/>
                <a:ext cx="971722" cy="1119449"/>
                <a:chOff x="1115616" y="2060848"/>
                <a:chExt cx="1296144" cy="1505961"/>
              </a:xfrm>
            </p:grpSpPr>
            <p:sp>
              <p:nvSpPr>
                <p:cNvPr id="17" name="16 Proceso"/>
                <p:cNvSpPr/>
                <p:nvPr/>
              </p:nvSpPr>
              <p:spPr>
                <a:xfrm>
                  <a:off x="1115616" y="2060848"/>
                  <a:ext cx="1296144" cy="360040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 smtClean="0"/>
                    <a:t>YellowState</a:t>
                  </a:r>
                  <a:endParaRPr lang="es-ES" sz="1100" dirty="0"/>
                </a:p>
              </p:txBody>
            </p:sp>
            <p:sp>
              <p:nvSpPr>
                <p:cNvPr id="18" name="17 Proceso"/>
                <p:cNvSpPr/>
                <p:nvPr/>
              </p:nvSpPr>
              <p:spPr>
                <a:xfrm>
                  <a:off x="1115616" y="2420888"/>
                  <a:ext cx="1296144" cy="792088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" name="18 Proceso"/>
                <p:cNvSpPr/>
                <p:nvPr/>
              </p:nvSpPr>
              <p:spPr>
                <a:xfrm>
                  <a:off x="1115616" y="3212976"/>
                  <a:ext cx="1296144" cy="353833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9" name="28 Grupo"/>
              <p:cNvGrpSpPr/>
              <p:nvPr/>
            </p:nvGrpSpPr>
            <p:grpSpPr>
              <a:xfrm>
                <a:off x="3240238" y="3821723"/>
                <a:ext cx="971722" cy="1119445"/>
                <a:chOff x="1115616" y="2060848"/>
                <a:chExt cx="1296144" cy="1505961"/>
              </a:xfrm>
            </p:grpSpPr>
            <p:sp>
              <p:nvSpPr>
                <p:cNvPr id="14" name="13 Proceso"/>
                <p:cNvSpPr/>
                <p:nvPr/>
              </p:nvSpPr>
              <p:spPr>
                <a:xfrm>
                  <a:off x="1115616" y="2060848"/>
                  <a:ext cx="1296144" cy="360040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 smtClean="0"/>
                    <a:t>RedState</a:t>
                  </a:r>
                  <a:endParaRPr lang="es-ES" sz="1100" dirty="0"/>
                </a:p>
              </p:txBody>
            </p:sp>
            <p:sp>
              <p:nvSpPr>
                <p:cNvPr id="15" name="14 Proceso"/>
                <p:cNvSpPr/>
                <p:nvPr/>
              </p:nvSpPr>
              <p:spPr>
                <a:xfrm>
                  <a:off x="1115616" y="2420888"/>
                  <a:ext cx="1296144" cy="792088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" name="15 Proceso"/>
                <p:cNvSpPr/>
                <p:nvPr/>
              </p:nvSpPr>
              <p:spPr>
                <a:xfrm>
                  <a:off x="1115616" y="3212976"/>
                  <a:ext cx="1296144" cy="353833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cxnSp>
            <p:nvCxnSpPr>
              <p:cNvPr id="11" name="10 Conector angular"/>
              <p:cNvCxnSpPr>
                <a:stCxn id="28" idx="2"/>
                <a:endCxn id="20" idx="0"/>
              </p:cNvCxnSpPr>
              <p:nvPr/>
            </p:nvCxnSpPr>
            <p:spPr>
              <a:xfrm rot="5400000">
                <a:off x="1591132" y="2857075"/>
                <a:ext cx="758966" cy="117032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angular"/>
              <p:cNvCxnSpPr>
                <a:stCxn id="28" idx="2"/>
                <a:endCxn id="17" idx="0"/>
              </p:cNvCxnSpPr>
              <p:nvPr/>
            </p:nvCxnSpPr>
            <p:spPr>
              <a:xfrm rot="5400000">
                <a:off x="2167196" y="3433139"/>
                <a:ext cx="758966" cy="18195"/>
              </a:xfrm>
              <a:prstGeom prst="bentConnector3">
                <a:avLst>
                  <a:gd name="adj1" fmla="val 50000"/>
                </a:avLst>
              </a:prstGeom>
              <a:ln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Conector angular"/>
              <p:cNvCxnSpPr>
                <a:stCxn id="28" idx="2"/>
                <a:endCxn id="14" idx="0"/>
              </p:cNvCxnSpPr>
              <p:nvPr/>
            </p:nvCxnSpPr>
            <p:spPr>
              <a:xfrm rot="16200000" flipH="1">
                <a:off x="2761452" y="2857076"/>
                <a:ext cx="758970" cy="117032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41 Grupo"/>
            <p:cNvGrpSpPr/>
            <p:nvPr/>
          </p:nvGrpSpPr>
          <p:grpSpPr>
            <a:xfrm>
              <a:off x="1043608" y="1700808"/>
              <a:ext cx="1368152" cy="1080120"/>
              <a:chOff x="2987824" y="1628800"/>
              <a:chExt cx="1368152" cy="1512168"/>
            </a:xfrm>
          </p:grpSpPr>
          <p:sp>
            <p:nvSpPr>
              <p:cNvPr id="39" name="38 Proceso"/>
              <p:cNvSpPr/>
              <p:nvPr/>
            </p:nvSpPr>
            <p:spPr>
              <a:xfrm>
                <a:off x="2987824" y="1628800"/>
                <a:ext cx="1368152" cy="366356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err="1" smtClean="0"/>
                  <a:t>CircusTrainGame</a:t>
                </a:r>
                <a:endParaRPr lang="es-ES" sz="1100" dirty="0"/>
              </a:p>
            </p:txBody>
          </p:sp>
          <p:sp>
            <p:nvSpPr>
              <p:cNvPr id="40" name="39 Proceso"/>
              <p:cNvSpPr/>
              <p:nvPr/>
            </p:nvSpPr>
            <p:spPr>
              <a:xfrm>
                <a:off x="2987824" y="1988839"/>
                <a:ext cx="1368152" cy="80598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1" name="40 Proceso"/>
              <p:cNvSpPr/>
              <p:nvPr/>
            </p:nvSpPr>
            <p:spPr>
              <a:xfrm>
                <a:off x="2987824" y="2780928"/>
                <a:ext cx="1368152" cy="36004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cxnSp>
          <p:nvCxnSpPr>
            <p:cNvPr id="44" name="43 Conector recto"/>
            <p:cNvCxnSpPr>
              <a:stCxn id="40" idx="3"/>
              <a:endCxn id="27" idx="1"/>
            </p:cNvCxnSpPr>
            <p:nvPr/>
          </p:nvCxnSpPr>
          <p:spPr>
            <a:xfrm flipV="1">
              <a:off x="2411760" y="2240868"/>
              <a:ext cx="1440160" cy="4962"/>
            </a:xfrm>
            <a:prstGeom prst="line">
              <a:avLst/>
            </a:prstGeom>
            <a:ln w="952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 descr="C:\Documents and Settings\practica\Configuración local\Archivos temporales de Internet\Content.IE5\00WC4TXH\MP90041403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717032"/>
            <a:ext cx="1638134" cy="2352664"/>
          </a:xfrm>
          <a:prstGeom prst="rect">
            <a:avLst/>
          </a:prstGeom>
          <a:noFill/>
        </p:spPr>
      </p:pic>
      <p:sp>
        <p:nvSpPr>
          <p:cNvPr id="52" name="51 Llamada de nube"/>
          <p:cNvSpPr/>
          <p:nvPr/>
        </p:nvSpPr>
        <p:spPr>
          <a:xfrm>
            <a:off x="4860032" y="764704"/>
            <a:ext cx="3384376" cy="2520280"/>
          </a:xfrm>
          <a:prstGeom prst="cloudCallout">
            <a:avLst>
              <a:gd name="adj1" fmla="val 38079"/>
              <a:gd name="adj2" fmla="val 64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Ohh</a:t>
            </a:r>
            <a:r>
              <a:rPr lang="es-ES" dirty="0" smtClean="0"/>
              <a:t>!! Funciona!! Y además ahora es fácil saber en fase está mi juego. Además el código es más </a:t>
            </a:r>
            <a:r>
              <a:rPr lang="es-ES" dirty="0" err="1" smtClean="0"/>
              <a:t>mantenible</a:t>
            </a:r>
            <a:r>
              <a:rPr lang="es-ES" dirty="0" smtClean="0"/>
              <a:t> y legible.</a:t>
            </a:r>
            <a:endParaRPr lang="es-ES" dirty="0"/>
          </a:p>
        </p:txBody>
      </p:sp>
    </p:spTree>
  </p:cSld>
  <p:clrMapOvr>
    <a:masterClrMapping/>
  </p:clrMapOvr>
  <p:transition advTm="90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Post-Mortem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¿Cómo nos ha ido? En fin…empecemos por lo malo </a:t>
            </a:r>
            <a:r>
              <a:rPr lang="es-ES" dirty="0" smtClean="0">
                <a:sym typeface="Wingdings" pitchFamily="2" charset="2"/>
              </a:rPr>
              <a:t>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 descr="C:\Documents and Settings\practica\Configuración local\Archivos temporales de Internet\Content.IE5\CEXEJ107\MC90023920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1312863" cy="1822450"/>
          </a:xfrm>
          <a:prstGeom prst="rect">
            <a:avLst/>
          </a:prstGeom>
          <a:noFill/>
        </p:spPr>
      </p:pic>
      <p:sp>
        <p:nvSpPr>
          <p:cNvPr id="5" name="4 Llamada de flecha a la izquierda"/>
          <p:cNvSpPr/>
          <p:nvPr/>
        </p:nvSpPr>
        <p:spPr>
          <a:xfrm>
            <a:off x="1979712" y="1556792"/>
            <a:ext cx="4680520" cy="302433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-- Dificultad </a:t>
            </a:r>
            <a:r>
              <a:rPr lang="es-ES" dirty="0" smtClean="0"/>
              <a:t>para la organización y </a:t>
            </a:r>
            <a:r>
              <a:rPr lang="es-ES" dirty="0" smtClean="0"/>
              <a:t>coordinación </a:t>
            </a:r>
            <a:r>
              <a:rPr lang="es-ES" dirty="0" smtClean="0"/>
              <a:t>debido a los </a:t>
            </a:r>
            <a:r>
              <a:rPr lang="es-ES" dirty="0" smtClean="0"/>
              <a:t>horarios </a:t>
            </a:r>
            <a:r>
              <a:rPr lang="es-ES" dirty="0" smtClean="0"/>
              <a:t>de </a:t>
            </a:r>
            <a:r>
              <a:rPr lang="es-ES" dirty="0" smtClean="0"/>
              <a:t>    disponibilidad </a:t>
            </a:r>
            <a:r>
              <a:rPr lang="es-ES" dirty="0" smtClean="0"/>
              <a:t>de los </a:t>
            </a:r>
            <a:r>
              <a:rPr lang="es-ES" dirty="0" smtClean="0"/>
              <a:t>miembros </a:t>
            </a:r>
            <a:r>
              <a:rPr lang="es-ES" dirty="0" smtClean="0"/>
              <a:t>del grupo. </a:t>
            </a:r>
            <a:endParaRPr lang="es-ES" dirty="0" smtClean="0"/>
          </a:p>
          <a:p>
            <a:pPr algn="ctr"/>
            <a:r>
              <a:rPr lang="es-ES" dirty="0" smtClean="0"/>
              <a:t>-- Dificultad </a:t>
            </a:r>
            <a:r>
              <a:rPr lang="es-ES" dirty="0" smtClean="0"/>
              <a:t>para </a:t>
            </a:r>
            <a:r>
              <a:rPr lang="es-ES" dirty="0" smtClean="0"/>
              <a:t>documentar </a:t>
            </a:r>
            <a:r>
              <a:rPr lang="es-ES" dirty="0" smtClean="0"/>
              <a:t>debido a la inexperiencia. </a:t>
            </a:r>
            <a:endParaRPr lang="es-ES" dirty="0" smtClean="0"/>
          </a:p>
          <a:p>
            <a:pPr algn="ctr"/>
            <a:r>
              <a:rPr lang="es-ES" dirty="0" smtClean="0"/>
              <a:t>–Disparidad </a:t>
            </a:r>
            <a:r>
              <a:rPr lang="es-ES" dirty="0" smtClean="0"/>
              <a:t>en el código en los momentos iniciales.</a:t>
            </a:r>
            <a:endParaRPr lang="es-ES" dirty="0"/>
          </a:p>
        </p:txBody>
      </p:sp>
      <p:pic>
        <p:nvPicPr>
          <p:cNvPr id="3075" name="Picture 3" descr="C:\Documents and Settings\practica\Configuración local\Archivos temporales de Internet\Content.IE5\BN9BX6CA\MC90007870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3140968"/>
            <a:ext cx="1131257" cy="1952774"/>
          </a:xfrm>
          <a:prstGeom prst="rect">
            <a:avLst/>
          </a:prstGeom>
          <a:noFill/>
        </p:spPr>
      </p:pic>
      <p:pic>
        <p:nvPicPr>
          <p:cNvPr id="3076" name="Picture 4" descr="C:\Documents and Settings\practica\Configuración local\Archivos temporales de Internet\Content.IE5\GKRU634D\MC90029973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260648"/>
            <a:ext cx="1355863" cy="1368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47147175"/>
      </p:ext>
    </p:extLst>
  </p:cSld>
  <p:clrMapOvr>
    <a:masterClrMapping/>
  </p:clrMapOvr>
  <p:transition advTm="35000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894</TotalTime>
  <Words>384</Words>
  <Application>Microsoft Office PowerPoint</Application>
  <PresentationFormat>Presentación en pantalla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Ángulos</vt:lpstr>
      <vt:lpstr>Circus Train Game</vt:lpstr>
      <vt:lpstr>Índice</vt:lpstr>
      <vt:lpstr>Descripción del juego </vt:lpstr>
      <vt:lpstr>Diseño global</vt:lpstr>
      <vt:lpstr>Problemas de diseño</vt:lpstr>
      <vt:lpstr>Problemas de diseño</vt:lpstr>
      <vt:lpstr>Problemas de diseño</vt:lpstr>
      <vt:lpstr>Problemas de diseño </vt:lpstr>
      <vt:lpstr>Informe Post-Mortem</vt:lpstr>
      <vt:lpstr>Informe post-mortem</vt:lpstr>
      <vt:lpstr>Grupo 2 componentes: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MarcLaptop</dc:creator>
  <cp:lastModifiedBy>practica</cp:lastModifiedBy>
  <cp:revision>71</cp:revision>
  <dcterms:created xsi:type="dcterms:W3CDTF">2011-01-16T10:02:42Z</dcterms:created>
  <dcterms:modified xsi:type="dcterms:W3CDTF">2011-01-19T16:55:32Z</dcterms:modified>
</cp:coreProperties>
</file>