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7" r:id="rId3"/>
    <p:sldId id="259" r:id="rId4"/>
    <p:sldId id="285" r:id="rId5"/>
    <p:sldId id="288" r:id="rId6"/>
    <p:sldId id="293" r:id="rId7"/>
    <p:sldId id="289" r:id="rId8"/>
    <p:sldId id="294" r:id="rId9"/>
    <p:sldId id="295" r:id="rId10"/>
    <p:sldId id="263" r:id="rId11"/>
    <p:sldId id="287" r:id="rId12"/>
    <p:sldId id="290" r:id="rId13"/>
    <p:sldId id="291" r:id="rId14"/>
    <p:sldId id="292" r:id="rId15"/>
    <p:sldId id="296" r:id="rId16"/>
    <p:sldId id="297" r:id="rId17"/>
    <p:sldId id="286" r:id="rId18"/>
  </p:sldIdLst>
  <p:sldSz cx="9144000" cy="5143500" type="screen16x9"/>
  <p:notesSz cx="6858000" cy="9144000"/>
  <p:embeddedFontLst>
    <p:embeddedFont>
      <p:font typeface="Karla" panose="020B0604020202020204" charset="0"/>
      <p:regular r:id="rId20"/>
      <p:bold r:id="rId21"/>
      <p:italic r:id="rId22"/>
      <p:boldItalic r:id="rId23"/>
    </p:embeddedFont>
    <p:embeddedFont>
      <p:font typeface="Outfit" panose="020B0604020202020204" charset="0"/>
      <p:regular r:id="rId24"/>
      <p:bold r:id="rId25"/>
    </p:embeddedFont>
    <p:embeddedFont>
      <p:font typeface="Outfit ExtraBold" panose="020B0604020202020204" charset="0"/>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4D443D-1C91-4DAA-806B-346991235D90}">
  <a:tblStyle styleId="{324D443D-1C91-4DAA-806B-346991235D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4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75665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51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37f107573b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37f107573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04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e1f83d285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e1f83d28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057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45c251fee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45c251fee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48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7655"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111830"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600371"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50750" y="1124775"/>
            <a:ext cx="8242500" cy="20757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6000" b="1">
                <a:latin typeface="Outfit"/>
                <a:ea typeface="Outfit"/>
                <a:cs typeface="Outfit"/>
                <a:sym typeface="Outfi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771050" y="3519225"/>
            <a:ext cx="5601900" cy="49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p:nvPr/>
        </p:nvSpPr>
        <p:spPr>
          <a:xfrm>
            <a:off x="8123402"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57881"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5719"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01498" y="-20539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39208" y="-13386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6734"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0" name="Google Shape;20;p2"/>
          <p:cNvSpPr/>
          <p:nvPr/>
        </p:nvSpPr>
        <p:spPr>
          <a:xfrm>
            <a:off x="7223582"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535187"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05274"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600384" y="1005803"/>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68185" y="3161119"/>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7263" y="3486824"/>
            <a:ext cx="447489"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019548"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451191" y="4455707"/>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5126"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39201"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704630"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13" name="Google Shape;113;p6"/>
          <p:cNvSpPr/>
          <p:nvPr/>
        </p:nvSpPr>
        <p:spPr>
          <a:xfrm rot="5400000">
            <a:off x="9658283" y="15391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a:off x="-2436713" y="-2457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a:off x="7873497" y="-13110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a:off x="8114987" y="-1069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41358" y="48027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rot="10800000">
            <a:off x="492395" y="52538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rot="10800000">
            <a:off x="8183904" y="4964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118103" y="6904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rot="10800000">
            <a:off x="8880813" y="22488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10800000">
            <a:off x="8742584" y="30506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rot="10800000">
            <a:off x="8697061" y="4503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a:off x="-250748" y="48027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187580" y="4589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rot="10800000">
            <a:off x="7679503" y="-102638"/>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rot="10800000">
            <a:off x="1322165" y="1292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10800000">
            <a:off x="568550" y="-1026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9143701" y="2317977"/>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7553259" y="-5551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709641" y="434818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932525" y="445025"/>
            <a:ext cx="7479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7"/>
          <p:cNvSpPr txBox="1">
            <a:spLocks noGrp="1"/>
          </p:cNvSpPr>
          <p:nvPr>
            <p:ph type="subTitle" idx="1"/>
          </p:nvPr>
        </p:nvSpPr>
        <p:spPr>
          <a:xfrm>
            <a:off x="932525" y="1388200"/>
            <a:ext cx="4623300" cy="2424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35" name="Google Shape;135;p7"/>
          <p:cNvSpPr/>
          <p:nvPr/>
        </p:nvSpPr>
        <p:spPr>
          <a:xfrm flipH="1">
            <a:off x="-2981630" y="-261674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flipH="1">
            <a:off x="-2447402" y="-208226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flipH="1">
            <a:off x="-298873" y="36907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flipH="1">
            <a:off x="7469605" y="-7981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flipH="1">
            <a:off x="8015673" y="-3030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flipH="1">
            <a:off x="8580370" y="37547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flipH="1">
            <a:off x="7297818" y="47614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flipH="1">
            <a:off x="8820525" y="28875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flipH="1">
            <a:off x="8015663" y="32944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flipH="1">
            <a:off x="7829556" y="41014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flipH="1">
            <a:off x="6715570" y="45127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flipH="1">
            <a:off x="3305389" y="1322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flipH="1">
            <a:off x="8181411" y="2315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flipH="1">
            <a:off x="243305" y="42700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flipH="1">
            <a:off x="-873570" y="45128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flipH="1">
            <a:off x="-852203" y="61527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flipH="1">
            <a:off x="4172320" y="-3133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flipH="1">
            <a:off x="1208281" y="-392080"/>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flipH="1">
            <a:off x="2151832" y="510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flipH="1">
            <a:off x="92454" y="-26204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flipH="1">
            <a:off x="6023907" y="-3192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flipH="1">
            <a:off x="6165026" y="796114"/>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flipH="1">
            <a:off x="-824324" y="41661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9"/>
          <p:cNvSpPr/>
          <p:nvPr/>
        </p:nvSpPr>
        <p:spPr>
          <a:xfrm flipH="1">
            <a:off x="-854520" y="46652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flipH="1">
            <a:off x="8200461" y="3839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txBox="1">
            <a:spLocks noGrp="1"/>
          </p:cNvSpPr>
          <p:nvPr>
            <p:ph type="title"/>
          </p:nvPr>
        </p:nvSpPr>
        <p:spPr>
          <a:xfrm>
            <a:off x="1617725" y="1474488"/>
            <a:ext cx="55902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4" name="Google Shape;184;p9"/>
          <p:cNvSpPr txBox="1">
            <a:spLocks noGrp="1"/>
          </p:cNvSpPr>
          <p:nvPr>
            <p:ph type="subTitle" idx="1"/>
          </p:nvPr>
        </p:nvSpPr>
        <p:spPr>
          <a:xfrm>
            <a:off x="1617725" y="2179488"/>
            <a:ext cx="5590200" cy="136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5" name="Google Shape;185;p9"/>
          <p:cNvSpPr/>
          <p:nvPr/>
        </p:nvSpPr>
        <p:spPr>
          <a:xfrm flipH="1">
            <a:off x="-2721555" y="-210239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flipH="1">
            <a:off x="-2187327" y="-156791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flipH="1">
            <a:off x="7488655" y="-6457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flipH="1">
            <a:off x="6042957" y="-1668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flipH="1">
            <a:off x="4191370" y="-1609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flipH="1">
            <a:off x="8034723" y="-1506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flipH="1">
            <a:off x="1227331" y="-12684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flipH="1">
            <a:off x="4125126"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flipH="1">
            <a:off x="2170882" y="2034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flipH="1">
            <a:off x="352529" y="25230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flipH="1">
            <a:off x="3324439" y="2846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flipH="1">
            <a:off x="-592128" y="112962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flipH="1">
            <a:off x="8839575" y="30399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flipH="1">
            <a:off x="8034713" y="34468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flipH="1">
            <a:off x="-279823" y="38431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flipH="1">
            <a:off x="8599420" y="39071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flipH="1">
            <a:off x="7848606" y="42538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flipH="1">
            <a:off x="-805274"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flipH="1">
            <a:off x="262355" y="44224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flipH="1">
            <a:off x="6734620" y="46651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flipH="1">
            <a:off x="7316868" y="49138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89"/>
        <p:cNvGrpSpPr/>
        <p:nvPr/>
      </p:nvGrpSpPr>
      <p:grpSpPr>
        <a:xfrm>
          <a:off x="0" y="0"/>
          <a:ext cx="0" cy="0"/>
          <a:chOff x="0" y="0"/>
          <a:chExt cx="0" cy="0"/>
        </a:xfrm>
      </p:grpSpPr>
      <p:sp>
        <p:nvSpPr>
          <p:cNvPr id="390" name="Google Shape;390;p18"/>
          <p:cNvSpPr txBox="1">
            <a:spLocks noGrp="1"/>
          </p:cNvSpPr>
          <p:nvPr>
            <p:ph type="title"/>
          </p:nvPr>
        </p:nvSpPr>
        <p:spPr>
          <a:xfrm>
            <a:off x="34038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1" name="Google Shape;391;p18"/>
          <p:cNvSpPr txBox="1">
            <a:spLocks noGrp="1"/>
          </p:cNvSpPr>
          <p:nvPr>
            <p:ph type="subTitle" idx="1"/>
          </p:nvPr>
        </p:nvSpPr>
        <p:spPr>
          <a:xfrm>
            <a:off x="3403800" y="2914025"/>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2" name="Google Shape;392;p18"/>
          <p:cNvSpPr txBox="1">
            <a:spLocks noGrp="1"/>
          </p:cNvSpPr>
          <p:nvPr>
            <p:ph type="title" idx="2"/>
          </p:nvPr>
        </p:nvSpPr>
        <p:spPr>
          <a:xfrm>
            <a:off x="7323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3" name="Google Shape;393;p18"/>
          <p:cNvSpPr txBox="1">
            <a:spLocks noGrp="1"/>
          </p:cNvSpPr>
          <p:nvPr>
            <p:ph type="subTitle" idx="3"/>
          </p:nvPr>
        </p:nvSpPr>
        <p:spPr>
          <a:xfrm>
            <a:off x="732300" y="2908850"/>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4" name="Google Shape;394;p18"/>
          <p:cNvSpPr txBox="1">
            <a:spLocks noGrp="1"/>
          </p:cNvSpPr>
          <p:nvPr>
            <p:ph type="title" idx="4"/>
          </p:nvPr>
        </p:nvSpPr>
        <p:spPr>
          <a:xfrm>
            <a:off x="60753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5" name="Google Shape;395;p18"/>
          <p:cNvSpPr txBox="1">
            <a:spLocks noGrp="1"/>
          </p:cNvSpPr>
          <p:nvPr>
            <p:ph type="subTitle" idx="5"/>
          </p:nvPr>
        </p:nvSpPr>
        <p:spPr>
          <a:xfrm>
            <a:off x="6075300" y="2914025"/>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6" name="Google Shape;396;p18"/>
          <p:cNvSpPr txBox="1">
            <a:spLocks noGrp="1"/>
          </p:cNvSpPr>
          <p:nvPr>
            <p:ph type="title" idx="6"/>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7" name="Google Shape;397;p18"/>
          <p:cNvSpPr/>
          <p:nvPr/>
        </p:nvSpPr>
        <p:spPr>
          <a:xfrm rot="-5400000" flipH="1">
            <a:off x="-368205" y="17296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rot="10800000" flipH="1">
            <a:off x="8177175" y="-22673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rot="10800000" flipH="1">
            <a:off x="-232746" y="-11205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rot="10800000" flipH="1">
            <a:off x="8742" y="-8792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rot="10800000" flipH="1">
            <a:off x="7813731" y="49932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rot="10800000" flipH="1">
            <a:off x="8331844" y="54443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rot="10800000" flipH="1">
            <a:off x="651675" y="51546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rot="10800000" flipH="1">
            <a:off x="8866809" y="8809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rot="10800000" flipH="1">
            <a:off x="215421" y="24393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rot="10800000" flipH="1">
            <a:off x="-749821" y="32411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0800000" flipH="1">
            <a:off x="268206" y="46936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rot="10800000" flipH="1">
            <a:off x="8952006" y="49932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rot="10800000" flipH="1">
            <a:off x="8936284" y="47804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rot="10800000" flipH="1">
            <a:off x="1354442" y="87862"/>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rot="10800000" flipH="1">
            <a:off x="7770236" y="3197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rot="10800000" flipH="1">
            <a:off x="8226621" y="87846"/>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rot="10800000" flipH="1">
            <a:off x="-348690" y="2508477"/>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flipH="1">
            <a:off x="-1171441" y="385426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flipH="1">
            <a:off x="7139384" y="-2257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715"/>
        <p:cNvGrpSpPr/>
        <p:nvPr/>
      </p:nvGrpSpPr>
      <p:grpSpPr>
        <a:xfrm>
          <a:off x="0" y="0"/>
          <a:ext cx="0" cy="0"/>
          <a:chOff x="0" y="0"/>
          <a:chExt cx="0" cy="0"/>
        </a:xfrm>
      </p:grpSpPr>
      <p:sp>
        <p:nvSpPr>
          <p:cNvPr id="716" name="Google Shape;716;p30"/>
          <p:cNvSpPr/>
          <p:nvPr/>
        </p:nvSpPr>
        <p:spPr>
          <a:xfrm flipH="1">
            <a:off x="-2721555" y="-210239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flipH="1">
            <a:off x="-2187327" y="-156791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flipH="1">
            <a:off x="-279823" y="38431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flipH="1">
            <a:off x="7488655" y="-6457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flipH="1">
            <a:off x="8034723" y="-1506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flipH="1">
            <a:off x="8599420" y="39071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flipH="1">
            <a:off x="7316868" y="49138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flipH="1">
            <a:off x="8839575" y="30399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flipH="1">
            <a:off x="8034713" y="34468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flipH="1">
            <a:off x="7848606" y="42538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flipH="1">
            <a:off x="6734620" y="46651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flipH="1">
            <a:off x="3324439" y="2846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flipH="1">
            <a:off x="8200461" y="3839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flipH="1">
            <a:off x="262355" y="44224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flipH="1">
            <a:off x="-854520" y="46652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flipH="1">
            <a:off x="-592128" y="112962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flipH="1">
            <a:off x="4191370" y="-1609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flipH="1">
            <a:off x="1227331" y="-12684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flipH="1">
            <a:off x="2170882" y="2034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flipH="1">
            <a:off x="352529" y="25230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flipH="1">
            <a:off x="6042957" y="-1668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flipH="1">
            <a:off x="4125126"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flipH="1">
            <a:off x="-805274"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3">
    <p:spTree>
      <p:nvGrpSpPr>
        <p:cNvPr id="1" name="Shape 739"/>
        <p:cNvGrpSpPr/>
        <p:nvPr/>
      </p:nvGrpSpPr>
      <p:grpSpPr>
        <a:xfrm>
          <a:off x="0" y="0"/>
          <a:ext cx="0" cy="0"/>
          <a:chOff x="0" y="0"/>
          <a:chExt cx="0" cy="0"/>
        </a:xfrm>
      </p:grpSpPr>
      <p:sp>
        <p:nvSpPr>
          <p:cNvPr id="740" name="Google Shape;740;p31"/>
          <p:cNvSpPr/>
          <p:nvPr/>
        </p:nvSpPr>
        <p:spPr>
          <a:xfrm flipH="1">
            <a:off x="-2248105" y="4152893"/>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flipH="1">
            <a:off x="8009067" y="471606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flipH="1">
            <a:off x="8303595" y="5147873"/>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flipH="1">
            <a:off x="-258197" y="-1098080"/>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flipH="1">
            <a:off x="525529" y="-19586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flipH="1">
            <a:off x="8372512" y="-132989"/>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flipH="1">
            <a:off x="-118919" y="40403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flipH="1">
            <a:off x="306711" y="4285233"/>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flipH="1">
            <a:off x="8273796" y="39598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flipH="1">
            <a:off x="8885669" y="416641"/>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flipH="1">
            <a:off x="-358914" y="-85348"/>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flipH="1">
            <a:off x="376189" y="503371"/>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flipH="1">
            <a:off x="8031695" y="4596855"/>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flipH="1">
            <a:off x="8743755" y="4040320"/>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flipH="1">
            <a:off x="8536453" y="4646987"/>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flipH="1">
            <a:off x="770933" y="474841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flipH="1">
            <a:off x="-312041" y="74150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rot="-1799986">
            <a:off x="7160187" y="-23790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rot="-1799986">
            <a:off x="-1831413" y="2331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rot="-1799986">
            <a:off x="6069412" y="34285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rot="1799986" flipH="1">
            <a:off x="-2204888" y="399336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500"/>
              <a:buFont typeface="Outfit ExtraBold"/>
              <a:buNone/>
              <a:defRPr sz="3500">
                <a:solidFill>
                  <a:schemeClr val="dk1"/>
                </a:solidFill>
                <a:latin typeface="Outfit ExtraBold"/>
                <a:ea typeface="Outfit ExtraBold"/>
                <a:cs typeface="Outfit ExtraBold"/>
                <a:sym typeface="Outfit ExtraBold"/>
              </a:defRPr>
            </a:lvl1pPr>
            <a:lvl2pPr lvl="1">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2pPr>
            <a:lvl3pPr lvl="2">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3pPr>
            <a:lvl4pPr lvl="3">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4pPr>
            <a:lvl5pPr lvl="4">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5pPr>
            <a:lvl6pPr lvl="5">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6pPr>
            <a:lvl7pPr lvl="6">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7pPr>
            <a:lvl8pPr lvl="7">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8pPr>
            <a:lvl9pPr lvl="8">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32300" y="1152475"/>
            <a:ext cx="7679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64" r:id="rId6"/>
    <p:sldLayoutId id="2147483676" r:id="rId7"/>
    <p:sldLayoutId id="214748367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5"/>
          <p:cNvSpPr txBox="1">
            <a:spLocks noGrp="1"/>
          </p:cNvSpPr>
          <p:nvPr>
            <p:ph type="ctrTitle"/>
          </p:nvPr>
        </p:nvSpPr>
        <p:spPr>
          <a:xfrm>
            <a:off x="450750" y="1124775"/>
            <a:ext cx="8242500" cy="2075700"/>
          </a:xfrm>
          <a:prstGeom prst="rect">
            <a:avLst/>
          </a:prstGeom>
        </p:spPr>
        <p:txBody>
          <a:bodyPr spcFirstLastPara="1" wrap="square" lIns="91425" tIns="91425" rIns="91425" bIns="91425" anchor="t" anchorCtr="0">
            <a:noAutofit/>
          </a:bodyPr>
          <a:lstStyle/>
          <a:p>
            <a:pPr lvl="0"/>
            <a:r>
              <a:rPr lang="en-US" sz="2800" dirty="0" smtClean="0">
                <a:latin typeface="Times New Roman"/>
                <a:ea typeface="Times New Roman"/>
                <a:cs typeface="Times New Roman"/>
                <a:sym typeface="Times New Roman"/>
              </a:rPr>
              <a:t> ANALYTIC </a:t>
            </a:r>
            <a:r>
              <a:rPr lang="en-US" sz="2800" dirty="0">
                <a:latin typeface="Times New Roman"/>
                <a:ea typeface="Times New Roman"/>
                <a:cs typeface="Times New Roman"/>
                <a:sym typeface="Times New Roman"/>
              </a:rPr>
              <a:t>TOOL FOR </a:t>
            </a:r>
            <a:r>
              <a:rPr lang="en-US" sz="2800" dirty="0" smtClean="0">
                <a:latin typeface="Times New Roman"/>
                <a:ea typeface="Times New Roman"/>
                <a:cs typeface="Times New Roman"/>
                <a:sym typeface="Times New Roman"/>
              </a:rPr>
              <a:t> HEALTHCARE </a:t>
            </a:r>
            <a:r>
              <a:rPr lang="en-US" sz="2800" dirty="0">
                <a:latin typeface="Times New Roman"/>
                <a:ea typeface="Times New Roman"/>
                <a:cs typeface="Times New Roman"/>
                <a:sym typeface="Times New Roman"/>
              </a:rPr>
              <a:t>DATA </a:t>
            </a:r>
            <a:r>
              <a:rPr lang="en-US" sz="2800" dirty="0" smtClean="0">
                <a:latin typeface="Times New Roman"/>
                <a:ea typeface="Times New Roman"/>
                <a:cs typeface="Times New Roman"/>
                <a:sym typeface="Times New Roman"/>
              </a:rPr>
              <a:t> OF </a:t>
            </a:r>
            <a:r>
              <a:rPr lang="en-US" sz="2800" dirty="0">
                <a:latin typeface="Times New Roman"/>
                <a:ea typeface="Times New Roman"/>
                <a:cs typeface="Times New Roman"/>
                <a:sym typeface="Times New Roman"/>
              </a:rPr>
              <a:t>PATIENT’S HEART DISEASE PREDICTIONS IN HOSPITALS </a:t>
            </a:r>
            <a:r>
              <a:rPr lang="en-US" sz="2800" dirty="0" smtClean="0">
                <a:latin typeface="Times New Roman"/>
                <a:ea typeface="Times New Roman"/>
                <a:cs typeface="Times New Roman"/>
                <a:sym typeface="Times New Roman"/>
              </a:rPr>
              <a:t>AND OTHER INSTITUTIONS </a:t>
            </a:r>
            <a:r>
              <a:rPr lang="en-US" sz="2800" dirty="0">
                <a:latin typeface="Times New Roman"/>
                <a:ea typeface="Times New Roman"/>
                <a:cs typeface="Times New Roman"/>
                <a:sym typeface="Times New Roman"/>
              </a:rPr>
              <a:t>USING MACHINE LEARNING</a:t>
            </a:r>
            <a:endParaRPr sz="2800" dirty="0">
              <a:latin typeface="Times New Roman" panose="02020603050405020304" pitchFamily="18" charset="0"/>
              <a:cs typeface="Times New Roman" panose="02020603050405020304" pitchFamily="18" charset="0"/>
            </a:endParaRPr>
          </a:p>
        </p:txBody>
      </p:sp>
      <p:sp>
        <p:nvSpPr>
          <p:cNvPr id="772" name="Google Shape;772;p35"/>
          <p:cNvSpPr txBox="1">
            <a:spLocks noGrp="1"/>
          </p:cNvSpPr>
          <p:nvPr>
            <p:ph type="subTitle" idx="1"/>
          </p:nvPr>
        </p:nvSpPr>
        <p:spPr>
          <a:xfrm>
            <a:off x="5249732" y="3200476"/>
            <a:ext cx="3087444" cy="908945"/>
          </a:xfrm>
          <a:prstGeom prst="rect">
            <a:avLst/>
          </a:prstGeom>
        </p:spPr>
        <p:txBody>
          <a:bodyPr spcFirstLastPara="1" wrap="square" lIns="91425" tIns="91425" rIns="91425" bIns="91425" anchor="t" anchorCtr="0">
            <a:noAutofit/>
          </a:bodyPr>
          <a:lstStyle/>
          <a:p>
            <a:pPr marL="0" lvl="0" indent="0" algn="l">
              <a:lnSpc>
                <a:spcPct val="90000"/>
              </a:lnSpc>
              <a:buSzPts val="2000"/>
            </a:pPr>
            <a:r>
              <a:rPr lang="en-US" dirty="0">
                <a:latin typeface="Times New Roman"/>
                <a:ea typeface="Times New Roman"/>
                <a:cs typeface="Times New Roman"/>
                <a:sym typeface="Times New Roman"/>
              </a:rPr>
              <a:t>S Varusha (</a:t>
            </a:r>
            <a:r>
              <a:rPr lang="en-US" dirty="0" smtClean="0">
                <a:latin typeface="Times New Roman"/>
                <a:ea typeface="Times New Roman"/>
                <a:cs typeface="Times New Roman"/>
                <a:sym typeface="Times New Roman"/>
              </a:rPr>
              <a:t>210701304)</a:t>
            </a:r>
          </a:p>
          <a:p>
            <a:pPr marL="0" lvl="0" indent="0" algn="l">
              <a:lnSpc>
                <a:spcPct val="90000"/>
              </a:lnSpc>
              <a:buSzPts val="2000"/>
            </a:pPr>
            <a:r>
              <a:rPr lang="en-US" dirty="0" smtClean="0">
                <a:latin typeface="Times New Roman"/>
                <a:ea typeface="Times New Roman"/>
                <a:cs typeface="Times New Roman"/>
                <a:sym typeface="Times New Roman"/>
              </a:rPr>
              <a:t>G </a:t>
            </a:r>
            <a:r>
              <a:rPr lang="en-US" dirty="0" err="1" smtClean="0">
                <a:latin typeface="Times New Roman"/>
                <a:ea typeface="Times New Roman"/>
                <a:cs typeface="Times New Roman"/>
                <a:sym typeface="Times New Roman"/>
              </a:rPr>
              <a:t>Udhaya</a:t>
            </a:r>
            <a:r>
              <a:rPr lang="en-US" dirty="0" smtClean="0">
                <a:latin typeface="Times New Roman"/>
                <a:ea typeface="Times New Roman"/>
                <a:cs typeface="Times New Roman"/>
                <a:sym typeface="Times New Roman"/>
              </a:rPr>
              <a:t> </a:t>
            </a:r>
            <a:r>
              <a:rPr lang="en-US" dirty="0">
                <a:latin typeface="Times New Roman"/>
                <a:ea typeface="Times New Roman"/>
                <a:cs typeface="Times New Roman"/>
                <a:sym typeface="Times New Roman"/>
              </a:rPr>
              <a:t>Kumar (210701293)</a:t>
            </a:r>
          </a:p>
          <a:p>
            <a:pPr marL="0" lvl="0" indent="0" algn="l">
              <a:lnSpc>
                <a:spcPct val="90000"/>
              </a:lnSpc>
              <a:buSzPts val="2000"/>
            </a:pPr>
            <a:r>
              <a:rPr lang="en-US" dirty="0" smtClean="0">
                <a:latin typeface="Times New Roman"/>
                <a:ea typeface="Times New Roman"/>
                <a:cs typeface="Times New Roman"/>
                <a:sym typeface="Times New Roman"/>
              </a:rPr>
              <a:t>R </a:t>
            </a:r>
            <a:r>
              <a:rPr lang="en-US" dirty="0" err="1">
                <a:latin typeface="Times New Roman"/>
                <a:ea typeface="Times New Roman"/>
                <a:cs typeface="Times New Roman"/>
                <a:sym typeface="Times New Roman"/>
              </a:rPr>
              <a:t>Sathish</a:t>
            </a:r>
            <a:r>
              <a:rPr lang="en-US" dirty="0">
                <a:latin typeface="Times New Roman"/>
                <a:ea typeface="Times New Roman"/>
                <a:cs typeface="Times New Roman"/>
                <a:sym typeface="Times New Roman"/>
              </a:rPr>
              <a:t> Kumar (210701515)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2"/>
          <p:cNvSpPr txBox="1">
            <a:spLocks noGrp="1"/>
          </p:cNvSpPr>
          <p:nvPr>
            <p:ph type="title" idx="6"/>
          </p:nvPr>
        </p:nvSpPr>
        <p:spPr>
          <a:xfrm>
            <a:off x="732300" y="445025"/>
            <a:ext cx="7679400" cy="12079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HEARTS ABNORMALITY OF THE PATIENT’S</a:t>
            </a:r>
            <a:endParaRPr dirty="0"/>
          </a:p>
        </p:txBody>
      </p:sp>
      <p:sp>
        <p:nvSpPr>
          <p:cNvPr id="878" name="Google Shape;878;p42"/>
          <p:cNvSpPr txBox="1">
            <a:spLocks noGrp="1"/>
          </p:cNvSpPr>
          <p:nvPr>
            <p:ph type="title"/>
          </p:nvPr>
        </p:nvSpPr>
        <p:spPr>
          <a:xfrm>
            <a:off x="3403800" y="2381144"/>
            <a:ext cx="2336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Too quickly</a:t>
            </a:r>
            <a:endParaRPr/>
          </a:p>
        </p:txBody>
      </p:sp>
      <p:sp>
        <p:nvSpPr>
          <p:cNvPr id="879" name="Google Shape;879;p42"/>
          <p:cNvSpPr txBox="1">
            <a:spLocks noGrp="1"/>
          </p:cNvSpPr>
          <p:nvPr>
            <p:ph type="subTitle" idx="1"/>
          </p:nvPr>
        </p:nvSpPr>
        <p:spPr>
          <a:xfrm>
            <a:off x="3403800" y="2914025"/>
            <a:ext cx="2336400" cy="85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880" name="Google Shape;880;p42"/>
          <p:cNvSpPr txBox="1">
            <a:spLocks noGrp="1"/>
          </p:cNvSpPr>
          <p:nvPr>
            <p:ph type="title" idx="2"/>
          </p:nvPr>
        </p:nvSpPr>
        <p:spPr>
          <a:xfrm>
            <a:off x="732300" y="2381144"/>
            <a:ext cx="2336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Too slowly</a:t>
            </a:r>
            <a:endParaRPr/>
          </a:p>
        </p:txBody>
      </p:sp>
      <p:sp>
        <p:nvSpPr>
          <p:cNvPr id="881" name="Google Shape;881;p42"/>
          <p:cNvSpPr txBox="1">
            <a:spLocks noGrp="1"/>
          </p:cNvSpPr>
          <p:nvPr>
            <p:ph type="subTitle" idx="3"/>
          </p:nvPr>
        </p:nvSpPr>
        <p:spPr>
          <a:xfrm>
            <a:off x="732300" y="2908850"/>
            <a:ext cx="2336400" cy="85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Mercury is the closest planet to the Sun and the smallest of them all</a:t>
            </a:r>
            <a:endParaRPr dirty="0"/>
          </a:p>
        </p:txBody>
      </p:sp>
      <p:sp>
        <p:nvSpPr>
          <p:cNvPr id="882" name="Google Shape;882;p42"/>
          <p:cNvSpPr txBox="1">
            <a:spLocks noGrp="1"/>
          </p:cNvSpPr>
          <p:nvPr>
            <p:ph type="title" idx="4"/>
          </p:nvPr>
        </p:nvSpPr>
        <p:spPr>
          <a:xfrm>
            <a:off x="6075300" y="2381144"/>
            <a:ext cx="2336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Irregularly</a:t>
            </a:r>
            <a:endParaRPr/>
          </a:p>
        </p:txBody>
      </p:sp>
      <p:sp>
        <p:nvSpPr>
          <p:cNvPr id="883" name="Google Shape;883;p42"/>
          <p:cNvSpPr txBox="1">
            <a:spLocks noGrp="1"/>
          </p:cNvSpPr>
          <p:nvPr>
            <p:ph type="subTitle" idx="5"/>
          </p:nvPr>
        </p:nvSpPr>
        <p:spPr>
          <a:xfrm>
            <a:off x="6075300" y="2914025"/>
            <a:ext cx="2336400" cy="85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grpSp>
        <p:nvGrpSpPr>
          <p:cNvPr id="884" name="Google Shape;884;p42"/>
          <p:cNvGrpSpPr/>
          <p:nvPr/>
        </p:nvGrpSpPr>
        <p:grpSpPr>
          <a:xfrm>
            <a:off x="4377850" y="1905204"/>
            <a:ext cx="388295" cy="358883"/>
            <a:chOff x="4768025" y="1557217"/>
            <a:chExt cx="388295" cy="358883"/>
          </a:xfrm>
        </p:grpSpPr>
        <p:sp>
          <p:nvSpPr>
            <p:cNvPr id="885" name="Google Shape;885;p42"/>
            <p:cNvSpPr/>
            <p:nvPr/>
          </p:nvSpPr>
          <p:spPr>
            <a:xfrm>
              <a:off x="4794885" y="1557217"/>
              <a:ext cx="315068" cy="166331"/>
            </a:xfrm>
            <a:custGeom>
              <a:avLst/>
              <a:gdLst/>
              <a:ahLst/>
              <a:cxnLst/>
              <a:rect l="l" t="t" r="r" b="b"/>
              <a:pathLst>
                <a:path w="9384" h="4954" extrusionOk="0">
                  <a:moveTo>
                    <a:pt x="5168" y="310"/>
                  </a:moveTo>
                  <a:lnTo>
                    <a:pt x="5168" y="643"/>
                  </a:lnTo>
                  <a:lnTo>
                    <a:pt x="4192" y="643"/>
                  </a:lnTo>
                  <a:lnTo>
                    <a:pt x="4192" y="310"/>
                  </a:lnTo>
                  <a:close/>
                  <a:moveTo>
                    <a:pt x="4835" y="953"/>
                  </a:moveTo>
                  <a:lnTo>
                    <a:pt x="4835" y="1286"/>
                  </a:lnTo>
                  <a:lnTo>
                    <a:pt x="4502" y="1286"/>
                  </a:lnTo>
                  <a:lnTo>
                    <a:pt x="4502" y="953"/>
                  </a:lnTo>
                  <a:close/>
                  <a:moveTo>
                    <a:pt x="1048" y="1500"/>
                  </a:moveTo>
                  <a:lnTo>
                    <a:pt x="1287" y="1739"/>
                  </a:lnTo>
                  <a:cubicBezTo>
                    <a:pt x="1072" y="1977"/>
                    <a:pt x="810" y="2215"/>
                    <a:pt x="596" y="2453"/>
                  </a:cubicBezTo>
                  <a:lnTo>
                    <a:pt x="358" y="2215"/>
                  </a:lnTo>
                  <a:lnTo>
                    <a:pt x="1048" y="1500"/>
                  </a:lnTo>
                  <a:close/>
                  <a:moveTo>
                    <a:pt x="8288" y="1500"/>
                  </a:moveTo>
                  <a:lnTo>
                    <a:pt x="8979" y="2215"/>
                  </a:lnTo>
                  <a:lnTo>
                    <a:pt x="8741" y="2453"/>
                  </a:lnTo>
                  <a:lnTo>
                    <a:pt x="8050" y="1739"/>
                  </a:lnTo>
                  <a:lnTo>
                    <a:pt x="8288" y="1500"/>
                  </a:lnTo>
                  <a:close/>
                  <a:moveTo>
                    <a:pt x="1287" y="2191"/>
                  </a:moveTo>
                  <a:lnTo>
                    <a:pt x="1549" y="2477"/>
                  </a:lnTo>
                  <a:cubicBezTo>
                    <a:pt x="1477" y="2548"/>
                    <a:pt x="1382" y="2620"/>
                    <a:pt x="1310" y="2715"/>
                  </a:cubicBezTo>
                  <a:lnTo>
                    <a:pt x="1048" y="2429"/>
                  </a:lnTo>
                  <a:lnTo>
                    <a:pt x="1287" y="2191"/>
                  </a:lnTo>
                  <a:close/>
                  <a:moveTo>
                    <a:pt x="8074" y="2191"/>
                  </a:moveTo>
                  <a:lnTo>
                    <a:pt x="8288" y="2429"/>
                  </a:lnTo>
                  <a:lnTo>
                    <a:pt x="8026" y="2715"/>
                  </a:lnTo>
                  <a:cubicBezTo>
                    <a:pt x="7955" y="2620"/>
                    <a:pt x="7859" y="2548"/>
                    <a:pt x="7788" y="2477"/>
                  </a:cubicBezTo>
                  <a:lnTo>
                    <a:pt x="8074" y="2191"/>
                  </a:lnTo>
                  <a:close/>
                  <a:moveTo>
                    <a:pt x="4049" y="0"/>
                  </a:moveTo>
                  <a:cubicBezTo>
                    <a:pt x="3954" y="0"/>
                    <a:pt x="3906" y="72"/>
                    <a:pt x="3906" y="143"/>
                  </a:cubicBezTo>
                  <a:lnTo>
                    <a:pt x="3906" y="810"/>
                  </a:lnTo>
                  <a:cubicBezTo>
                    <a:pt x="3906" y="881"/>
                    <a:pt x="3954" y="953"/>
                    <a:pt x="4049" y="953"/>
                  </a:cubicBezTo>
                  <a:lnTo>
                    <a:pt x="4216" y="953"/>
                  </a:lnTo>
                  <a:lnTo>
                    <a:pt x="4216" y="1310"/>
                  </a:lnTo>
                  <a:cubicBezTo>
                    <a:pt x="3335" y="1405"/>
                    <a:pt x="2525" y="1739"/>
                    <a:pt x="1834" y="2262"/>
                  </a:cubicBezTo>
                  <a:lnTo>
                    <a:pt x="1525" y="1977"/>
                  </a:lnTo>
                  <a:lnTo>
                    <a:pt x="1644" y="1858"/>
                  </a:lnTo>
                  <a:cubicBezTo>
                    <a:pt x="1715" y="1786"/>
                    <a:pt x="1715" y="1691"/>
                    <a:pt x="1644" y="1619"/>
                  </a:cubicBezTo>
                  <a:lnTo>
                    <a:pt x="1191" y="1167"/>
                  </a:lnTo>
                  <a:cubicBezTo>
                    <a:pt x="1156" y="1143"/>
                    <a:pt x="1114" y="1131"/>
                    <a:pt x="1075" y="1131"/>
                  </a:cubicBezTo>
                  <a:cubicBezTo>
                    <a:pt x="1037" y="1131"/>
                    <a:pt x="1001" y="1143"/>
                    <a:pt x="977" y="1167"/>
                  </a:cubicBezTo>
                  <a:lnTo>
                    <a:pt x="48" y="2096"/>
                  </a:lnTo>
                  <a:cubicBezTo>
                    <a:pt x="1" y="2143"/>
                    <a:pt x="1" y="2239"/>
                    <a:pt x="48" y="2310"/>
                  </a:cubicBezTo>
                  <a:lnTo>
                    <a:pt x="501" y="2763"/>
                  </a:lnTo>
                  <a:cubicBezTo>
                    <a:pt x="525" y="2798"/>
                    <a:pt x="560" y="2816"/>
                    <a:pt x="599" y="2816"/>
                  </a:cubicBezTo>
                  <a:cubicBezTo>
                    <a:pt x="638" y="2816"/>
                    <a:pt x="679" y="2798"/>
                    <a:pt x="715" y="2763"/>
                  </a:cubicBezTo>
                  <a:lnTo>
                    <a:pt x="834" y="2643"/>
                  </a:lnTo>
                  <a:lnTo>
                    <a:pt x="1120" y="2929"/>
                  </a:lnTo>
                  <a:cubicBezTo>
                    <a:pt x="834" y="3239"/>
                    <a:pt x="620" y="3596"/>
                    <a:pt x="429" y="3977"/>
                  </a:cubicBezTo>
                  <a:cubicBezTo>
                    <a:pt x="398" y="4087"/>
                    <a:pt x="491" y="4176"/>
                    <a:pt x="585" y="4176"/>
                  </a:cubicBezTo>
                  <a:cubicBezTo>
                    <a:pt x="634" y="4176"/>
                    <a:pt x="683" y="4153"/>
                    <a:pt x="715" y="4096"/>
                  </a:cubicBezTo>
                  <a:cubicBezTo>
                    <a:pt x="1515" y="2408"/>
                    <a:pt x="3087" y="1598"/>
                    <a:pt x="4652" y="1598"/>
                  </a:cubicBezTo>
                  <a:cubicBezTo>
                    <a:pt x="6489" y="1598"/>
                    <a:pt x="8318" y="2713"/>
                    <a:pt x="8883" y="4834"/>
                  </a:cubicBezTo>
                  <a:cubicBezTo>
                    <a:pt x="8907" y="4906"/>
                    <a:pt x="8979" y="4953"/>
                    <a:pt x="9050" y="4953"/>
                  </a:cubicBezTo>
                  <a:lnTo>
                    <a:pt x="9074" y="4953"/>
                  </a:lnTo>
                  <a:cubicBezTo>
                    <a:pt x="9169" y="4906"/>
                    <a:pt x="9217" y="4834"/>
                    <a:pt x="9193" y="4739"/>
                  </a:cubicBezTo>
                  <a:cubicBezTo>
                    <a:pt x="9002" y="4072"/>
                    <a:pt x="8693" y="3453"/>
                    <a:pt x="8240" y="2929"/>
                  </a:cubicBezTo>
                  <a:lnTo>
                    <a:pt x="8526" y="2643"/>
                  </a:lnTo>
                  <a:lnTo>
                    <a:pt x="8645" y="2763"/>
                  </a:lnTo>
                  <a:cubicBezTo>
                    <a:pt x="8681" y="2798"/>
                    <a:pt x="8723" y="2816"/>
                    <a:pt x="8761" y="2816"/>
                  </a:cubicBezTo>
                  <a:cubicBezTo>
                    <a:pt x="8800" y="2816"/>
                    <a:pt x="8836" y="2798"/>
                    <a:pt x="8860" y="2763"/>
                  </a:cubicBezTo>
                  <a:lnTo>
                    <a:pt x="9312" y="2310"/>
                  </a:lnTo>
                  <a:cubicBezTo>
                    <a:pt x="9384" y="2239"/>
                    <a:pt x="9384" y="2143"/>
                    <a:pt x="9312" y="2096"/>
                  </a:cubicBezTo>
                  <a:lnTo>
                    <a:pt x="8407" y="1167"/>
                  </a:lnTo>
                  <a:cubicBezTo>
                    <a:pt x="8383" y="1143"/>
                    <a:pt x="8342" y="1131"/>
                    <a:pt x="8300" y="1131"/>
                  </a:cubicBezTo>
                  <a:cubicBezTo>
                    <a:pt x="8258" y="1131"/>
                    <a:pt x="8217" y="1143"/>
                    <a:pt x="8193" y="1167"/>
                  </a:cubicBezTo>
                  <a:lnTo>
                    <a:pt x="7740" y="1619"/>
                  </a:lnTo>
                  <a:cubicBezTo>
                    <a:pt x="7669" y="1691"/>
                    <a:pt x="7669" y="1786"/>
                    <a:pt x="7740" y="1858"/>
                  </a:cubicBezTo>
                  <a:lnTo>
                    <a:pt x="7859" y="1977"/>
                  </a:lnTo>
                  <a:lnTo>
                    <a:pt x="7550" y="2262"/>
                  </a:lnTo>
                  <a:cubicBezTo>
                    <a:pt x="6859" y="1739"/>
                    <a:pt x="6049" y="1405"/>
                    <a:pt x="5168" y="1310"/>
                  </a:cubicBezTo>
                  <a:lnTo>
                    <a:pt x="5168" y="953"/>
                  </a:lnTo>
                  <a:lnTo>
                    <a:pt x="5359" y="953"/>
                  </a:lnTo>
                  <a:cubicBezTo>
                    <a:pt x="5430" y="953"/>
                    <a:pt x="5502" y="881"/>
                    <a:pt x="5502" y="810"/>
                  </a:cubicBezTo>
                  <a:lnTo>
                    <a:pt x="5502" y="143"/>
                  </a:lnTo>
                  <a:cubicBezTo>
                    <a:pt x="5502" y="72"/>
                    <a:pt x="5430" y="0"/>
                    <a:pt x="5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4924921" y="1698534"/>
              <a:ext cx="86691" cy="80110"/>
            </a:xfrm>
            <a:custGeom>
              <a:avLst/>
              <a:gdLst/>
              <a:ahLst/>
              <a:cxnLst/>
              <a:rect l="l" t="t" r="r" b="b"/>
              <a:pathLst>
                <a:path w="2582" h="2386" extrusionOk="0">
                  <a:moveTo>
                    <a:pt x="801" y="1485"/>
                  </a:moveTo>
                  <a:cubicBezTo>
                    <a:pt x="957" y="1485"/>
                    <a:pt x="1105" y="1602"/>
                    <a:pt x="1105" y="1792"/>
                  </a:cubicBezTo>
                  <a:cubicBezTo>
                    <a:pt x="1105" y="1959"/>
                    <a:pt x="962" y="2078"/>
                    <a:pt x="795" y="2078"/>
                  </a:cubicBezTo>
                  <a:cubicBezTo>
                    <a:pt x="533" y="2078"/>
                    <a:pt x="414" y="1768"/>
                    <a:pt x="581" y="1578"/>
                  </a:cubicBezTo>
                  <a:cubicBezTo>
                    <a:pt x="644" y="1514"/>
                    <a:pt x="724" y="1485"/>
                    <a:pt x="801" y="1485"/>
                  </a:cubicBezTo>
                  <a:close/>
                  <a:moveTo>
                    <a:pt x="2412" y="0"/>
                  </a:moveTo>
                  <a:cubicBezTo>
                    <a:pt x="2373" y="0"/>
                    <a:pt x="2331" y="18"/>
                    <a:pt x="2296" y="54"/>
                  </a:cubicBezTo>
                  <a:lnTo>
                    <a:pt x="2319" y="54"/>
                  </a:lnTo>
                  <a:lnTo>
                    <a:pt x="1129" y="1245"/>
                  </a:lnTo>
                  <a:cubicBezTo>
                    <a:pt x="1019" y="1178"/>
                    <a:pt x="905" y="1148"/>
                    <a:pt x="796" y="1148"/>
                  </a:cubicBezTo>
                  <a:cubicBezTo>
                    <a:pt x="361" y="1148"/>
                    <a:pt x="0" y="1616"/>
                    <a:pt x="248" y="2054"/>
                  </a:cubicBezTo>
                  <a:cubicBezTo>
                    <a:pt x="371" y="2283"/>
                    <a:pt x="583" y="2386"/>
                    <a:pt x="792" y="2386"/>
                  </a:cubicBezTo>
                  <a:cubicBezTo>
                    <a:pt x="1106" y="2386"/>
                    <a:pt x="1414" y="2154"/>
                    <a:pt x="1414" y="1768"/>
                  </a:cubicBezTo>
                  <a:cubicBezTo>
                    <a:pt x="1414" y="1649"/>
                    <a:pt x="1391" y="1554"/>
                    <a:pt x="1319" y="1459"/>
                  </a:cubicBezTo>
                  <a:lnTo>
                    <a:pt x="2510" y="268"/>
                  </a:lnTo>
                  <a:cubicBezTo>
                    <a:pt x="2581" y="197"/>
                    <a:pt x="2581" y="101"/>
                    <a:pt x="2510" y="54"/>
                  </a:cubicBezTo>
                  <a:cubicBezTo>
                    <a:pt x="2486" y="18"/>
                    <a:pt x="2450" y="0"/>
                    <a:pt x="2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768025" y="1622487"/>
              <a:ext cx="388295" cy="293613"/>
            </a:xfrm>
            <a:custGeom>
              <a:avLst/>
              <a:gdLst/>
              <a:ahLst/>
              <a:cxnLst/>
              <a:rect l="l" t="t" r="r" b="b"/>
              <a:pathLst>
                <a:path w="11565" h="8745" extrusionOk="0">
                  <a:moveTo>
                    <a:pt x="5635" y="318"/>
                  </a:moveTo>
                  <a:cubicBezTo>
                    <a:pt x="6183" y="342"/>
                    <a:pt x="6730" y="485"/>
                    <a:pt x="7207" y="747"/>
                  </a:cubicBezTo>
                  <a:lnTo>
                    <a:pt x="6969" y="1152"/>
                  </a:lnTo>
                  <a:cubicBezTo>
                    <a:pt x="6921" y="1223"/>
                    <a:pt x="6945" y="1295"/>
                    <a:pt x="6992" y="1342"/>
                  </a:cubicBezTo>
                  <a:cubicBezTo>
                    <a:pt x="7026" y="1376"/>
                    <a:pt x="7069" y="1393"/>
                    <a:pt x="7111" y="1393"/>
                  </a:cubicBezTo>
                  <a:cubicBezTo>
                    <a:pt x="7159" y="1393"/>
                    <a:pt x="7205" y="1370"/>
                    <a:pt x="7231" y="1319"/>
                  </a:cubicBezTo>
                  <a:lnTo>
                    <a:pt x="7492" y="890"/>
                  </a:lnTo>
                  <a:cubicBezTo>
                    <a:pt x="7945" y="1200"/>
                    <a:pt x="8326" y="1581"/>
                    <a:pt x="8636" y="2033"/>
                  </a:cubicBezTo>
                  <a:lnTo>
                    <a:pt x="8207" y="2295"/>
                  </a:lnTo>
                  <a:cubicBezTo>
                    <a:pt x="8135" y="2319"/>
                    <a:pt x="8112" y="2414"/>
                    <a:pt x="8135" y="2486"/>
                  </a:cubicBezTo>
                  <a:cubicBezTo>
                    <a:pt x="8167" y="2549"/>
                    <a:pt x="8220" y="2581"/>
                    <a:pt x="8280" y="2581"/>
                  </a:cubicBezTo>
                  <a:cubicBezTo>
                    <a:pt x="8310" y="2581"/>
                    <a:pt x="8342" y="2573"/>
                    <a:pt x="8374" y="2557"/>
                  </a:cubicBezTo>
                  <a:lnTo>
                    <a:pt x="8802" y="2319"/>
                  </a:lnTo>
                  <a:cubicBezTo>
                    <a:pt x="9112" y="2938"/>
                    <a:pt x="9255" y="3652"/>
                    <a:pt x="9207" y="4343"/>
                  </a:cubicBezTo>
                  <a:cubicBezTo>
                    <a:pt x="9088" y="4438"/>
                    <a:pt x="8969" y="4557"/>
                    <a:pt x="8898" y="4676"/>
                  </a:cubicBezTo>
                  <a:cubicBezTo>
                    <a:pt x="8607" y="4257"/>
                    <a:pt x="8162" y="4056"/>
                    <a:pt x="7721" y="4056"/>
                  </a:cubicBezTo>
                  <a:cubicBezTo>
                    <a:pt x="7185" y="4056"/>
                    <a:pt x="6656" y="4353"/>
                    <a:pt x="6421" y="4915"/>
                  </a:cubicBezTo>
                  <a:cubicBezTo>
                    <a:pt x="6206" y="5439"/>
                    <a:pt x="6326" y="6058"/>
                    <a:pt x="6730" y="6463"/>
                  </a:cubicBezTo>
                  <a:lnTo>
                    <a:pt x="7469" y="7201"/>
                  </a:lnTo>
                  <a:cubicBezTo>
                    <a:pt x="6921" y="7558"/>
                    <a:pt x="6278" y="7749"/>
                    <a:pt x="5635" y="7772"/>
                  </a:cubicBezTo>
                  <a:lnTo>
                    <a:pt x="5635" y="7296"/>
                  </a:lnTo>
                  <a:cubicBezTo>
                    <a:pt x="5635" y="7201"/>
                    <a:pt x="5587" y="7153"/>
                    <a:pt x="5516" y="7129"/>
                  </a:cubicBezTo>
                  <a:cubicBezTo>
                    <a:pt x="5503" y="7126"/>
                    <a:pt x="5491" y="7125"/>
                    <a:pt x="5479" y="7125"/>
                  </a:cubicBezTo>
                  <a:cubicBezTo>
                    <a:pt x="5397" y="7125"/>
                    <a:pt x="5325" y="7189"/>
                    <a:pt x="5325" y="7272"/>
                  </a:cubicBezTo>
                  <a:lnTo>
                    <a:pt x="5325" y="7772"/>
                  </a:lnTo>
                  <a:cubicBezTo>
                    <a:pt x="4778" y="7749"/>
                    <a:pt x="4254" y="7606"/>
                    <a:pt x="3754" y="7344"/>
                  </a:cubicBezTo>
                  <a:lnTo>
                    <a:pt x="3992" y="6939"/>
                  </a:lnTo>
                  <a:cubicBezTo>
                    <a:pt x="4039" y="6867"/>
                    <a:pt x="4016" y="6772"/>
                    <a:pt x="3968" y="6724"/>
                  </a:cubicBezTo>
                  <a:cubicBezTo>
                    <a:pt x="3938" y="6705"/>
                    <a:pt x="3901" y="6693"/>
                    <a:pt x="3863" y="6693"/>
                  </a:cubicBezTo>
                  <a:cubicBezTo>
                    <a:pt x="3810" y="6693"/>
                    <a:pt x="3758" y="6716"/>
                    <a:pt x="3730" y="6772"/>
                  </a:cubicBezTo>
                  <a:lnTo>
                    <a:pt x="3492" y="7201"/>
                  </a:lnTo>
                  <a:cubicBezTo>
                    <a:pt x="3015" y="6891"/>
                    <a:pt x="2634" y="6510"/>
                    <a:pt x="2349" y="6034"/>
                  </a:cubicBezTo>
                  <a:lnTo>
                    <a:pt x="2753" y="5796"/>
                  </a:lnTo>
                  <a:cubicBezTo>
                    <a:pt x="2825" y="5772"/>
                    <a:pt x="2849" y="5700"/>
                    <a:pt x="2825" y="5605"/>
                  </a:cubicBezTo>
                  <a:cubicBezTo>
                    <a:pt x="2809" y="5542"/>
                    <a:pt x="2751" y="5510"/>
                    <a:pt x="2693" y="5510"/>
                  </a:cubicBezTo>
                  <a:cubicBezTo>
                    <a:pt x="2663" y="5510"/>
                    <a:pt x="2634" y="5518"/>
                    <a:pt x="2611" y="5534"/>
                  </a:cubicBezTo>
                  <a:lnTo>
                    <a:pt x="2182" y="5772"/>
                  </a:lnTo>
                  <a:cubicBezTo>
                    <a:pt x="1920" y="5296"/>
                    <a:pt x="1777" y="4748"/>
                    <a:pt x="1753" y="4200"/>
                  </a:cubicBezTo>
                  <a:lnTo>
                    <a:pt x="2253" y="4200"/>
                  </a:lnTo>
                  <a:cubicBezTo>
                    <a:pt x="2325" y="4200"/>
                    <a:pt x="2372" y="4153"/>
                    <a:pt x="2396" y="4081"/>
                  </a:cubicBezTo>
                  <a:cubicBezTo>
                    <a:pt x="2420" y="3986"/>
                    <a:pt x="2349" y="3891"/>
                    <a:pt x="2253" y="3891"/>
                  </a:cubicBezTo>
                  <a:lnTo>
                    <a:pt x="1753" y="3891"/>
                  </a:lnTo>
                  <a:cubicBezTo>
                    <a:pt x="1777" y="3343"/>
                    <a:pt x="1920" y="2795"/>
                    <a:pt x="2182" y="2319"/>
                  </a:cubicBezTo>
                  <a:lnTo>
                    <a:pt x="2611" y="2557"/>
                  </a:lnTo>
                  <a:cubicBezTo>
                    <a:pt x="2634" y="2573"/>
                    <a:pt x="2661" y="2581"/>
                    <a:pt x="2687" y="2581"/>
                  </a:cubicBezTo>
                  <a:cubicBezTo>
                    <a:pt x="2740" y="2581"/>
                    <a:pt x="2793" y="2549"/>
                    <a:pt x="2825" y="2486"/>
                  </a:cubicBezTo>
                  <a:cubicBezTo>
                    <a:pt x="2849" y="2414"/>
                    <a:pt x="2825" y="2319"/>
                    <a:pt x="2753" y="2295"/>
                  </a:cubicBezTo>
                  <a:lnTo>
                    <a:pt x="2349" y="2033"/>
                  </a:lnTo>
                  <a:cubicBezTo>
                    <a:pt x="2634" y="1581"/>
                    <a:pt x="3015" y="1200"/>
                    <a:pt x="3492" y="890"/>
                  </a:cubicBezTo>
                  <a:lnTo>
                    <a:pt x="3730" y="1319"/>
                  </a:lnTo>
                  <a:cubicBezTo>
                    <a:pt x="3755" y="1370"/>
                    <a:pt x="3801" y="1393"/>
                    <a:pt x="3850" y="1393"/>
                  </a:cubicBezTo>
                  <a:cubicBezTo>
                    <a:pt x="3891" y="1393"/>
                    <a:pt x="3935" y="1376"/>
                    <a:pt x="3968" y="1342"/>
                  </a:cubicBezTo>
                  <a:cubicBezTo>
                    <a:pt x="4016" y="1295"/>
                    <a:pt x="4039" y="1223"/>
                    <a:pt x="3992" y="1152"/>
                  </a:cubicBezTo>
                  <a:lnTo>
                    <a:pt x="3754" y="747"/>
                  </a:lnTo>
                  <a:cubicBezTo>
                    <a:pt x="4254" y="485"/>
                    <a:pt x="4778" y="342"/>
                    <a:pt x="5325" y="318"/>
                  </a:cubicBezTo>
                  <a:lnTo>
                    <a:pt x="5325" y="795"/>
                  </a:lnTo>
                  <a:cubicBezTo>
                    <a:pt x="5325" y="866"/>
                    <a:pt x="5373" y="938"/>
                    <a:pt x="5444" y="961"/>
                  </a:cubicBezTo>
                  <a:cubicBezTo>
                    <a:pt x="5457" y="964"/>
                    <a:pt x="5469" y="966"/>
                    <a:pt x="5481" y="966"/>
                  </a:cubicBezTo>
                  <a:cubicBezTo>
                    <a:pt x="5563" y="966"/>
                    <a:pt x="5635" y="898"/>
                    <a:pt x="5635" y="795"/>
                  </a:cubicBezTo>
                  <a:lnTo>
                    <a:pt x="5635" y="318"/>
                  </a:lnTo>
                  <a:close/>
                  <a:moveTo>
                    <a:pt x="5413" y="0"/>
                  </a:moveTo>
                  <a:cubicBezTo>
                    <a:pt x="4081" y="0"/>
                    <a:pt x="2741" y="643"/>
                    <a:pt x="1944" y="2081"/>
                  </a:cubicBezTo>
                  <a:cubicBezTo>
                    <a:pt x="298" y="5012"/>
                    <a:pt x="2648" y="8124"/>
                    <a:pt x="5462" y="8124"/>
                  </a:cubicBezTo>
                  <a:cubicBezTo>
                    <a:pt x="6192" y="8124"/>
                    <a:pt x="6953" y="7914"/>
                    <a:pt x="7683" y="7439"/>
                  </a:cubicBezTo>
                  <a:lnTo>
                    <a:pt x="7921" y="7677"/>
                  </a:lnTo>
                  <a:cubicBezTo>
                    <a:pt x="7183" y="8153"/>
                    <a:pt x="6349" y="8415"/>
                    <a:pt x="5468" y="8415"/>
                  </a:cubicBezTo>
                  <a:cubicBezTo>
                    <a:pt x="2539" y="8391"/>
                    <a:pt x="443" y="5581"/>
                    <a:pt x="1277" y="2771"/>
                  </a:cubicBezTo>
                  <a:cubicBezTo>
                    <a:pt x="1301" y="2700"/>
                    <a:pt x="1253" y="2605"/>
                    <a:pt x="1182" y="2581"/>
                  </a:cubicBezTo>
                  <a:cubicBezTo>
                    <a:pt x="1165" y="2577"/>
                    <a:pt x="1149" y="2575"/>
                    <a:pt x="1133" y="2575"/>
                  </a:cubicBezTo>
                  <a:cubicBezTo>
                    <a:pt x="1056" y="2575"/>
                    <a:pt x="987" y="2621"/>
                    <a:pt x="967" y="2700"/>
                  </a:cubicBezTo>
                  <a:cubicBezTo>
                    <a:pt x="1" y="5946"/>
                    <a:pt x="2581" y="8745"/>
                    <a:pt x="5479" y="8745"/>
                  </a:cubicBezTo>
                  <a:cubicBezTo>
                    <a:pt x="6366" y="8745"/>
                    <a:pt x="7282" y="8483"/>
                    <a:pt x="8135" y="7891"/>
                  </a:cubicBezTo>
                  <a:lnTo>
                    <a:pt x="8755" y="8511"/>
                  </a:lnTo>
                  <a:cubicBezTo>
                    <a:pt x="8790" y="8534"/>
                    <a:pt x="8832" y="8546"/>
                    <a:pt x="8874" y="8546"/>
                  </a:cubicBezTo>
                  <a:cubicBezTo>
                    <a:pt x="8915" y="8546"/>
                    <a:pt x="8957" y="8534"/>
                    <a:pt x="8993" y="8511"/>
                  </a:cubicBezTo>
                  <a:lnTo>
                    <a:pt x="9779" y="7701"/>
                  </a:lnTo>
                  <a:cubicBezTo>
                    <a:pt x="9850" y="7653"/>
                    <a:pt x="9850" y="7558"/>
                    <a:pt x="9779" y="7487"/>
                  </a:cubicBezTo>
                  <a:cubicBezTo>
                    <a:pt x="9755" y="7451"/>
                    <a:pt x="9713" y="7433"/>
                    <a:pt x="9672" y="7433"/>
                  </a:cubicBezTo>
                  <a:cubicBezTo>
                    <a:pt x="9630" y="7433"/>
                    <a:pt x="9588" y="7451"/>
                    <a:pt x="9564" y="7487"/>
                  </a:cubicBezTo>
                  <a:lnTo>
                    <a:pt x="8874" y="8177"/>
                  </a:lnTo>
                  <a:lnTo>
                    <a:pt x="7111" y="6415"/>
                  </a:lnTo>
                  <a:lnTo>
                    <a:pt x="7588" y="6415"/>
                  </a:lnTo>
                  <a:cubicBezTo>
                    <a:pt x="7635" y="6415"/>
                    <a:pt x="7683" y="6391"/>
                    <a:pt x="7707" y="6343"/>
                  </a:cubicBezTo>
                  <a:lnTo>
                    <a:pt x="8040" y="5867"/>
                  </a:lnTo>
                  <a:lnTo>
                    <a:pt x="8731" y="7201"/>
                  </a:lnTo>
                  <a:cubicBezTo>
                    <a:pt x="8767" y="7248"/>
                    <a:pt x="8820" y="7272"/>
                    <a:pt x="8874" y="7272"/>
                  </a:cubicBezTo>
                  <a:cubicBezTo>
                    <a:pt x="8927" y="7272"/>
                    <a:pt x="8981" y="7248"/>
                    <a:pt x="9017" y="7201"/>
                  </a:cubicBezTo>
                  <a:lnTo>
                    <a:pt x="9374" y="6415"/>
                  </a:lnTo>
                  <a:lnTo>
                    <a:pt x="9969" y="6415"/>
                  </a:lnTo>
                  <a:cubicBezTo>
                    <a:pt x="9975" y="6416"/>
                    <a:pt x="9981" y="6416"/>
                    <a:pt x="9987" y="6416"/>
                  </a:cubicBezTo>
                  <a:cubicBezTo>
                    <a:pt x="10154" y="6416"/>
                    <a:pt x="10154" y="6104"/>
                    <a:pt x="9987" y="6104"/>
                  </a:cubicBezTo>
                  <a:cubicBezTo>
                    <a:pt x="9981" y="6104"/>
                    <a:pt x="9975" y="6105"/>
                    <a:pt x="9969" y="6105"/>
                  </a:cubicBezTo>
                  <a:lnTo>
                    <a:pt x="9255" y="6105"/>
                  </a:lnTo>
                  <a:cubicBezTo>
                    <a:pt x="9255" y="6105"/>
                    <a:pt x="9159" y="6153"/>
                    <a:pt x="9136" y="6201"/>
                  </a:cubicBezTo>
                  <a:lnTo>
                    <a:pt x="8850" y="6772"/>
                  </a:lnTo>
                  <a:lnTo>
                    <a:pt x="8183" y="5486"/>
                  </a:lnTo>
                  <a:cubicBezTo>
                    <a:pt x="8147" y="5439"/>
                    <a:pt x="8094" y="5415"/>
                    <a:pt x="8040" y="5415"/>
                  </a:cubicBezTo>
                  <a:cubicBezTo>
                    <a:pt x="7987" y="5415"/>
                    <a:pt x="7933" y="5439"/>
                    <a:pt x="7897" y="5486"/>
                  </a:cubicBezTo>
                  <a:lnTo>
                    <a:pt x="7492" y="6129"/>
                  </a:lnTo>
                  <a:lnTo>
                    <a:pt x="6802" y="6129"/>
                  </a:lnTo>
                  <a:cubicBezTo>
                    <a:pt x="6802" y="6129"/>
                    <a:pt x="6540" y="5415"/>
                    <a:pt x="6683" y="5057"/>
                  </a:cubicBezTo>
                  <a:cubicBezTo>
                    <a:pt x="6872" y="4608"/>
                    <a:pt x="7285" y="4382"/>
                    <a:pt x="7696" y="4382"/>
                  </a:cubicBezTo>
                  <a:cubicBezTo>
                    <a:pt x="8112" y="4382"/>
                    <a:pt x="8527" y="4614"/>
                    <a:pt x="8707" y="5081"/>
                  </a:cubicBezTo>
                  <a:cubicBezTo>
                    <a:pt x="8731" y="5153"/>
                    <a:pt x="8796" y="5188"/>
                    <a:pt x="8862" y="5188"/>
                  </a:cubicBezTo>
                  <a:cubicBezTo>
                    <a:pt x="8927" y="5188"/>
                    <a:pt x="8993" y="5153"/>
                    <a:pt x="9017" y="5081"/>
                  </a:cubicBezTo>
                  <a:cubicBezTo>
                    <a:pt x="9196" y="4614"/>
                    <a:pt x="9611" y="4382"/>
                    <a:pt x="10028" y="4382"/>
                  </a:cubicBezTo>
                  <a:cubicBezTo>
                    <a:pt x="10439" y="4382"/>
                    <a:pt x="10852" y="4608"/>
                    <a:pt x="11041" y="5057"/>
                  </a:cubicBezTo>
                  <a:cubicBezTo>
                    <a:pt x="11208" y="5462"/>
                    <a:pt x="11136" y="5939"/>
                    <a:pt x="10803" y="6248"/>
                  </a:cubicBezTo>
                  <a:lnTo>
                    <a:pt x="10041" y="7010"/>
                  </a:lnTo>
                  <a:cubicBezTo>
                    <a:pt x="9969" y="7082"/>
                    <a:pt x="9969" y="7177"/>
                    <a:pt x="10041" y="7248"/>
                  </a:cubicBezTo>
                  <a:cubicBezTo>
                    <a:pt x="10064" y="7272"/>
                    <a:pt x="10106" y="7284"/>
                    <a:pt x="10148" y="7284"/>
                  </a:cubicBezTo>
                  <a:cubicBezTo>
                    <a:pt x="10189" y="7284"/>
                    <a:pt x="10231" y="7272"/>
                    <a:pt x="10255" y="7248"/>
                  </a:cubicBezTo>
                  <a:lnTo>
                    <a:pt x="11041" y="6463"/>
                  </a:lnTo>
                  <a:cubicBezTo>
                    <a:pt x="11446" y="6058"/>
                    <a:pt x="11565" y="5462"/>
                    <a:pt x="11327" y="4938"/>
                  </a:cubicBezTo>
                  <a:lnTo>
                    <a:pt x="11350" y="4915"/>
                  </a:lnTo>
                  <a:cubicBezTo>
                    <a:pt x="11136" y="4438"/>
                    <a:pt x="10684" y="4105"/>
                    <a:pt x="10160" y="4057"/>
                  </a:cubicBezTo>
                  <a:cubicBezTo>
                    <a:pt x="10160" y="3867"/>
                    <a:pt x="10136" y="3676"/>
                    <a:pt x="10112" y="3510"/>
                  </a:cubicBezTo>
                  <a:cubicBezTo>
                    <a:pt x="10112" y="3427"/>
                    <a:pt x="10058" y="3362"/>
                    <a:pt x="9982" y="3362"/>
                  </a:cubicBezTo>
                  <a:cubicBezTo>
                    <a:pt x="9970" y="3362"/>
                    <a:pt x="9958" y="3364"/>
                    <a:pt x="9945" y="3367"/>
                  </a:cubicBezTo>
                  <a:cubicBezTo>
                    <a:pt x="9874" y="3367"/>
                    <a:pt x="9802" y="3462"/>
                    <a:pt x="9802" y="3533"/>
                  </a:cubicBezTo>
                  <a:cubicBezTo>
                    <a:pt x="9826" y="3724"/>
                    <a:pt x="9850" y="3891"/>
                    <a:pt x="9826" y="4057"/>
                  </a:cubicBezTo>
                  <a:cubicBezTo>
                    <a:pt x="9731" y="4081"/>
                    <a:pt x="9612" y="4105"/>
                    <a:pt x="9493" y="4153"/>
                  </a:cubicBezTo>
                  <a:cubicBezTo>
                    <a:pt x="9566" y="1579"/>
                    <a:pt x="7499"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2"/>
          <p:cNvGrpSpPr/>
          <p:nvPr/>
        </p:nvGrpSpPr>
        <p:grpSpPr>
          <a:xfrm>
            <a:off x="7054092" y="1907003"/>
            <a:ext cx="378827" cy="355291"/>
            <a:chOff x="4779104" y="2133028"/>
            <a:chExt cx="378827" cy="355291"/>
          </a:xfrm>
        </p:grpSpPr>
        <p:sp>
          <p:nvSpPr>
            <p:cNvPr id="889" name="Google Shape;889;p42"/>
            <p:cNvSpPr/>
            <p:nvPr/>
          </p:nvSpPr>
          <p:spPr>
            <a:xfrm>
              <a:off x="4779104" y="2133028"/>
              <a:ext cx="378827" cy="355291"/>
            </a:xfrm>
            <a:custGeom>
              <a:avLst/>
              <a:gdLst/>
              <a:ahLst/>
              <a:cxnLst/>
              <a:rect l="l" t="t" r="r" b="b"/>
              <a:pathLst>
                <a:path w="11283" h="10582" extrusionOk="0">
                  <a:moveTo>
                    <a:pt x="10616" y="3116"/>
                  </a:moveTo>
                  <a:lnTo>
                    <a:pt x="10616" y="3116"/>
                  </a:lnTo>
                  <a:cubicBezTo>
                    <a:pt x="10973" y="3926"/>
                    <a:pt x="10854" y="4878"/>
                    <a:pt x="10330" y="5617"/>
                  </a:cubicBezTo>
                  <a:lnTo>
                    <a:pt x="9901" y="5617"/>
                  </a:lnTo>
                  <a:cubicBezTo>
                    <a:pt x="10473" y="5021"/>
                    <a:pt x="10663" y="4140"/>
                    <a:pt x="10377" y="3378"/>
                  </a:cubicBezTo>
                  <a:cubicBezTo>
                    <a:pt x="10473" y="3307"/>
                    <a:pt x="10544" y="3211"/>
                    <a:pt x="10616" y="3116"/>
                  </a:cubicBezTo>
                  <a:close/>
                  <a:moveTo>
                    <a:pt x="3360" y="1544"/>
                  </a:moveTo>
                  <a:cubicBezTo>
                    <a:pt x="4362" y="1544"/>
                    <a:pt x="5264" y="2181"/>
                    <a:pt x="5638" y="3116"/>
                  </a:cubicBezTo>
                  <a:cubicBezTo>
                    <a:pt x="5662" y="3188"/>
                    <a:pt x="5728" y="3223"/>
                    <a:pt x="5793" y="3223"/>
                  </a:cubicBezTo>
                  <a:cubicBezTo>
                    <a:pt x="5859" y="3223"/>
                    <a:pt x="5924" y="3188"/>
                    <a:pt x="5948" y="3116"/>
                  </a:cubicBezTo>
                  <a:cubicBezTo>
                    <a:pt x="6162" y="2568"/>
                    <a:pt x="6567" y="2116"/>
                    <a:pt x="7067" y="1854"/>
                  </a:cubicBezTo>
                  <a:cubicBezTo>
                    <a:pt x="7067" y="1949"/>
                    <a:pt x="7091" y="2068"/>
                    <a:pt x="7091" y="2187"/>
                  </a:cubicBezTo>
                  <a:cubicBezTo>
                    <a:pt x="6710" y="2449"/>
                    <a:pt x="6400" y="2806"/>
                    <a:pt x="6234" y="3235"/>
                  </a:cubicBezTo>
                  <a:cubicBezTo>
                    <a:pt x="6162" y="3426"/>
                    <a:pt x="5984" y="3521"/>
                    <a:pt x="5805" y="3521"/>
                  </a:cubicBezTo>
                  <a:cubicBezTo>
                    <a:pt x="5626" y="3521"/>
                    <a:pt x="5448" y="3426"/>
                    <a:pt x="5376" y="3235"/>
                  </a:cubicBezTo>
                  <a:cubicBezTo>
                    <a:pt x="5008" y="2364"/>
                    <a:pt x="4180" y="1859"/>
                    <a:pt x="3316" y="1859"/>
                  </a:cubicBezTo>
                  <a:cubicBezTo>
                    <a:pt x="2951" y="1859"/>
                    <a:pt x="2579" y="1949"/>
                    <a:pt x="2233" y="2140"/>
                  </a:cubicBezTo>
                  <a:cubicBezTo>
                    <a:pt x="2138" y="2164"/>
                    <a:pt x="2114" y="2259"/>
                    <a:pt x="2161" y="2330"/>
                  </a:cubicBezTo>
                  <a:cubicBezTo>
                    <a:pt x="2193" y="2394"/>
                    <a:pt x="2246" y="2425"/>
                    <a:pt x="2299" y="2425"/>
                  </a:cubicBezTo>
                  <a:cubicBezTo>
                    <a:pt x="2325" y="2425"/>
                    <a:pt x="2352" y="2418"/>
                    <a:pt x="2376" y="2402"/>
                  </a:cubicBezTo>
                  <a:cubicBezTo>
                    <a:pt x="2662" y="2235"/>
                    <a:pt x="2971" y="2164"/>
                    <a:pt x="3305" y="2164"/>
                  </a:cubicBezTo>
                  <a:cubicBezTo>
                    <a:pt x="4067" y="2164"/>
                    <a:pt x="4781" y="2640"/>
                    <a:pt x="5067" y="3354"/>
                  </a:cubicBezTo>
                  <a:cubicBezTo>
                    <a:pt x="5198" y="3688"/>
                    <a:pt x="5495" y="3854"/>
                    <a:pt x="5793" y="3854"/>
                  </a:cubicBezTo>
                  <a:cubicBezTo>
                    <a:pt x="6091" y="3854"/>
                    <a:pt x="6389" y="3688"/>
                    <a:pt x="6519" y="3354"/>
                  </a:cubicBezTo>
                  <a:cubicBezTo>
                    <a:pt x="6662" y="3021"/>
                    <a:pt x="6877" y="2735"/>
                    <a:pt x="7162" y="2545"/>
                  </a:cubicBezTo>
                  <a:cubicBezTo>
                    <a:pt x="7440" y="3395"/>
                    <a:pt x="8212" y="3897"/>
                    <a:pt x="9024" y="3897"/>
                  </a:cubicBezTo>
                  <a:cubicBezTo>
                    <a:pt x="9394" y="3897"/>
                    <a:pt x="9772" y="3792"/>
                    <a:pt x="10115" y="3569"/>
                  </a:cubicBezTo>
                  <a:lnTo>
                    <a:pt x="10115" y="3569"/>
                  </a:lnTo>
                  <a:cubicBezTo>
                    <a:pt x="10306" y="4235"/>
                    <a:pt x="10115" y="4926"/>
                    <a:pt x="9639" y="5402"/>
                  </a:cubicBezTo>
                  <a:lnTo>
                    <a:pt x="9472" y="5593"/>
                  </a:lnTo>
                  <a:lnTo>
                    <a:pt x="8020" y="5593"/>
                  </a:lnTo>
                  <a:cubicBezTo>
                    <a:pt x="8020" y="5593"/>
                    <a:pt x="7925" y="5593"/>
                    <a:pt x="7901" y="5640"/>
                  </a:cubicBezTo>
                  <a:lnTo>
                    <a:pt x="7353" y="6379"/>
                  </a:lnTo>
                  <a:lnTo>
                    <a:pt x="6567" y="4474"/>
                  </a:lnTo>
                  <a:cubicBezTo>
                    <a:pt x="6543" y="4402"/>
                    <a:pt x="6484" y="4366"/>
                    <a:pt x="6424" y="4366"/>
                  </a:cubicBezTo>
                  <a:cubicBezTo>
                    <a:pt x="6365" y="4366"/>
                    <a:pt x="6305" y="4402"/>
                    <a:pt x="6281" y="4474"/>
                  </a:cubicBezTo>
                  <a:lnTo>
                    <a:pt x="5353" y="7069"/>
                  </a:lnTo>
                  <a:lnTo>
                    <a:pt x="4138" y="3616"/>
                  </a:lnTo>
                  <a:cubicBezTo>
                    <a:pt x="4112" y="3539"/>
                    <a:pt x="4045" y="3496"/>
                    <a:pt x="3977" y="3496"/>
                  </a:cubicBezTo>
                  <a:cubicBezTo>
                    <a:pt x="3919" y="3496"/>
                    <a:pt x="3861" y="3527"/>
                    <a:pt x="3828" y="3592"/>
                  </a:cubicBezTo>
                  <a:lnTo>
                    <a:pt x="2828" y="5617"/>
                  </a:lnTo>
                  <a:lnTo>
                    <a:pt x="2138" y="5617"/>
                  </a:lnTo>
                  <a:lnTo>
                    <a:pt x="1947" y="5426"/>
                  </a:lnTo>
                  <a:cubicBezTo>
                    <a:pt x="1256" y="4712"/>
                    <a:pt x="1233" y="3569"/>
                    <a:pt x="1899" y="2806"/>
                  </a:cubicBezTo>
                  <a:cubicBezTo>
                    <a:pt x="2005" y="2701"/>
                    <a:pt x="1902" y="2555"/>
                    <a:pt x="1783" y="2555"/>
                  </a:cubicBezTo>
                  <a:cubicBezTo>
                    <a:pt x="1742" y="2555"/>
                    <a:pt x="1698" y="2573"/>
                    <a:pt x="1661" y="2616"/>
                  </a:cubicBezTo>
                  <a:cubicBezTo>
                    <a:pt x="899" y="3473"/>
                    <a:pt x="923" y="4783"/>
                    <a:pt x="1709" y="5617"/>
                  </a:cubicBezTo>
                  <a:lnTo>
                    <a:pt x="1280" y="5617"/>
                  </a:lnTo>
                  <a:cubicBezTo>
                    <a:pt x="1" y="3958"/>
                    <a:pt x="1174" y="1544"/>
                    <a:pt x="3274" y="1544"/>
                  </a:cubicBezTo>
                  <a:cubicBezTo>
                    <a:pt x="3284" y="1544"/>
                    <a:pt x="3294" y="1544"/>
                    <a:pt x="3305" y="1544"/>
                  </a:cubicBezTo>
                  <a:cubicBezTo>
                    <a:pt x="3323" y="1544"/>
                    <a:pt x="3341" y="1544"/>
                    <a:pt x="3360" y="1544"/>
                  </a:cubicBezTo>
                  <a:close/>
                  <a:moveTo>
                    <a:pt x="3971" y="4045"/>
                  </a:moveTo>
                  <a:lnTo>
                    <a:pt x="5210" y="7617"/>
                  </a:lnTo>
                  <a:cubicBezTo>
                    <a:pt x="5234" y="7688"/>
                    <a:pt x="5293" y="7724"/>
                    <a:pt x="5356" y="7724"/>
                  </a:cubicBezTo>
                  <a:cubicBezTo>
                    <a:pt x="5418" y="7724"/>
                    <a:pt x="5484" y="7688"/>
                    <a:pt x="5519" y="7617"/>
                  </a:cubicBezTo>
                  <a:lnTo>
                    <a:pt x="6448" y="4974"/>
                  </a:lnTo>
                  <a:lnTo>
                    <a:pt x="7186" y="6736"/>
                  </a:lnTo>
                  <a:cubicBezTo>
                    <a:pt x="7214" y="6805"/>
                    <a:pt x="7274" y="6842"/>
                    <a:pt x="7334" y="6842"/>
                  </a:cubicBezTo>
                  <a:cubicBezTo>
                    <a:pt x="7376" y="6842"/>
                    <a:pt x="7418" y="6823"/>
                    <a:pt x="7448" y="6783"/>
                  </a:cubicBezTo>
                  <a:lnTo>
                    <a:pt x="8115" y="5879"/>
                  </a:lnTo>
                  <a:lnTo>
                    <a:pt x="9163" y="5879"/>
                  </a:lnTo>
                  <a:lnTo>
                    <a:pt x="5805" y="9284"/>
                  </a:lnTo>
                  <a:lnTo>
                    <a:pt x="2447" y="5902"/>
                  </a:lnTo>
                  <a:lnTo>
                    <a:pt x="2947" y="5902"/>
                  </a:lnTo>
                  <a:cubicBezTo>
                    <a:pt x="2995" y="5902"/>
                    <a:pt x="3043" y="5879"/>
                    <a:pt x="3066" y="5831"/>
                  </a:cubicBezTo>
                  <a:lnTo>
                    <a:pt x="3971" y="4045"/>
                  </a:lnTo>
                  <a:close/>
                  <a:moveTo>
                    <a:pt x="9036" y="0"/>
                  </a:moveTo>
                  <a:cubicBezTo>
                    <a:pt x="8172" y="0"/>
                    <a:pt x="7351" y="570"/>
                    <a:pt x="7115" y="1497"/>
                  </a:cubicBezTo>
                  <a:cubicBezTo>
                    <a:pt x="6567" y="1735"/>
                    <a:pt x="6091" y="2164"/>
                    <a:pt x="5805" y="2711"/>
                  </a:cubicBezTo>
                  <a:cubicBezTo>
                    <a:pt x="5279" y="1770"/>
                    <a:pt x="4303" y="1235"/>
                    <a:pt x="3301" y="1235"/>
                  </a:cubicBezTo>
                  <a:cubicBezTo>
                    <a:pt x="2808" y="1235"/>
                    <a:pt x="2308" y="1365"/>
                    <a:pt x="1852" y="1640"/>
                  </a:cubicBezTo>
                  <a:cubicBezTo>
                    <a:pt x="471" y="2449"/>
                    <a:pt x="42" y="4235"/>
                    <a:pt x="899" y="5617"/>
                  </a:cubicBezTo>
                  <a:lnTo>
                    <a:pt x="613" y="5617"/>
                  </a:lnTo>
                  <a:cubicBezTo>
                    <a:pt x="604" y="5613"/>
                    <a:pt x="594" y="5612"/>
                    <a:pt x="585" y="5612"/>
                  </a:cubicBezTo>
                  <a:cubicBezTo>
                    <a:pt x="524" y="5612"/>
                    <a:pt x="467" y="5674"/>
                    <a:pt x="447" y="5736"/>
                  </a:cubicBezTo>
                  <a:cubicBezTo>
                    <a:pt x="447" y="5831"/>
                    <a:pt x="518" y="5926"/>
                    <a:pt x="613" y="5926"/>
                  </a:cubicBezTo>
                  <a:lnTo>
                    <a:pt x="1114" y="5926"/>
                  </a:lnTo>
                  <a:lnTo>
                    <a:pt x="3876" y="8665"/>
                  </a:lnTo>
                  <a:cubicBezTo>
                    <a:pt x="3900" y="8701"/>
                    <a:pt x="3936" y="8718"/>
                    <a:pt x="3974" y="8718"/>
                  </a:cubicBezTo>
                  <a:cubicBezTo>
                    <a:pt x="4013" y="8718"/>
                    <a:pt x="4055" y="8701"/>
                    <a:pt x="4090" y="8665"/>
                  </a:cubicBezTo>
                  <a:cubicBezTo>
                    <a:pt x="4162" y="8593"/>
                    <a:pt x="4162" y="8498"/>
                    <a:pt x="4090" y="8451"/>
                  </a:cubicBezTo>
                  <a:lnTo>
                    <a:pt x="1542" y="5926"/>
                  </a:lnTo>
                  <a:lnTo>
                    <a:pt x="1995" y="5926"/>
                  </a:lnTo>
                  <a:lnTo>
                    <a:pt x="5686" y="9594"/>
                  </a:lnTo>
                  <a:cubicBezTo>
                    <a:pt x="5710" y="9617"/>
                    <a:pt x="5746" y="9629"/>
                    <a:pt x="5784" y="9629"/>
                  </a:cubicBezTo>
                  <a:cubicBezTo>
                    <a:pt x="5823" y="9629"/>
                    <a:pt x="5865" y="9617"/>
                    <a:pt x="5900" y="9594"/>
                  </a:cubicBezTo>
                  <a:lnTo>
                    <a:pt x="9592" y="5926"/>
                  </a:lnTo>
                  <a:lnTo>
                    <a:pt x="10020" y="5926"/>
                  </a:lnTo>
                  <a:lnTo>
                    <a:pt x="5781" y="10189"/>
                  </a:lnTo>
                  <a:lnTo>
                    <a:pt x="4567" y="8974"/>
                  </a:lnTo>
                  <a:cubicBezTo>
                    <a:pt x="4534" y="8941"/>
                    <a:pt x="4490" y="8923"/>
                    <a:pt x="4448" y="8923"/>
                  </a:cubicBezTo>
                  <a:cubicBezTo>
                    <a:pt x="4400" y="8923"/>
                    <a:pt x="4354" y="8947"/>
                    <a:pt x="4329" y="8998"/>
                  </a:cubicBezTo>
                  <a:cubicBezTo>
                    <a:pt x="4281" y="9070"/>
                    <a:pt x="4281" y="9141"/>
                    <a:pt x="4352" y="9189"/>
                  </a:cubicBezTo>
                  <a:lnTo>
                    <a:pt x="5686" y="10546"/>
                  </a:lnTo>
                  <a:cubicBezTo>
                    <a:pt x="5710" y="10570"/>
                    <a:pt x="5746" y="10582"/>
                    <a:pt x="5784" y="10582"/>
                  </a:cubicBezTo>
                  <a:cubicBezTo>
                    <a:pt x="5823" y="10582"/>
                    <a:pt x="5865" y="10570"/>
                    <a:pt x="5900" y="10546"/>
                  </a:cubicBezTo>
                  <a:cubicBezTo>
                    <a:pt x="10497" y="5879"/>
                    <a:pt x="10306" y="6093"/>
                    <a:pt x="10449" y="5926"/>
                  </a:cubicBezTo>
                  <a:lnTo>
                    <a:pt x="10973" y="5926"/>
                  </a:lnTo>
                  <a:cubicBezTo>
                    <a:pt x="11068" y="5926"/>
                    <a:pt x="11139" y="5831"/>
                    <a:pt x="11116" y="5736"/>
                  </a:cubicBezTo>
                  <a:cubicBezTo>
                    <a:pt x="11092" y="5664"/>
                    <a:pt x="11044" y="5617"/>
                    <a:pt x="10973" y="5617"/>
                  </a:cubicBezTo>
                  <a:lnTo>
                    <a:pt x="10687" y="5617"/>
                  </a:lnTo>
                  <a:cubicBezTo>
                    <a:pt x="11235" y="4759"/>
                    <a:pt x="11282" y="3688"/>
                    <a:pt x="10806" y="2783"/>
                  </a:cubicBezTo>
                  <a:cubicBezTo>
                    <a:pt x="11116" y="2140"/>
                    <a:pt x="11044" y="1378"/>
                    <a:pt x="10616" y="806"/>
                  </a:cubicBezTo>
                  <a:cubicBezTo>
                    <a:pt x="10588" y="765"/>
                    <a:pt x="10536" y="739"/>
                    <a:pt x="10488" y="739"/>
                  </a:cubicBezTo>
                  <a:cubicBezTo>
                    <a:pt x="10454" y="739"/>
                    <a:pt x="10421" y="752"/>
                    <a:pt x="10401" y="782"/>
                  </a:cubicBezTo>
                  <a:cubicBezTo>
                    <a:pt x="10330" y="830"/>
                    <a:pt x="10330" y="925"/>
                    <a:pt x="10377" y="997"/>
                  </a:cubicBezTo>
                  <a:cubicBezTo>
                    <a:pt x="11243" y="2223"/>
                    <a:pt x="10197" y="3586"/>
                    <a:pt x="9028" y="3586"/>
                  </a:cubicBezTo>
                  <a:cubicBezTo>
                    <a:pt x="8653" y="3586"/>
                    <a:pt x="8266" y="3446"/>
                    <a:pt x="7925" y="3116"/>
                  </a:cubicBezTo>
                  <a:cubicBezTo>
                    <a:pt x="6755" y="2005"/>
                    <a:pt x="7723" y="289"/>
                    <a:pt x="9027" y="289"/>
                  </a:cubicBezTo>
                  <a:cubicBezTo>
                    <a:pt x="9316" y="289"/>
                    <a:pt x="9622" y="373"/>
                    <a:pt x="9925" y="568"/>
                  </a:cubicBezTo>
                  <a:cubicBezTo>
                    <a:pt x="9949" y="584"/>
                    <a:pt x="9975" y="592"/>
                    <a:pt x="10002" y="592"/>
                  </a:cubicBezTo>
                  <a:cubicBezTo>
                    <a:pt x="10055" y="592"/>
                    <a:pt x="10108" y="560"/>
                    <a:pt x="10139" y="497"/>
                  </a:cubicBezTo>
                  <a:cubicBezTo>
                    <a:pt x="10163" y="425"/>
                    <a:pt x="10139" y="330"/>
                    <a:pt x="10092" y="306"/>
                  </a:cubicBezTo>
                  <a:cubicBezTo>
                    <a:pt x="9758" y="97"/>
                    <a:pt x="9393" y="0"/>
                    <a:pt x="9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5044347" y="2160862"/>
              <a:ext cx="76014" cy="75208"/>
            </a:xfrm>
            <a:custGeom>
              <a:avLst/>
              <a:gdLst/>
              <a:ahLst/>
              <a:cxnLst/>
              <a:rect l="l" t="t" r="r" b="b"/>
              <a:pathLst>
                <a:path w="2264" h="2240" extrusionOk="0">
                  <a:moveTo>
                    <a:pt x="1311" y="287"/>
                  </a:moveTo>
                  <a:lnTo>
                    <a:pt x="1311" y="787"/>
                  </a:lnTo>
                  <a:cubicBezTo>
                    <a:pt x="1311" y="858"/>
                    <a:pt x="1382" y="930"/>
                    <a:pt x="1453" y="930"/>
                  </a:cubicBezTo>
                  <a:lnTo>
                    <a:pt x="1954" y="930"/>
                  </a:lnTo>
                  <a:lnTo>
                    <a:pt x="1954" y="1263"/>
                  </a:lnTo>
                  <a:lnTo>
                    <a:pt x="1453" y="1263"/>
                  </a:lnTo>
                  <a:cubicBezTo>
                    <a:pt x="1382" y="1263"/>
                    <a:pt x="1311" y="1335"/>
                    <a:pt x="1311" y="1430"/>
                  </a:cubicBezTo>
                  <a:lnTo>
                    <a:pt x="1311" y="1906"/>
                  </a:lnTo>
                  <a:lnTo>
                    <a:pt x="977" y="1906"/>
                  </a:lnTo>
                  <a:lnTo>
                    <a:pt x="977" y="1430"/>
                  </a:lnTo>
                  <a:cubicBezTo>
                    <a:pt x="977" y="1335"/>
                    <a:pt x="906" y="1263"/>
                    <a:pt x="810" y="1263"/>
                  </a:cubicBezTo>
                  <a:lnTo>
                    <a:pt x="334" y="1263"/>
                  </a:lnTo>
                  <a:lnTo>
                    <a:pt x="334" y="930"/>
                  </a:lnTo>
                  <a:lnTo>
                    <a:pt x="810" y="930"/>
                  </a:lnTo>
                  <a:cubicBezTo>
                    <a:pt x="906" y="930"/>
                    <a:pt x="977" y="858"/>
                    <a:pt x="977" y="787"/>
                  </a:cubicBezTo>
                  <a:lnTo>
                    <a:pt x="977" y="287"/>
                  </a:lnTo>
                  <a:close/>
                  <a:moveTo>
                    <a:pt x="810" y="1"/>
                  </a:moveTo>
                  <a:cubicBezTo>
                    <a:pt x="715" y="1"/>
                    <a:pt x="644" y="49"/>
                    <a:pt x="668" y="144"/>
                  </a:cubicBezTo>
                  <a:lnTo>
                    <a:pt x="668" y="644"/>
                  </a:lnTo>
                  <a:lnTo>
                    <a:pt x="167" y="644"/>
                  </a:lnTo>
                  <a:cubicBezTo>
                    <a:pt x="72" y="644"/>
                    <a:pt x="1" y="715"/>
                    <a:pt x="1" y="787"/>
                  </a:cubicBezTo>
                  <a:lnTo>
                    <a:pt x="1" y="1454"/>
                  </a:lnTo>
                  <a:cubicBezTo>
                    <a:pt x="1" y="1525"/>
                    <a:pt x="72" y="1596"/>
                    <a:pt x="167" y="1596"/>
                  </a:cubicBezTo>
                  <a:lnTo>
                    <a:pt x="668" y="1596"/>
                  </a:lnTo>
                  <a:lnTo>
                    <a:pt x="668" y="2097"/>
                  </a:lnTo>
                  <a:cubicBezTo>
                    <a:pt x="644" y="2168"/>
                    <a:pt x="715" y="2239"/>
                    <a:pt x="810" y="2239"/>
                  </a:cubicBezTo>
                  <a:lnTo>
                    <a:pt x="1453" y="2239"/>
                  </a:lnTo>
                  <a:cubicBezTo>
                    <a:pt x="1549" y="2239"/>
                    <a:pt x="1620" y="2168"/>
                    <a:pt x="1620" y="2073"/>
                  </a:cubicBezTo>
                  <a:lnTo>
                    <a:pt x="1620" y="1596"/>
                  </a:lnTo>
                  <a:lnTo>
                    <a:pt x="2096" y="1596"/>
                  </a:lnTo>
                  <a:cubicBezTo>
                    <a:pt x="2192" y="1596"/>
                    <a:pt x="2263" y="1525"/>
                    <a:pt x="2263" y="1454"/>
                  </a:cubicBezTo>
                  <a:lnTo>
                    <a:pt x="2263" y="787"/>
                  </a:lnTo>
                  <a:cubicBezTo>
                    <a:pt x="2263" y="715"/>
                    <a:pt x="2192" y="644"/>
                    <a:pt x="2096" y="644"/>
                  </a:cubicBezTo>
                  <a:lnTo>
                    <a:pt x="1620" y="644"/>
                  </a:lnTo>
                  <a:lnTo>
                    <a:pt x="1620" y="144"/>
                  </a:lnTo>
                  <a:cubicBezTo>
                    <a:pt x="1620" y="49"/>
                    <a:pt x="1549"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a:off x="1755407" y="1905532"/>
            <a:ext cx="290189" cy="358245"/>
            <a:chOff x="4065669" y="2131282"/>
            <a:chExt cx="290189" cy="358245"/>
          </a:xfrm>
        </p:grpSpPr>
        <p:sp>
          <p:nvSpPr>
            <p:cNvPr id="892" name="Google Shape;892;p42"/>
            <p:cNvSpPr/>
            <p:nvPr/>
          </p:nvSpPr>
          <p:spPr>
            <a:xfrm>
              <a:off x="4065669" y="2131282"/>
              <a:ext cx="290189" cy="358245"/>
            </a:xfrm>
            <a:custGeom>
              <a:avLst/>
              <a:gdLst/>
              <a:ahLst/>
              <a:cxnLst/>
              <a:rect l="l" t="t" r="r" b="b"/>
              <a:pathLst>
                <a:path w="8643" h="10670" extrusionOk="0">
                  <a:moveTo>
                    <a:pt x="5288" y="310"/>
                  </a:moveTo>
                  <a:lnTo>
                    <a:pt x="5407" y="1882"/>
                  </a:lnTo>
                  <a:cubicBezTo>
                    <a:pt x="4966" y="1704"/>
                    <a:pt x="4496" y="1614"/>
                    <a:pt x="4025" y="1614"/>
                  </a:cubicBezTo>
                  <a:cubicBezTo>
                    <a:pt x="3555" y="1614"/>
                    <a:pt x="3085" y="1704"/>
                    <a:pt x="2644" y="1882"/>
                  </a:cubicBezTo>
                  <a:lnTo>
                    <a:pt x="2763" y="310"/>
                  </a:lnTo>
                  <a:close/>
                  <a:moveTo>
                    <a:pt x="2335" y="1596"/>
                  </a:moveTo>
                  <a:lnTo>
                    <a:pt x="2311" y="2025"/>
                  </a:lnTo>
                  <a:cubicBezTo>
                    <a:pt x="2192" y="2096"/>
                    <a:pt x="2073" y="2168"/>
                    <a:pt x="1954" y="2239"/>
                  </a:cubicBezTo>
                  <a:lnTo>
                    <a:pt x="1977" y="1834"/>
                  </a:lnTo>
                  <a:cubicBezTo>
                    <a:pt x="2001" y="1715"/>
                    <a:pt x="2120" y="1596"/>
                    <a:pt x="2239" y="1596"/>
                  </a:cubicBezTo>
                  <a:close/>
                  <a:moveTo>
                    <a:pt x="5788" y="1620"/>
                  </a:moveTo>
                  <a:cubicBezTo>
                    <a:pt x="5931" y="1620"/>
                    <a:pt x="6050" y="1715"/>
                    <a:pt x="6050" y="1858"/>
                  </a:cubicBezTo>
                  <a:lnTo>
                    <a:pt x="6097" y="2239"/>
                  </a:lnTo>
                  <a:cubicBezTo>
                    <a:pt x="5978" y="2168"/>
                    <a:pt x="5859" y="2096"/>
                    <a:pt x="5740" y="2049"/>
                  </a:cubicBezTo>
                  <a:lnTo>
                    <a:pt x="5692" y="1620"/>
                  </a:lnTo>
                  <a:close/>
                  <a:moveTo>
                    <a:pt x="1954" y="8431"/>
                  </a:moveTo>
                  <a:lnTo>
                    <a:pt x="1954" y="8431"/>
                  </a:lnTo>
                  <a:cubicBezTo>
                    <a:pt x="2073" y="8503"/>
                    <a:pt x="2192" y="8574"/>
                    <a:pt x="2311" y="8645"/>
                  </a:cubicBezTo>
                  <a:lnTo>
                    <a:pt x="2335" y="9074"/>
                  </a:lnTo>
                  <a:lnTo>
                    <a:pt x="2263" y="9074"/>
                  </a:lnTo>
                  <a:cubicBezTo>
                    <a:pt x="2120" y="9074"/>
                    <a:pt x="2001" y="8955"/>
                    <a:pt x="2001" y="8836"/>
                  </a:cubicBezTo>
                  <a:lnTo>
                    <a:pt x="1954" y="8431"/>
                  </a:lnTo>
                  <a:close/>
                  <a:moveTo>
                    <a:pt x="6073" y="8431"/>
                  </a:moveTo>
                  <a:lnTo>
                    <a:pt x="6050" y="8836"/>
                  </a:lnTo>
                  <a:cubicBezTo>
                    <a:pt x="6026" y="8955"/>
                    <a:pt x="5931" y="9074"/>
                    <a:pt x="5788" y="9074"/>
                  </a:cubicBezTo>
                  <a:lnTo>
                    <a:pt x="5692" y="9074"/>
                  </a:lnTo>
                  <a:lnTo>
                    <a:pt x="5740" y="8645"/>
                  </a:lnTo>
                  <a:cubicBezTo>
                    <a:pt x="5859" y="8574"/>
                    <a:pt x="5978" y="8503"/>
                    <a:pt x="6073" y="8431"/>
                  </a:cubicBezTo>
                  <a:close/>
                  <a:moveTo>
                    <a:pt x="2620" y="1"/>
                  </a:moveTo>
                  <a:cubicBezTo>
                    <a:pt x="2549" y="1"/>
                    <a:pt x="2478" y="48"/>
                    <a:pt x="2478" y="144"/>
                  </a:cubicBezTo>
                  <a:lnTo>
                    <a:pt x="2358" y="1287"/>
                  </a:lnTo>
                  <a:lnTo>
                    <a:pt x="2239" y="1287"/>
                  </a:lnTo>
                  <a:cubicBezTo>
                    <a:pt x="1954" y="1287"/>
                    <a:pt x="1692" y="1525"/>
                    <a:pt x="1668" y="1811"/>
                  </a:cubicBezTo>
                  <a:lnTo>
                    <a:pt x="1620" y="2501"/>
                  </a:lnTo>
                  <a:cubicBezTo>
                    <a:pt x="1287" y="2763"/>
                    <a:pt x="1025" y="3097"/>
                    <a:pt x="810" y="3454"/>
                  </a:cubicBezTo>
                  <a:cubicBezTo>
                    <a:pt x="763" y="3501"/>
                    <a:pt x="787" y="3597"/>
                    <a:pt x="834" y="3644"/>
                  </a:cubicBezTo>
                  <a:cubicBezTo>
                    <a:pt x="864" y="3674"/>
                    <a:pt x="903" y="3688"/>
                    <a:pt x="940" y="3688"/>
                  </a:cubicBezTo>
                  <a:cubicBezTo>
                    <a:pt x="993" y="3688"/>
                    <a:pt x="1045" y="3662"/>
                    <a:pt x="1072" y="3621"/>
                  </a:cubicBezTo>
                  <a:cubicBezTo>
                    <a:pt x="1382" y="3097"/>
                    <a:pt x="1787" y="2692"/>
                    <a:pt x="2311" y="2382"/>
                  </a:cubicBezTo>
                  <a:cubicBezTo>
                    <a:pt x="2896" y="2036"/>
                    <a:pt x="3488" y="1884"/>
                    <a:pt x="4053" y="1884"/>
                  </a:cubicBezTo>
                  <a:cubicBezTo>
                    <a:pt x="6639" y="1884"/>
                    <a:pt x="8643" y="5074"/>
                    <a:pt x="6669" y="7478"/>
                  </a:cubicBezTo>
                  <a:cubicBezTo>
                    <a:pt x="5999" y="8301"/>
                    <a:pt x="5018" y="8733"/>
                    <a:pt x="4018" y="8733"/>
                  </a:cubicBezTo>
                  <a:cubicBezTo>
                    <a:pt x="3453" y="8733"/>
                    <a:pt x="2882" y="8595"/>
                    <a:pt x="2358" y="8312"/>
                  </a:cubicBezTo>
                  <a:cubicBezTo>
                    <a:pt x="930" y="7502"/>
                    <a:pt x="263" y="5764"/>
                    <a:pt x="810" y="4216"/>
                  </a:cubicBezTo>
                  <a:cubicBezTo>
                    <a:pt x="855" y="4082"/>
                    <a:pt x="760" y="3994"/>
                    <a:pt x="665" y="3994"/>
                  </a:cubicBezTo>
                  <a:cubicBezTo>
                    <a:pt x="608" y="3994"/>
                    <a:pt x="551" y="4026"/>
                    <a:pt x="525" y="4097"/>
                  </a:cubicBezTo>
                  <a:cubicBezTo>
                    <a:pt x="1" y="5550"/>
                    <a:pt x="453" y="7169"/>
                    <a:pt x="1620" y="8169"/>
                  </a:cubicBezTo>
                  <a:lnTo>
                    <a:pt x="1668" y="8860"/>
                  </a:lnTo>
                  <a:cubicBezTo>
                    <a:pt x="1692" y="9145"/>
                    <a:pt x="1954" y="9384"/>
                    <a:pt x="2239" y="9384"/>
                  </a:cubicBezTo>
                  <a:lnTo>
                    <a:pt x="2382" y="9384"/>
                  </a:lnTo>
                  <a:lnTo>
                    <a:pt x="2478" y="10527"/>
                  </a:lnTo>
                  <a:cubicBezTo>
                    <a:pt x="2478" y="10622"/>
                    <a:pt x="2549" y="10670"/>
                    <a:pt x="2620" y="10670"/>
                  </a:cubicBezTo>
                  <a:lnTo>
                    <a:pt x="3311" y="10670"/>
                  </a:lnTo>
                  <a:cubicBezTo>
                    <a:pt x="3382" y="10670"/>
                    <a:pt x="3454" y="10622"/>
                    <a:pt x="3478" y="10551"/>
                  </a:cubicBezTo>
                  <a:cubicBezTo>
                    <a:pt x="3478" y="10455"/>
                    <a:pt x="3406" y="10360"/>
                    <a:pt x="3311" y="10360"/>
                  </a:cubicBezTo>
                  <a:lnTo>
                    <a:pt x="2763" y="10360"/>
                  </a:lnTo>
                  <a:lnTo>
                    <a:pt x="2644" y="8788"/>
                  </a:lnTo>
                  <a:lnTo>
                    <a:pt x="2644" y="8788"/>
                  </a:lnTo>
                  <a:cubicBezTo>
                    <a:pt x="3085" y="8967"/>
                    <a:pt x="3555" y="9056"/>
                    <a:pt x="4025" y="9056"/>
                  </a:cubicBezTo>
                  <a:cubicBezTo>
                    <a:pt x="4496" y="9056"/>
                    <a:pt x="4966" y="8967"/>
                    <a:pt x="5407" y="8788"/>
                  </a:cubicBezTo>
                  <a:lnTo>
                    <a:pt x="5407" y="8788"/>
                  </a:lnTo>
                  <a:lnTo>
                    <a:pt x="5288" y="10360"/>
                  </a:lnTo>
                  <a:lnTo>
                    <a:pt x="4002" y="10360"/>
                  </a:lnTo>
                  <a:cubicBezTo>
                    <a:pt x="3930" y="10360"/>
                    <a:pt x="3859" y="10408"/>
                    <a:pt x="3835" y="10503"/>
                  </a:cubicBezTo>
                  <a:cubicBezTo>
                    <a:pt x="3835" y="10598"/>
                    <a:pt x="3906" y="10670"/>
                    <a:pt x="4002" y="10670"/>
                  </a:cubicBezTo>
                  <a:lnTo>
                    <a:pt x="5431" y="10670"/>
                  </a:lnTo>
                  <a:cubicBezTo>
                    <a:pt x="5502" y="10670"/>
                    <a:pt x="5573" y="10622"/>
                    <a:pt x="5573" y="10527"/>
                  </a:cubicBezTo>
                  <a:lnTo>
                    <a:pt x="5669" y="9384"/>
                  </a:lnTo>
                  <a:lnTo>
                    <a:pt x="5812" y="9384"/>
                  </a:lnTo>
                  <a:cubicBezTo>
                    <a:pt x="6097" y="9384"/>
                    <a:pt x="6335" y="9145"/>
                    <a:pt x="6383" y="8860"/>
                  </a:cubicBezTo>
                  <a:lnTo>
                    <a:pt x="6431" y="8169"/>
                  </a:lnTo>
                  <a:cubicBezTo>
                    <a:pt x="8193" y="6693"/>
                    <a:pt x="8193" y="3978"/>
                    <a:pt x="6431" y="2501"/>
                  </a:cubicBezTo>
                  <a:lnTo>
                    <a:pt x="6359" y="1811"/>
                  </a:lnTo>
                  <a:cubicBezTo>
                    <a:pt x="6335" y="1525"/>
                    <a:pt x="6097" y="1287"/>
                    <a:pt x="5788" y="1287"/>
                  </a:cubicBezTo>
                  <a:lnTo>
                    <a:pt x="5669" y="1287"/>
                  </a:lnTo>
                  <a:lnTo>
                    <a:pt x="5573" y="144"/>
                  </a:lnTo>
                  <a:cubicBezTo>
                    <a:pt x="5573" y="48"/>
                    <a:pt x="5502" y="1"/>
                    <a:pt x="5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4089675" y="2207632"/>
              <a:ext cx="213503" cy="206184"/>
            </a:xfrm>
            <a:custGeom>
              <a:avLst/>
              <a:gdLst/>
              <a:ahLst/>
              <a:cxnLst/>
              <a:rect l="l" t="t" r="r" b="b"/>
              <a:pathLst>
                <a:path w="6359" h="6141" extrusionOk="0">
                  <a:moveTo>
                    <a:pt x="3256" y="1"/>
                  </a:moveTo>
                  <a:cubicBezTo>
                    <a:pt x="1771" y="1"/>
                    <a:pt x="487" y="1102"/>
                    <a:pt x="262" y="2585"/>
                  </a:cubicBezTo>
                  <a:cubicBezTo>
                    <a:pt x="0" y="4180"/>
                    <a:pt x="1024" y="5681"/>
                    <a:pt x="2572" y="6062"/>
                  </a:cubicBezTo>
                  <a:cubicBezTo>
                    <a:pt x="2807" y="6115"/>
                    <a:pt x="3042" y="6141"/>
                    <a:pt x="3273" y="6141"/>
                  </a:cubicBezTo>
                  <a:cubicBezTo>
                    <a:pt x="4590" y="6141"/>
                    <a:pt x="5790" y="5307"/>
                    <a:pt x="6216" y="3990"/>
                  </a:cubicBezTo>
                  <a:cubicBezTo>
                    <a:pt x="6260" y="3872"/>
                    <a:pt x="6159" y="3791"/>
                    <a:pt x="6058" y="3791"/>
                  </a:cubicBezTo>
                  <a:cubicBezTo>
                    <a:pt x="5996" y="3791"/>
                    <a:pt x="5934" y="3822"/>
                    <a:pt x="5906" y="3895"/>
                  </a:cubicBezTo>
                  <a:cubicBezTo>
                    <a:pt x="5543" y="5067"/>
                    <a:pt x="4459" y="5827"/>
                    <a:pt x="3281" y="5827"/>
                  </a:cubicBezTo>
                  <a:cubicBezTo>
                    <a:pt x="3070" y="5827"/>
                    <a:pt x="2857" y="5803"/>
                    <a:pt x="2644" y="5752"/>
                  </a:cubicBezTo>
                  <a:cubicBezTo>
                    <a:pt x="1262" y="5419"/>
                    <a:pt x="357" y="4061"/>
                    <a:pt x="572" y="2633"/>
                  </a:cubicBezTo>
                  <a:cubicBezTo>
                    <a:pt x="775" y="1302"/>
                    <a:pt x="1939" y="313"/>
                    <a:pt x="3275" y="313"/>
                  </a:cubicBezTo>
                  <a:cubicBezTo>
                    <a:pt x="3350" y="313"/>
                    <a:pt x="3425" y="316"/>
                    <a:pt x="3501" y="323"/>
                  </a:cubicBezTo>
                  <a:cubicBezTo>
                    <a:pt x="4930" y="442"/>
                    <a:pt x="6049" y="1632"/>
                    <a:pt x="6049" y="3061"/>
                  </a:cubicBezTo>
                  <a:lnTo>
                    <a:pt x="6049" y="3252"/>
                  </a:lnTo>
                  <a:cubicBezTo>
                    <a:pt x="6049" y="3347"/>
                    <a:pt x="6097" y="3418"/>
                    <a:pt x="6192" y="3418"/>
                  </a:cubicBezTo>
                  <a:cubicBezTo>
                    <a:pt x="6205" y="3422"/>
                    <a:pt x="6217" y="3423"/>
                    <a:pt x="6228" y="3423"/>
                  </a:cubicBezTo>
                  <a:cubicBezTo>
                    <a:pt x="6305" y="3423"/>
                    <a:pt x="6359" y="3358"/>
                    <a:pt x="6359" y="3276"/>
                  </a:cubicBezTo>
                  <a:lnTo>
                    <a:pt x="6359" y="3061"/>
                  </a:lnTo>
                  <a:cubicBezTo>
                    <a:pt x="6359" y="1466"/>
                    <a:pt x="5120" y="132"/>
                    <a:pt x="3525" y="13"/>
                  </a:cubicBezTo>
                  <a:cubicBezTo>
                    <a:pt x="3434" y="5"/>
                    <a:pt x="3345" y="1"/>
                    <a:pt x="3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4131241" y="2256819"/>
              <a:ext cx="72791" cy="53821"/>
            </a:xfrm>
            <a:custGeom>
              <a:avLst/>
              <a:gdLst/>
              <a:ahLst/>
              <a:cxnLst/>
              <a:rect l="l" t="t" r="r" b="b"/>
              <a:pathLst>
                <a:path w="2168" h="1603" extrusionOk="0">
                  <a:moveTo>
                    <a:pt x="727" y="310"/>
                  </a:moveTo>
                  <a:lnTo>
                    <a:pt x="727" y="310"/>
                  </a:lnTo>
                  <a:cubicBezTo>
                    <a:pt x="818" y="314"/>
                    <a:pt x="907" y="362"/>
                    <a:pt x="929" y="453"/>
                  </a:cubicBezTo>
                  <a:cubicBezTo>
                    <a:pt x="953" y="525"/>
                    <a:pt x="1019" y="560"/>
                    <a:pt x="1084" y="560"/>
                  </a:cubicBezTo>
                  <a:cubicBezTo>
                    <a:pt x="1150" y="560"/>
                    <a:pt x="1215" y="525"/>
                    <a:pt x="1239" y="453"/>
                  </a:cubicBezTo>
                  <a:cubicBezTo>
                    <a:pt x="1265" y="381"/>
                    <a:pt x="1320" y="352"/>
                    <a:pt x="1382" y="352"/>
                  </a:cubicBezTo>
                  <a:cubicBezTo>
                    <a:pt x="1546" y="352"/>
                    <a:pt x="1758" y="553"/>
                    <a:pt x="1620" y="691"/>
                  </a:cubicBezTo>
                  <a:lnTo>
                    <a:pt x="1096" y="1215"/>
                  </a:lnTo>
                  <a:lnTo>
                    <a:pt x="572" y="691"/>
                  </a:lnTo>
                  <a:cubicBezTo>
                    <a:pt x="432" y="551"/>
                    <a:pt x="521" y="319"/>
                    <a:pt x="727" y="310"/>
                  </a:cubicBezTo>
                  <a:close/>
                  <a:moveTo>
                    <a:pt x="715" y="1"/>
                  </a:moveTo>
                  <a:cubicBezTo>
                    <a:pt x="239" y="1"/>
                    <a:pt x="1" y="572"/>
                    <a:pt x="334" y="929"/>
                  </a:cubicBezTo>
                  <a:lnTo>
                    <a:pt x="977" y="1549"/>
                  </a:lnTo>
                  <a:cubicBezTo>
                    <a:pt x="1001" y="1584"/>
                    <a:pt x="1037" y="1602"/>
                    <a:pt x="1075" y="1602"/>
                  </a:cubicBezTo>
                  <a:cubicBezTo>
                    <a:pt x="1114" y="1602"/>
                    <a:pt x="1156" y="1584"/>
                    <a:pt x="1191" y="1549"/>
                  </a:cubicBezTo>
                  <a:lnTo>
                    <a:pt x="1834" y="929"/>
                  </a:lnTo>
                  <a:cubicBezTo>
                    <a:pt x="2168" y="572"/>
                    <a:pt x="1930" y="1"/>
                    <a:pt x="1453" y="1"/>
                  </a:cubicBezTo>
                  <a:cubicBezTo>
                    <a:pt x="1346" y="84"/>
                    <a:pt x="1215" y="126"/>
                    <a:pt x="1084" y="126"/>
                  </a:cubicBezTo>
                  <a:cubicBezTo>
                    <a:pt x="953" y="126"/>
                    <a:pt x="822" y="84"/>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4208799" y="2256819"/>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4208799" y="2278408"/>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4208799" y="2299997"/>
              <a:ext cx="55197" cy="10442"/>
            </a:xfrm>
            <a:custGeom>
              <a:avLst/>
              <a:gdLst/>
              <a:ahLst/>
              <a:cxnLst/>
              <a:rect l="l" t="t" r="r" b="b"/>
              <a:pathLst>
                <a:path w="1644" h="311" extrusionOk="0">
                  <a:moveTo>
                    <a:pt x="191" y="1"/>
                  </a:moveTo>
                  <a:cubicBezTo>
                    <a:pt x="96" y="1"/>
                    <a:pt x="24" y="48"/>
                    <a:pt x="24" y="143"/>
                  </a:cubicBezTo>
                  <a:cubicBezTo>
                    <a:pt x="1" y="239"/>
                    <a:pt x="72" y="310"/>
                    <a:pt x="167" y="310"/>
                  </a:cubicBezTo>
                  <a:lnTo>
                    <a:pt x="1477" y="310"/>
                  </a:lnTo>
                  <a:cubicBezTo>
                    <a:pt x="1572" y="310"/>
                    <a:pt x="1644" y="239"/>
                    <a:pt x="1620" y="143"/>
                  </a:cubicBezTo>
                  <a:cubicBezTo>
                    <a:pt x="1620" y="48"/>
                    <a:pt x="1549"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4140844" y="2321149"/>
              <a:ext cx="119158" cy="65538"/>
            </a:xfrm>
            <a:custGeom>
              <a:avLst/>
              <a:gdLst/>
              <a:ahLst/>
              <a:cxnLst/>
              <a:rect l="l" t="t" r="r" b="b"/>
              <a:pathLst>
                <a:path w="3549" h="1952" extrusionOk="0">
                  <a:moveTo>
                    <a:pt x="1113" y="1"/>
                  </a:moveTo>
                  <a:cubicBezTo>
                    <a:pt x="1055" y="1"/>
                    <a:pt x="999" y="30"/>
                    <a:pt x="977" y="85"/>
                  </a:cubicBezTo>
                  <a:lnTo>
                    <a:pt x="548" y="942"/>
                  </a:lnTo>
                  <a:lnTo>
                    <a:pt x="167" y="942"/>
                  </a:lnTo>
                  <a:cubicBezTo>
                    <a:pt x="96" y="942"/>
                    <a:pt x="24" y="1014"/>
                    <a:pt x="24" y="1085"/>
                  </a:cubicBezTo>
                  <a:cubicBezTo>
                    <a:pt x="0" y="1157"/>
                    <a:pt x="72" y="1228"/>
                    <a:pt x="167" y="1228"/>
                  </a:cubicBezTo>
                  <a:lnTo>
                    <a:pt x="167" y="1252"/>
                  </a:lnTo>
                  <a:lnTo>
                    <a:pt x="643" y="1252"/>
                  </a:lnTo>
                  <a:cubicBezTo>
                    <a:pt x="715" y="1252"/>
                    <a:pt x="762" y="1204"/>
                    <a:pt x="786" y="1157"/>
                  </a:cubicBezTo>
                  <a:lnTo>
                    <a:pt x="1072" y="585"/>
                  </a:lnTo>
                  <a:lnTo>
                    <a:pt x="1429" y="1823"/>
                  </a:lnTo>
                  <a:cubicBezTo>
                    <a:pt x="1442" y="1910"/>
                    <a:pt x="1505" y="1952"/>
                    <a:pt x="1570" y="1952"/>
                  </a:cubicBezTo>
                  <a:cubicBezTo>
                    <a:pt x="1631" y="1952"/>
                    <a:pt x="1692" y="1916"/>
                    <a:pt x="1715" y="1847"/>
                  </a:cubicBezTo>
                  <a:lnTo>
                    <a:pt x="2120" y="990"/>
                  </a:lnTo>
                  <a:lnTo>
                    <a:pt x="2382" y="1514"/>
                  </a:lnTo>
                  <a:cubicBezTo>
                    <a:pt x="2409" y="1567"/>
                    <a:pt x="2465" y="1598"/>
                    <a:pt x="2523" y="1598"/>
                  </a:cubicBezTo>
                  <a:cubicBezTo>
                    <a:pt x="2567" y="1598"/>
                    <a:pt x="2612" y="1579"/>
                    <a:pt x="2644" y="1538"/>
                  </a:cubicBezTo>
                  <a:lnTo>
                    <a:pt x="2882" y="1252"/>
                  </a:lnTo>
                  <a:lnTo>
                    <a:pt x="3382" y="1252"/>
                  </a:lnTo>
                  <a:cubicBezTo>
                    <a:pt x="3477" y="1252"/>
                    <a:pt x="3549" y="1180"/>
                    <a:pt x="3549" y="1085"/>
                  </a:cubicBezTo>
                  <a:cubicBezTo>
                    <a:pt x="3549" y="990"/>
                    <a:pt x="3477" y="942"/>
                    <a:pt x="3382" y="942"/>
                  </a:cubicBezTo>
                  <a:lnTo>
                    <a:pt x="2787" y="942"/>
                  </a:lnTo>
                  <a:cubicBezTo>
                    <a:pt x="2715" y="990"/>
                    <a:pt x="2620" y="1085"/>
                    <a:pt x="2549" y="1157"/>
                  </a:cubicBezTo>
                  <a:lnTo>
                    <a:pt x="2239" y="561"/>
                  </a:lnTo>
                  <a:cubicBezTo>
                    <a:pt x="2215" y="502"/>
                    <a:pt x="2162" y="472"/>
                    <a:pt x="2108" y="472"/>
                  </a:cubicBezTo>
                  <a:cubicBezTo>
                    <a:pt x="2054" y="472"/>
                    <a:pt x="2001" y="502"/>
                    <a:pt x="1977" y="561"/>
                  </a:cubicBezTo>
                  <a:lnTo>
                    <a:pt x="1620" y="1323"/>
                  </a:lnTo>
                  <a:lnTo>
                    <a:pt x="1263" y="133"/>
                  </a:lnTo>
                  <a:cubicBezTo>
                    <a:pt x="1250" y="42"/>
                    <a:pt x="1181" y="1"/>
                    <a:pt x="1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25" y="268942"/>
            <a:ext cx="7479000" cy="548640"/>
          </a:xfrm>
        </p:spPr>
        <p:txBody>
          <a:bodyPr/>
          <a:lstStyle/>
          <a:p>
            <a:r>
              <a:rPr lang="en-US" dirty="0" smtClean="0"/>
              <a:t>      RESULT AND DISCUSSION</a:t>
            </a:r>
            <a:endParaRPr lang="en-US" dirty="0"/>
          </a:p>
        </p:txBody>
      </p:sp>
      <p:pic>
        <p:nvPicPr>
          <p:cNvPr id="3" name="Picture 2"/>
          <p:cNvPicPr>
            <a:picLocks noChangeAspect="1"/>
          </p:cNvPicPr>
          <p:nvPr/>
        </p:nvPicPr>
        <p:blipFill>
          <a:blip r:embed="rId2"/>
          <a:stretch>
            <a:fillRect/>
          </a:stretch>
        </p:blipFill>
        <p:spPr>
          <a:xfrm>
            <a:off x="932525" y="979070"/>
            <a:ext cx="7185891" cy="3408204"/>
          </a:xfrm>
          <a:prstGeom prst="rect">
            <a:avLst/>
          </a:prstGeom>
        </p:spPr>
      </p:pic>
    </p:spTree>
    <p:extLst>
      <p:ext uri="{BB962C8B-B14F-4D97-AF65-F5344CB8AC3E}">
        <p14:creationId xmlns:p14="http://schemas.microsoft.com/office/powerpoint/2010/main" val="312075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CONT...</a:t>
            </a:r>
            <a:endParaRPr lang="en-US" dirty="0"/>
          </a:p>
        </p:txBody>
      </p:sp>
      <p:pic>
        <p:nvPicPr>
          <p:cNvPr id="4" name="Picture 2" descr="https://lh7-us.googleusercontent.com/koffNGJPh0qpb2AkHWLjL8FIrrPVluEKf4mtVYMReUuw5cWN6s6XgKV3Yy5fWU4nYh9SvDCwX_UvFau3HkHUxrmdqUGG2MPg98gJeqNmvgew0hwH7vJoq9cnLw4X8cWiHUfqewA7qINnJiorR-elCz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927" y="1119326"/>
            <a:ext cx="5069783" cy="3932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09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979053" y="1017725"/>
            <a:ext cx="6788727" cy="3570208"/>
          </a:xfrm>
          <a:prstGeom prst="rect">
            <a:avLst/>
          </a:prstGeom>
        </p:spPr>
        <p:txBody>
          <a:bodyPr wrap="square">
            <a:spAutoFit/>
          </a:bodyPr>
          <a:lstStyle/>
          <a:p>
            <a:endParaRPr lang="en-US" dirty="0"/>
          </a:p>
          <a:p>
            <a:endParaRPr lang="en-US" dirty="0"/>
          </a:p>
          <a:p>
            <a:pPr algn="just"/>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proposed model successfully demonstrates the potential of </a:t>
            </a:r>
            <a:r>
              <a:rPr lang="en-US" sz="1800" dirty="0" smtClean="0">
                <a:latin typeface="Times New Roman" panose="02020603050405020304" pitchFamily="18" charset="0"/>
                <a:cs typeface="Times New Roman" panose="02020603050405020304" pitchFamily="18" charset="0"/>
              </a:rPr>
              <a:t>machine learning </a:t>
            </a:r>
            <a:r>
              <a:rPr lang="en-US" sz="1800" dirty="0">
                <a:latin typeface="Times New Roman" panose="02020603050405020304" pitchFamily="18" charset="0"/>
                <a:cs typeface="Times New Roman" panose="02020603050405020304" pitchFamily="18" charset="0"/>
              </a:rPr>
              <a:t>in transforming healthcare by providing accurate and timely </a:t>
            </a:r>
            <a:r>
              <a:rPr lang="en-US" sz="1800" dirty="0" smtClean="0">
                <a:latin typeface="Times New Roman" panose="02020603050405020304" pitchFamily="18" charset="0"/>
                <a:cs typeface="Times New Roman" panose="02020603050405020304" pitchFamily="18" charset="0"/>
              </a:rPr>
              <a:t>predictions of </a:t>
            </a:r>
            <a:r>
              <a:rPr lang="en-US" sz="1800" dirty="0">
                <a:latin typeface="Times New Roman" panose="02020603050405020304" pitchFamily="18" charset="0"/>
                <a:cs typeface="Times New Roman" panose="02020603050405020304" pitchFamily="18" charset="0"/>
              </a:rPr>
              <a:t>heart disease. By leveraging advanced algorithms and comprehensive </a:t>
            </a:r>
            <a:r>
              <a:rPr lang="en-US" sz="1800" dirty="0" smtClean="0">
                <a:latin typeface="Times New Roman" panose="02020603050405020304" pitchFamily="18" charset="0"/>
                <a:cs typeface="Times New Roman" panose="02020603050405020304" pitchFamily="18" charset="0"/>
              </a:rPr>
              <a:t>patient data</a:t>
            </a:r>
            <a:r>
              <a:rPr lang="en-US" sz="1800" dirty="0">
                <a:latin typeface="Times New Roman" panose="02020603050405020304" pitchFamily="18" charset="0"/>
                <a:cs typeface="Times New Roman" panose="02020603050405020304" pitchFamily="18" charset="0"/>
              </a:rPr>
              <a:t>, the tool enhances diagnostic accuracy, facilitates early intervention, </a:t>
            </a:r>
            <a:r>
              <a:rPr lang="en-US" sz="1800" dirty="0" smtClean="0">
                <a:latin typeface="Times New Roman" panose="02020603050405020304" pitchFamily="18" charset="0"/>
                <a:cs typeface="Times New Roman" panose="02020603050405020304" pitchFamily="18" charset="0"/>
              </a:rPr>
              <a:t>and ultimately </a:t>
            </a:r>
            <a:r>
              <a:rPr lang="en-US" sz="1800" dirty="0">
                <a:latin typeface="Times New Roman" panose="02020603050405020304" pitchFamily="18" charset="0"/>
                <a:cs typeface="Times New Roman" panose="02020603050405020304" pitchFamily="18" charset="0"/>
              </a:rPr>
              <a:t>improves patient outcomes. The integration of this predictive </a:t>
            </a:r>
            <a:r>
              <a:rPr lang="en-US" sz="1800" dirty="0" smtClean="0">
                <a:latin typeface="Times New Roman" panose="02020603050405020304" pitchFamily="18" charset="0"/>
                <a:cs typeface="Times New Roman" panose="02020603050405020304" pitchFamily="18" charset="0"/>
              </a:rPr>
              <a:t>analytic tool </a:t>
            </a:r>
            <a:r>
              <a:rPr lang="en-US" sz="1800" dirty="0">
                <a:latin typeface="Times New Roman" panose="02020603050405020304" pitchFamily="18" charset="0"/>
                <a:cs typeface="Times New Roman" panose="02020603050405020304" pitchFamily="18" charset="0"/>
              </a:rPr>
              <a:t>into healthcare settings can streamline clinical decision-making, </a:t>
            </a:r>
            <a:r>
              <a:rPr lang="en-US" sz="1800" dirty="0" smtClean="0">
                <a:latin typeface="Times New Roman" panose="02020603050405020304" pitchFamily="18" charset="0"/>
                <a:cs typeface="Times New Roman" panose="02020603050405020304" pitchFamily="18" charset="0"/>
              </a:rPr>
              <a:t>optimize resource </a:t>
            </a:r>
            <a:r>
              <a:rPr lang="en-US" sz="1800" dirty="0">
                <a:latin typeface="Times New Roman" panose="02020603050405020304" pitchFamily="18" charset="0"/>
                <a:cs typeface="Times New Roman" panose="02020603050405020304" pitchFamily="18" charset="0"/>
              </a:rPr>
              <a:t>allocation, and contribute to personalized patient care. This </a:t>
            </a:r>
            <a:r>
              <a:rPr lang="en-US" sz="1800" dirty="0" smtClean="0">
                <a:latin typeface="Times New Roman" panose="02020603050405020304" pitchFamily="18" charset="0"/>
                <a:cs typeface="Times New Roman" panose="02020603050405020304" pitchFamily="18" charset="0"/>
              </a:rPr>
              <a:t>project underscores </a:t>
            </a:r>
            <a:r>
              <a:rPr lang="en-US" sz="1800" dirty="0">
                <a:latin typeface="Times New Roman" panose="02020603050405020304" pitchFamily="18" charset="0"/>
                <a:cs typeface="Times New Roman" panose="02020603050405020304" pitchFamily="18" charset="0"/>
              </a:rPr>
              <a:t>the critical role of technology in advancing medical practice </a:t>
            </a:r>
            <a:r>
              <a:rPr lang="en-US" sz="1800" dirty="0" smtClean="0">
                <a:latin typeface="Times New Roman" panose="02020603050405020304" pitchFamily="18" charset="0"/>
                <a:cs typeface="Times New Roman" panose="02020603050405020304" pitchFamily="18" charset="0"/>
              </a:rPr>
              <a:t>and underscores </a:t>
            </a:r>
            <a:r>
              <a:rPr lang="en-US" sz="1800" dirty="0">
                <a:latin typeface="Times New Roman" panose="02020603050405020304" pitchFamily="18" charset="0"/>
                <a:cs typeface="Times New Roman" panose="02020603050405020304" pitchFamily="18" charset="0"/>
              </a:rPr>
              <a:t>the importance of continuous innovation in the healthcare sector.</a:t>
            </a:r>
          </a:p>
        </p:txBody>
      </p:sp>
    </p:spTree>
    <p:extLst>
      <p:ext uri="{BB962C8B-B14F-4D97-AF65-F5344CB8AC3E}">
        <p14:creationId xmlns:p14="http://schemas.microsoft.com/office/powerpoint/2010/main" val="4257990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46" y="260298"/>
            <a:ext cx="7679400" cy="572700"/>
          </a:xfrm>
        </p:spPr>
        <p:txBody>
          <a:bodyPr/>
          <a:lstStyle/>
          <a:p>
            <a:r>
              <a:rPr lang="en-US" dirty="0" smtClean="0"/>
              <a:t>FUTURE ENHANCEMENT</a:t>
            </a:r>
            <a:endParaRPr lang="en-US" dirty="0"/>
          </a:p>
        </p:txBody>
      </p:sp>
      <p:sp>
        <p:nvSpPr>
          <p:cNvPr id="3" name="Rectangle 2"/>
          <p:cNvSpPr/>
          <p:nvPr/>
        </p:nvSpPr>
        <p:spPr>
          <a:xfrm>
            <a:off x="711201" y="1611797"/>
            <a:ext cx="7185890" cy="1200329"/>
          </a:xfrm>
          <a:prstGeom prst="rect">
            <a:avLst/>
          </a:prstGeom>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Predictive Analytics for Treatment Response: </a:t>
            </a:r>
            <a:endParaRPr lang="en-US" sz="1800" b="1"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Extend </a:t>
            </a:r>
            <a:r>
              <a:rPr lang="en-US" sz="1800" dirty="0">
                <a:latin typeface="Times New Roman" panose="02020603050405020304" pitchFamily="18" charset="0"/>
                <a:cs typeface="Times New Roman" panose="02020603050405020304" pitchFamily="18" charset="0"/>
              </a:rPr>
              <a:t>the capabilities of </a:t>
            </a:r>
            <a:r>
              <a:rPr lang="en-US" sz="1800" dirty="0" smtClean="0">
                <a:latin typeface="Times New Roman" panose="02020603050405020304" pitchFamily="18" charset="0"/>
                <a:cs typeface="Times New Roman" panose="02020603050405020304" pitchFamily="18" charset="0"/>
              </a:rPr>
              <a:t>the tool </a:t>
            </a:r>
            <a:r>
              <a:rPr lang="en-US" sz="1800" dirty="0">
                <a:latin typeface="Times New Roman" panose="02020603050405020304" pitchFamily="18" charset="0"/>
                <a:cs typeface="Times New Roman" panose="02020603050405020304" pitchFamily="18" charset="0"/>
              </a:rPr>
              <a:t>to predict the effectiveness of different treatment options for patients </a:t>
            </a:r>
            <a:r>
              <a:rPr lang="en-US" sz="1800" dirty="0" smtClean="0">
                <a:latin typeface="Times New Roman" panose="02020603050405020304" pitchFamily="18" charset="0"/>
                <a:cs typeface="Times New Roman" panose="02020603050405020304" pitchFamily="18" charset="0"/>
              </a:rPr>
              <a:t>with heart </a:t>
            </a:r>
            <a:r>
              <a:rPr lang="en-US" sz="1800" dirty="0">
                <a:latin typeface="Times New Roman" panose="02020603050405020304" pitchFamily="18" charset="0"/>
                <a:cs typeface="Times New Roman" panose="02020603050405020304" pitchFamily="18" charset="0"/>
              </a:rPr>
              <a:t>disease. This could help healthcare providers make more informed </a:t>
            </a:r>
            <a:r>
              <a:rPr lang="en-US" sz="1800" dirty="0" smtClean="0">
                <a:latin typeface="Times New Roman" panose="02020603050405020304" pitchFamily="18" charset="0"/>
                <a:cs typeface="Times New Roman" panose="02020603050405020304" pitchFamily="18" charset="0"/>
              </a:rPr>
              <a:t>decisions about </a:t>
            </a:r>
            <a:r>
              <a:rPr lang="en-US" sz="1800" dirty="0">
                <a:latin typeface="Times New Roman" panose="02020603050405020304" pitchFamily="18" charset="0"/>
                <a:cs typeface="Times New Roman" panose="02020603050405020304" pitchFamily="18" charset="0"/>
              </a:rPr>
              <a:t>treatment plans.</a:t>
            </a:r>
          </a:p>
        </p:txBody>
      </p:sp>
      <p:sp>
        <p:nvSpPr>
          <p:cNvPr id="4" name="Rectangle 3"/>
          <p:cNvSpPr/>
          <p:nvPr/>
        </p:nvSpPr>
        <p:spPr>
          <a:xfrm>
            <a:off x="711201" y="2990760"/>
            <a:ext cx="7112000" cy="1200329"/>
          </a:xfrm>
          <a:prstGeom prst="rect">
            <a:avLst/>
          </a:prstGeom>
        </p:spPr>
        <p:txBody>
          <a:bodyPr wrap="square">
            <a:spAutoFit/>
          </a:bodyPr>
          <a:lstStyle/>
          <a:p>
            <a:r>
              <a:rPr lang="en-US" sz="1800" b="1" dirty="0">
                <a:latin typeface="Times New Roman" panose="02020603050405020304" pitchFamily="18" charset="0"/>
                <a:cs typeface="Times New Roman" panose="02020603050405020304" pitchFamily="18" charset="0"/>
              </a:rPr>
              <a:t>Longitudinal Data Analysis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Incorporate </a:t>
            </a:r>
            <a:r>
              <a:rPr lang="en-US" sz="1800" dirty="0">
                <a:latin typeface="Times New Roman" panose="02020603050405020304" pitchFamily="18" charset="0"/>
                <a:cs typeface="Times New Roman" panose="02020603050405020304" pitchFamily="18" charset="0"/>
              </a:rPr>
              <a:t>longitudinal data analysis to </a:t>
            </a:r>
            <a:r>
              <a:rPr lang="en-US" sz="1800" dirty="0" smtClean="0">
                <a:latin typeface="Times New Roman" panose="02020603050405020304" pitchFamily="18" charset="0"/>
                <a:cs typeface="Times New Roman" panose="02020603050405020304" pitchFamily="18" charset="0"/>
              </a:rPr>
              <a:t>track changes </a:t>
            </a:r>
            <a:r>
              <a:rPr lang="en-US" sz="1800" dirty="0">
                <a:latin typeface="Times New Roman" panose="02020603050405020304" pitchFamily="18" charset="0"/>
                <a:cs typeface="Times New Roman" panose="02020603050405020304" pitchFamily="18" charset="0"/>
              </a:rPr>
              <a:t>in patient health over time. This could help identify patterns or trends </a:t>
            </a:r>
            <a:r>
              <a:rPr lang="en-US" sz="1800" dirty="0" smtClean="0">
                <a:latin typeface="Times New Roman" panose="02020603050405020304" pitchFamily="18" charset="0"/>
                <a:cs typeface="Times New Roman" panose="02020603050405020304" pitchFamily="18" charset="0"/>
              </a:rPr>
              <a:t>that are </a:t>
            </a:r>
            <a:r>
              <a:rPr lang="en-US" sz="1800" dirty="0">
                <a:latin typeface="Times New Roman" panose="02020603050405020304" pitchFamily="18" charset="0"/>
                <a:cs typeface="Times New Roman" panose="02020603050405020304" pitchFamily="18" charset="0"/>
              </a:rPr>
              <a:t>not apparent from individual snapshots of patient data.</a:t>
            </a:r>
          </a:p>
        </p:txBody>
      </p:sp>
    </p:spTree>
    <p:extLst>
      <p:ext uri="{BB962C8B-B14F-4D97-AF65-F5344CB8AC3E}">
        <p14:creationId xmlns:p14="http://schemas.microsoft.com/office/powerpoint/2010/main" val="346349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900" y="472734"/>
            <a:ext cx="7679400" cy="572700"/>
          </a:xfrm>
        </p:spPr>
        <p:txBody>
          <a:bodyPr/>
          <a:lstStyle/>
          <a:p>
            <a:r>
              <a:rPr lang="en-US" dirty="0" smtClean="0"/>
              <a:t>REFERENCES</a:t>
            </a:r>
            <a:endParaRPr lang="en-US" dirty="0"/>
          </a:p>
        </p:txBody>
      </p:sp>
      <p:sp>
        <p:nvSpPr>
          <p:cNvPr id="3" name="Rectangle 2"/>
          <p:cNvSpPr/>
          <p:nvPr/>
        </p:nvSpPr>
        <p:spPr>
          <a:xfrm>
            <a:off x="1644073" y="1551709"/>
            <a:ext cx="6945745" cy="2677656"/>
          </a:xfrm>
          <a:prstGeom prst="rect">
            <a:avLst/>
          </a:prstGeom>
        </p:spPr>
        <p:txBody>
          <a:bodyPr wrap="square">
            <a:spAutoFit/>
          </a:bodyPr>
          <a:lstStyle/>
          <a:p>
            <a:pPr lvl="0" indent="-317500" algn="just">
              <a:buClr>
                <a:schemeClr val="lt2"/>
              </a:buClr>
              <a:buSzPts val="1400"/>
            </a:pPr>
            <a:r>
              <a:rPr lang="en-US" dirty="0"/>
              <a:t>[1] “Heart Disease Prediction using Machine Learning Techniques, 2020”, </a:t>
            </a:r>
            <a:r>
              <a:rPr lang="en-US" dirty="0" smtClean="0"/>
              <a:t>by </a:t>
            </a:r>
            <a:r>
              <a:rPr lang="en-US" dirty="0" err="1" smtClean="0"/>
              <a:t>Devansh</a:t>
            </a:r>
            <a:r>
              <a:rPr lang="en-US" dirty="0" smtClean="0"/>
              <a:t> </a:t>
            </a:r>
            <a:r>
              <a:rPr lang="en-US" dirty="0"/>
              <a:t>Shah, Samir Patel &amp; Santosh Kumar Bharti</a:t>
            </a:r>
          </a:p>
          <a:p>
            <a:pPr lvl="0" indent="-317500" algn="just">
              <a:buClr>
                <a:schemeClr val="lt2"/>
              </a:buClr>
              <a:buSzPts val="1400"/>
            </a:pPr>
            <a:endParaRPr lang="en-US" dirty="0"/>
          </a:p>
          <a:p>
            <a:pPr lvl="0" indent="-317500" algn="just">
              <a:buClr>
                <a:schemeClr val="lt2"/>
              </a:buClr>
              <a:buSzPts val="1400"/>
            </a:pPr>
            <a:r>
              <a:rPr lang="en-US" dirty="0"/>
              <a:t>[2] “Heart disease prediction using machine learning algorithms, 2021” by</a:t>
            </a:r>
          </a:p>
          <a:p>
            <a:pPr lvl="0" indent="-317500" algn="just">
              <a:buClr>
                <a:schemeClr val="lt2"/>
              </a:buClr>
              <a:buSzPts val="1400"/>
            </a:pPr>
            <a:r>
              <a:rPr lang="en-US" dirty="0" err="1"/>
              <a:t>Harshit</a:t>
            </a:r>
            <a:r>
              <a:rPr lang="en-US" dirty="0"/>
              <a:t> Jindal, </a:t>
            </a:r>
            <a:r>
              <a:rPr lang="en-US" dirty="0" err="1"/>
              <a:t>Sarthak</a:t>
            </a:r>
            <a:r>
              <a:rPr lang="en-US" dirty="0"/>
              <a:t> Agrawal, </a:t>
            </a:r>
            <a:r>
              <a:rPr lang="en-US" dirty="0" err="1"/>
              <a:t>Rishabh</a:t>
            </a:r>
            <a:r>
              <a:rPr lang="en-US" dirty="0"/>
              <a:t> </a:t>
            </a:r>
            <a:r>
              <a:rPr lang="en-US" dirty="0" err="1"/>
              <a:t>Khera</a:t>
            </a:r>
            <a:r>
              <a:rPr lang="en-US" dirty="0"/>
              <a:t>, </a:t>
            </a:r>
            <a:r>
              <a:rPr lang="en-US" dirty="0" err="1"/>
              <a:t>Rachna</a:t>
            </a:r>
            <a:r>
              <a:rPr lang="en-US" dirty="0"/>
              <a:t> Jain and </a:t>
            </a:r>
            <a:r>
              <a:rPr lang="en-US" dirty="0" err="1"/>
              <a:t>Preeti</a:t>
            </a:r>
            <a:r>
              <a:rPr lang="en-US" dirty="0"/>
              <a:t> </a:t>
            </a:r>
            <a:r>
              <a:rPr lang="en-US" dirty="0" err="1"/>
              <a:t>Nagrath</a:t>
            </a:r>
            <a:endParaRPr lang="en-US" dirty="0"/>
          </a:p>
          <a:p>
            <a:pPr lvl="0" indent="-317500" algn="just">
              <a:buClr>
                <a:schemeClr val="lt2"/>
              </a:buClr>
              <a:buSzPts val="1400"/>
            </a:pPr>
            <a:endParaRPr lang="en-US" dirty="0"/>
          </a:p>
          <a:p>
            <a:pPr lvl="0" indent="-317500" algn="just">
              <a:buClr>
                <a:schemeClr val="lt2"/>
              </a:buClr>
              <a:buSzPts val="1400"/>
            </a:pPr>
            <a:r>
              <a:rPr lang="en-US" dirty="0"/>
              <a:t>[3] “Effective Heart Disease Prediction Using Hybrid Machine </a:t>
            </a:r>
            <a:r>
              <a:rPr lang="en-US" dirty="0" smtClean="0"/>
              <a:t>Learning Techniques </a:t>
            </a:r>
            <a:r>
              <a:rPr lang="en-US" dirty="0"/>
              <a:t>, 2019” by </a:t>
            </a:r>
            <a:r>
              <a:rPr lang="en-US" dirty="0" err="1"/>
              <a:t>Senthilkumar</a:t>
            </a:r>
            <a:r>
              <a:rPr lang="en-US" dirty="0"/>
              <a:t> Mohan; </a:t>
            </a:r>
            <a:r>
              <a:rPr lang="en-US" dirty="0" err="1"/>
              <a:t>Chandrasegar</a:t>
            </a:r>
            <a:r>
              <a:rPr lang="en-US" dirty="0"/>
              <a:t>    </a:t>
            </a:r>
            <a:r>
              <a:rPr lang="en-US" dirty="0" err="1"/>
              <a:t>Thirumalai</a:t>
            </a:r>
            <a:r>
              <a:rPr lang="en-US" dirty="0"/>
              <a:t>; </a:t>
            </a:r>
            <a:r>
              <a:rPr lang="en-US" dirty="0" err="1" smtClean="0"/>
              <a:t>Gautam</a:t>
            </a:r>
            <a:r>
              <a:rPr lang="en-US" dirty="0" smtClean="0"/>
              <a:t> Srivastava</a:t>
            </a:r>
          </a:p>
          <a:p>
            <a:pPr lvl="0" indent="-317500" algn="just">
              <a:buClr>
                <a:schemeClr val="lt2"/>
              </a:buClr>
              <a:buSzPts val="1400"/>
            </a:pPr>
            <a:endParaRPr lang="en-US" dirty="0"/>
          </a:p>
          <a:p>
            <a:pPr lvl="0" indent="-317500" algn="just">
              <a:buClr>
                <a:schemeClr val="lt2"/>
              </a:buClr>
              <a:buSzPts val="1400"/>
            </a:pPr>
            <a:r>
              <a:rPr lang="en-US" dirty="0"/>
              <a:t>[4] “Heart Disease Prediction using Hybrid machine Learning Model, 2021” by</a:t>
            </a:r>
          </a:p>
          <a:p>
            <a:pPr lvl="0" indent="-317500" algn="just">
              <a:buClr>
                <a:schemeClr val="lt2"/>
              </a:buClr>
              <a:buSzPts val="1400"/>
            </a:pPr>
            <a:r>
              <a:rPr lang="en-US" dirty="0"/>
              <a:t>M. </a:t>
            </a:r>
            <a:r>
              <a:rPr lang="en-US" dirty="0" err="1"/>
              <a:t>Kavitha</a:t>
            </a:r>
            <a:r>
              <a:rPr lang="en-US" dirty="0"/>
              <a:t>; G. </a:t>
            </a:r>
            <a:r>
              <a:rPr lang="en-US" dirty="0" err="1"/>
              <a:t>Gnaneswar</a:t>
            </a:r>
            <a:r>
              <a:rPr lang="en-US" dirty="0"/>
              <a:t>; R. Dinesh; Y. </a:t>
            </a:r>
            <a:r>
              <a:rPr lang="en-US" dirty="0" err="1"/>
              <a:t>Rohith</a:t>
            </a:r>
            <a:r>
              <a:rPr lang="en-US" dirty="0"/>
              <a:t> Sai; R. Sai </a:t>
            </a:r>
            <a:r>
              <a:rPr lang="en-US" dirty="0" err="1"/>
              <a:t>Suraj</a:t>
            </a:r>
            <a:endParaRPr lang="en-US" dirty="0"/>
          </a:p>
          <a:p>
            <a:pPr lvl="0" indent="-317500" algn="just">
              <a:buClr>
                <a:schemeClr val="lt2"/>
              </a:buClr>
              <a:buSzPts val="1400"/>
            </a:pPr>
            <a:endParaRPr lang="en-US" dirty="0"/>
          </a:p>
        </p:txBody>
      </p:sp>
    </p:spTree>
    <p:extLst>
      <p:ext uri="{BB962C8B-B14F-4D97-AF65-F5344CB8AC3E}">
        <p14:creationId xmlns:p14="http://schemas.microsoft.com/office/powerpoint/2010/main" val="155265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Rectangle 3"/>
          <p:cNvSpPr/>
          <p:nvPr/>
        </p:nvSpPr>
        <p:spPr>
          <a:xfrm>
            <a:off x="1759528" y="1440986"/>
            <a:ext cx="6604000" cy="1384995"/>
          </a:xfrm>
          <a:prstGeom prst="rect">
            <a:avLst/>
          </a:prstGeom>
        </p:spPr>
        <p:txBody>
          <a:bodyPr wrap="square">
            <a:spAutoFit/>
          </a:bodyPr>
          <a:lstStyle/>
          <a:p>
            <a:pPr algn="just"/>
            <a:r>
              <a:rPr lang="en-US" dirty="0"/>
              <a:t>[5] “Heart disease prediction using supervised machine learning algorithms:</a:t>
            </a:r>
          </a:p>
          <a:p>
            <a:pPr algn="just"/>
            <a:r>
              <a:rPr lang="en-US" dirty="0"/>
              <a:t>Performance analysis and comparison, 2021” by </a:t>
            </a:r>
            <a:r>
              <a:rPr lang="en-US" dirty="0" err="1"/>
              <a:t>Md</a:t>
            </a:r>
            <a:r>
              <a:rPr lang="en-US" dirty="0"/>
              <a:t> </a:t>
            </a:r>
            <a:r>
              <a:rPr lang="en-US" dirty="0" err="1"/>
              <a:t>Mamun</a:t>
            </a:r>
            <a:r>
              <a:rPr lang="en-US" dirty="0"/>
              <a:t> Ali , </a:t>
            </a:r>
            <a:r>
              <a:rPr lang="en-US" dirty="0" err="1"/>
              <a:t>Bikash</a:t>
            </a:r>
            <a:r>
              <a:rPr lang="en-US" dirty="0"/>
              <a:t> Kumar</a:t>
            </a:r>
          </a:p>
          <a:p>
            <a:pPr algn="just"/>
            <a:r>
              <a:rPr lang="en-US" dirty="0"/>
              <a:t>Paul , </a:t>
            </a:r>
            <a:r>
              <a:rPr lang="en-US" dirty="0" err="1"/>
              <a:t>Kawsar</a:t>
            </a:r>
            <a:r>
              <a:rPr lang="en-US" dirty="0"/>
              <a:t> Ahmed , Francis M. Bui , Julian M.W. Quinn , Mohammad Ali Moni</a:t>
            </a:r>
          </a:p>
          <a:p>
            <a:pPr algn="just"/>
            <a:endParaRPr lang="en-US" dirty="0"/>
          </a:p>
          <a:p>
            <a:pPr algn="just"/>
            <a:r>
              <a:rPr lang="en-US" dirty="0"/>
              <a:t>[6] “Heart Disease Prediction Using Machine learning and Data Mining</a:t>
            </a:r>
          </a:p>
          <a:p>
            <a:pPr algn="just"/>
            <a:r>
              <a:rPr lang="en-US" dirty="0"/>
              <a:t>Technique, 2016” by </a:t>
            </a:r>
            <a:r>
              <a:rPr lang="en-US" dirty="0" err="1"/>
              <a:t>Jaymin</a:t>
            </a:r>
            <a:r>
              <a:rPr lang="en-US" dirty="0"/>
              <a:t> Patel, </a:t>
            </a:r>
            <a:r>
              <a:rPr lang="en-US" dirty="0" err="1"/>
              <a:t>Prof.Tejal</a:t>
            </a:r>
            <a:r>
              <a:rPr lang="en-US" dirty="0"/>
              <a:t> </a:t>
            </a:r>
            <a:r>
              <a:rPr lang="en-US" dirty="0" err="1"/>
              <a:t>Upadhyay</a:t>
            </a:r>
            <a:r>
              <a:rPr lang="en-US" dirty="0"/>
              <a:t>, Dr. Samir Patel</a:t>
            </a:r>
          </a:p>
        </p:txBody>
      </p:sp>
      <p:sp>
        <p:nvSpPr>
          <p:cNvPr id="5" name="Rectangle 4"/>
          <p:cNvSpPr/>
          <p:nvPr/>
        </p:nvSpPr>
        <p:spPr>
          <a:xfrm>
            <a:off x="1759528" y="2990450"/>
            <a:ext cx="6594764" cy="521262"/>
          </a:xfrm>
          <a:prstGeom prst="rect">
            <a:avLst/>
          </a:prstGeom>
        </p:spPr>
        <p:txBody>
          <a:bodyPr wrap="square">
            <a:spAutoFit/>
          </a:bodyPr>
          <a:lstStyle/>
          <a:p>
            <a:pPr algn="just"/>
            <a:r>
              <a:rPr lang="en-US" dirty="0"/>
              <a:t>[7] “Machine Learning Techniques for Heart Disease Prediction: </a:t>
            </a:r>
            <a:r>
              <a:rPr lang="en-US" dirty="0" smtClean="0"/>
              <a:t>A Comparative </a:t>
            </a:r>
            <a:r>
              <a:rPr lang="en-US" dirty="0"/>
              <a:t>Study and Analysis, 2020” by Rahul </a:t>
            </a:r>
            <a:r>
              <a:rPr lang="en-US" dirty="0" err="1"/>
              <a:t>Katarya</a:t>
            </a:r>
            <a:r>
              <a:rPr lang="en-US" dirty="0"/>
              <a:t> &amp; </a:t>
            </a:r>
            <a:r>
              <a:rPr lang="en-US" dirty="0" err="1"/>
              <a:t>Sunit</a:t>
            </a:r>
            <a:r>
              <a:rPr lang="en-US" dirty="0"/>
              <a:t> Kumar </a:t>
            </a:r>
            <a:r>
              <a:rPr lang="en-US" dirty="0" err="1" smtClean="0"/>
              <a:t>Meena</a:t>
            </a:r>
            <a:endParaRPr lang="en-US" dirty="0"/>
          </a:p>
        </p:txBody>
      </p:sp>
      <p:sp>
        <p:nvSpPr>
          <p:cNvPr id="6" name="Rectangle 5"/>
          <p:cNvSpPr/>
          <p:nvPr/>
        </p:nvSpPr>
        <p:spPr>
          <a:xfrm>
            <a:off x="1778000" y="3772462"/>
            <a:ext cx="6633700" cy="738664"/>
          </a:xfrm>
          <a:prstGeom prst="rect">
            <a:avLst/>
          </a:prstGeom>
        </p:spPr>
        <p:txBody>
          <a:bodyPr wrap="square">
            <a:spAutoFit/>
          </a:bodyPr>
          <a:lstStyle/>
          <a:p>
            <a:r>
              <a:rPr lang="en-US" dirty="0" smtClean="0"/>
              <a:t>[8] “Latest </a:t>
            </a:r>
            <a:r>
              <a:rPr lang="en-US" dirty="0"/>
              <a:t>trends on heart disease prediction using machine learning and</a:t>
            </a:r>
          </a:p>
          <a:p>
            <a:r>
              <a:rPr lang="en-US" dirty="0"/>
              <a:t>image fusion, 2021” by </a:t>
            </a:r>
            <a:r>
              <a:rPr lang="en-US" dirty="0" err="1"/>
              <a:t>Manoj</a:t>
            </a:r>
            <a:r>
              <a:rPr lang="en-US" dirty="0"/>
              <a:t> </a:t>
            </a:r>
            <a:r>
              <a:rPr lang="en-US" dirty="0" err="1"/>
              <a:t>Diwakar</a:t>
            </a:r>
            <a:r>
              <a:rPr lang="en-US" dirty="0"/>
              <a:t> , </a:t>
            </a:r>
            <a:r>
              <a:rPr lang="en-US" dirty="0" err="1"/>
              <a:t>Amrendra</a:t>
            </a:r>
            <a:r>
              <a:rPr lang="en-US" dirty="0"/>
              <a:t> </a:t>
            </a:r>
            <a:r>
              <a:rPr lang="en-US" dirty="0" err="1"/>
              <a:t>Tripathi</a:t>
            </a:r>
            <a:r>
              <a:rPr lang="en-US" dirty="0"/>
              <a:t> , Kapil Joshi , </a:t>
            </a:r>
            <a:r>
              <a:rPr lang="en-US" dirty="0" err="1"/>
              <a:t>Minakshi</a:t>
            </a:r>
            <a:endParaRPr lang="en-US" dirty="0"/>
          </a:p>
          <a:p>
            <a:r>
              <a:rPr lang="en-US" dirty="0"/>
              <a:t>Memoria , </a:t>
            </a:r>
            <a:r>
              <a:rPr lang="en-US" dirty="0" err="1"/>
              <a:t>Prabhishek</a:t>
            </a:r>
            <a:r>
              <a:rPr lang="en-US" dirty="0"/>
              <a:t> Singh , </a:t>
            </a:r>
            <a:r>
              <a:rPr lang="en-US" dirty="0" err="1"/>
              <a:t>Neeraj</a:t>
            </a:r>
            <a:r>
              <a:rPr lang="en-US" dirty="0"/>
              <a:t> </a:t>
            </a:r>
            <a:r>
              <a:rPr lang="en-US" dirty="0" err="1" smtClean="0"/>
              <a:t>kumar</a:t>
            </a:r>
            <a:endParaRPr lang="en-US" dirty="0"/>
          </a:p>
        </p:txBody>
      </p:sp>
    </p:spTree>
    <p:extLst>
      <p:ext uri="{BB962C8B-B14F-4D97-AF65-F5344CB8AC3E}">
        <p14:creationId xmlns:p14="http://schemas.microsoft.com/office/powerpoint/2010/main" val="98007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6"/>
          </p:nvPr>
        </p:nvSpPr>
        <p:spPr>
          <a:xfrm>
            <a:off x="732300" y="1796528"/>
            <a:ext cx="7679400" cy="1495314"/>
          </a:xfrm>
        </p:spPr>
        <p:txBody>
          <a:bodyPr/>
          <a:lstStyle/>
          <a:p>
            <a:r>
              <a:rPr lang="en-US" sz="8800" dirty="0" smtClean="0"/>
              <a:t>  THANKS!!!</a:t>
            </a:r>
            <a:endParaRPr lang="en-US" sz="8800" dirty="0"/>
          </a:p>
        </p:txBody>
      </p:sp>
    </p:spTree>
    <p:extLst>
      <p:ext uri="{BB962C8B-B14F-4D97-AF65-F5344CB8AC3E}">
        <p14:creationId xmlns:p14="http://schemas.microsoft.com/office/powerpoint/2010/main" val="400146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36"/>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smtClean="0"/>
              <a:t>PROBLEM STATEMENT</a:t>
            </a:r>
            <a:endParaRPr sz="3500" dirty="0"/>
          </a:p>
        </p:txBody>
      </p:sp>
      <p:sp>
        <p:nvSpPr>
          <p:cNvPr id="2" name="Rectangle 1"/>
          <p:cNvSpPr/>
          <p:nvPr/>
        </p:nvSpPr>
        <p:spPr>
          <a:xfrm>
            <a:off x="817580" y="1602889"/>
            <a:ext cx="7594119" cy="2585323"/>
          </a:xfrm>
          <a:prstGeom prst="rect">
            <a:avLst/>
          </a:prstGeom>
        </p:spPr>
        <p:txBody>
          <a:bodyPr wrap="square">
            <a:spAutoFit/>
          </a:bodyPr>
          <a:lstStyle/>
          <a:p>
            <a:pPr lvl="0" algn="just">
              <a:lnSpc>
                <a:spcPct val="90000"/>
              </a:lnSpc>
              <a:buClr>
                <a:srgbClr val="3F3F3F"/>
              </a:buClr>
              <a:buSzPts val="2400"/>
            </a:pPr>
            <a:r>
              <a:rPr lang="en-US" sz="1800" dirty="0" smtClean="0">
                <a:latin typeface="Times New Roman"/>
                <a:ea typeface="Times New Roman"/>
                <a:cs typeface="Times New Roman"/>
                <a:sym typeface="Times New Roman"/>
              </a:rPr>
              <a:t>	Heart </a:t>
            </a:r>
            <a:r>
              <a:rPr lang="en-US" sz="1800" dirty="0">
                <a:latin typeface="Times New Roman"/>
                <a:ea typeface="Times New Roman"/>
                <a:cs typeface="Times New Roman"/>
                <a:sym typeface="Times New Roman"/>
              </a:rPr>
              <a:t>disease remains one of the leading causes of morbidity and mortality worldwide, presenting a significant public health challenge. Hospitals and healthcare institutions collect vast amounts of data on heart disease patients, including demographic information, clinical parameters, diagnostic test results, and treatment outcomes. Leveraging this data through advanced analytics can significantly enhance the understanding and management of heart disease, improving patient outcomes and healthcare efficiency. The problem statement for the Heart Disease Prediction Project is to develop an accurate and reliable predictive model that can assess an individual's risk of heart disease based on a wide range of health-related data set.</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8"/>
          <p:cNvSpPr txBox="1">
            <a:spLocks noGrp="1"/>
          </p:cNvSpPr>
          <p:nvPr>
            <p:ph type="title"/>
          </p:nvPr>
        </p:nvSpPr>
        <p:spPr>
          <a:xfrm>
            <a:off x="1245936" y="866997"/>
            <a:ext cx="5590200" cy="7207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ABSTRACT</a:t>
            </a:r>
            <a:endParaRPr dirty="0"/>
          </a:p>
        </p:txBody>
      </p:sp>
      <p:sp>
        <p:nvSpPr>
          <p:cNvPr id="810" name="Google Shape;810;p38"/>
          <p:cNvSpPr txBox="1">
            <a:spLocks noGrp="1"/>
          </p:cNvSpPr>
          <p:nvPr>
            <p:ph type="subTitle" idx="1"/>
          </p:nvPr>
        </p:nvSpPr>
        <p:spPr>
          <a:xfrm>
            <a:off x="892885" y="1678194"/>
            <a:ext cx="6766560" cy="2463500"/>
          </a:xfrm>
          <a:prstGeom prst="rect">
            <a:avLst/>
          </a:prstGeom>
        </p:spPr>
        <p:txBody>
          <a:bodyPr spcFirstLastPara="1" wrap="square" lIns="91425" tIns="91425" rIns="91425" bIns="91425" anchor="t" anchorCtr="0">
            <a:noAutofit/>
          </a:bodyPr>
          <a:lstStyle/>
          <a:p>
            <a:pPr marL="0" lvl="0" indent="0" algn="just">
              <a:lnSpc>
                <a:spcPct val="90000"/>
              </a:lnSpc>
              <a:buClr>
                <a:srgbClr val="3F3F3F"/>
              </a:buClr>
              <a:buSzPts val="2400"/>
            </a:pPr>
            <a:r>
              <a:rPr lang="en-US" dirty="0" smtClean="0">
                <a:latin typeface="Times New Roman"/>
                <a:ea typeface="Times New Roman"/>
                <a:cs typeface="Times New Roman"/>
                <a:sym typeface="Times New Roman"/>
              </a:rPr>
              <a:t>	This </a:t>
            </a:r>
            <a:r>
              <a:rPr lang="en-US" dirty="0">
                <a:latin typeface="Times New Roman"/>
                <a:ea typeface="Times New Roman"/>
                <a:cs typeface="Times New Roman"/>
                <a:sym typeface="Times New Roman"/>
              </a:rPr>
              <a:t>abstract offers a concise overview of the tool's objectives, functionalities, impact, and significance in the healthcare industry, aiming to highlight its role in advancing patient care through innovative data analytic. This paper introduces a sophisticated analytics tool specifically designed to address the complexities and scale of healthcare data. In the real time of healthcare for patients is the effective management and analysis of patient data across hospitals and other healthcare institutions are paramount for improving patient outcomes in diseases.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307" y="711245"/>
            <a:ext cx="8190027" cy="3693319"/>
          </a:xfrm>
          <a:prstGeom prst="rect">
            <a:avLst/>
          </a:prstGeom>
        </p:spPr>
        <p:txBody>
          <a:bodyPr wrap="square">
            <a:spAutoFit/>
          </a:bodyPr>
          <a:lstStyle/>
          <a:p>
            <a:pPr algn="just"/>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existing system for the project "Analytic Tool for Healthcare Data of Patient's Heart Disease Predictions in Hospitals and Other Institutions Using Machine Learning" encompasses a comprehensive infrastructure. It involves the systematic collection of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healthcare data, including </a:t>
            </a:r>
            <a:r>
              <a:rPr lang="en-US" sz="1800" dirty="0" smtClean="0">
                <a:latin typeface="Times New Roman" panose="02020603050405020304" pitchFamily="18" charset="0"/>
                <a:cs typeface="Times New Roman" panose="02020603050405020304" pitchFamily="18" charset="0"/>
              </a:rPr>
              <a:t>patient’s </a:t>
            </a:r>
            <a:r>
              <a:rPr lang="en-US" sz="1800" dirty="0">
                <a:latin typeface="Times New Roman" panose="02020603050405020304" pitchFamily="18" charset="0"/>
                <a:cs typeface="Times New Roman" panose="02020603050405020304" pitchFamily="18" charset="0"/>
              </a:rPr>
              <a:t>medical records, diagnostic tests, and lifestyle information. This data </a:t>
            </a:r>
            <a:r>
              <a:rPr lang="en-US" sz="1800" dirty="0" smtClean="0">
                <a:latin typeface="Times New Roman" panose="02020603050405020304" pitchFamily="18" charset="0"/>
                <a:cs typeface="Times New Roman" panose="02020603050405020304" pitchFamily="18" charset="0"/>
              </a:rPr>
              <a:t>undergoes </a:t>
            </a:r>
            <a:r>
              <a:rPr lang="en-US" sz="1800" dirty="0">
                <a:latin typeface="Times New Roman" panose="02020603050405020304" pitchFamily="18" charset="0"/>
                <a:cs typeface="Times New Roman" panose="02020603050405020304" pitchFamily="18" charset="0"/>
              </a:rPr>
              <a:t>preprocessing to ensure accuracy and consistency </a:t>
            </a:r>
            <a:r>
              <a:rPr lang="en-US" sz="1800" dirty="0" smtClean="0">
                <a:latin typeface="Times New Roman" panose="02020603050405020304" pitchFamily="18" charset="0"/>
                <a:cs typeface="Times New Roman" panose="02020603050405020304" pitchFamily="18" charset="0"/>
              </a:rPr>
              <a:t>before feature </a:t>
            </a:r>
            <a:r>
              <a:rPr lang="en-US" sz="1800" dirty="0">
                <a:latin typeface="Times New Roman" panose="02020603050405020304" pitchFamily="18" charset="0"/>
                <a:cs typeface="Times New Roman" panose="02020603050405020304" pitchFamily="18" charset="0"/>
              </a:rPr>
              <a:t>engineering to extract relevant predictors for heart disease prediction. Machine learning models, ranging from traditional algorithms like logistic regression to more complex </a:t>
            </a:r>
            <a:r>
              <a:rPr lang="en-US" sz="1800" dirty="0" smtClean="0">
                <a:latin typeface="Times New Roman" panose="02020603050405020304" pitchFamily="18" charset="0"/>
                <a:cs typeface="Times New Roman" panose="02020603050405020304" pitchFamily="18" charset="0"/>
              </a:rPr>
              <a:t>ones </a:t>
            </a:r>
            <a:r>
              <a:rPr lang="en-US" sz="1800" dirty="0">
                <a:latin typeface="Times New Roman" panose="02020603050405020304" pitchFamily="18" charset="0"/>
                <a:cs typeface="Times New Roman" panose="02020603050405020304" pitchFamily="18" charset="0"/>
              </a:rPr>
              <a:t>are employed to analyze this data and generate predictive insights. Model performance is evaluated through various metrics, and the best-performing models are integrated into user-friendly interfaces accessible to healthcare professionals. Continuous monitoring and periodic updates ensure the </a:t>
            </a:r>
            <a:r>
              <a:rPr lang="en-US" sz="1800" dirty="0" smtClean="0">
                <a:latin typeface="Times New Roman" panose="02020603050405020304" pitchFamily="18" charset="0"/>
                <a:cs typeface="Times New Roman" panose="02020603050405020304" pitchFamily="18" charset="0"/>
              </a:rPr>
              <a:t>systems </a:t>
            </a:r>
            <a:r>
              <a:rPr lang="en-US" sz="1800" dirty="0" err="1" smtClean="0">
                <a:latin typeface="Times New Roman" panose="02020603050405020304" pitchFamily="18" charset="0"/>
                <a:cs typeface="Times New Roman" panose="02020603050405020304" pitchFamily="18" charset="0"/>
              </a:rPr>
              <a:t>reliabilit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a:t>
            </a:r>
            <a:r>
              <a:rPr lang="en-US" sz="1800" dirty="0" smtClean="0">
                <a:latin typeface="Times New Roman" panose="02020603050405020304" pitchFamily="18" charset="0"/>
                <a:cs typeface="Times New Roman" panose="02020603050405020304" pitchFamily="18" charset="0"/>
              </a:rPr>
              <a:t>healthcare   providers </a:t>
            </a:r>
            <a:r>
              <a:rPr lang="en-US" sz="1800" dirty="0">
                <a:latin typeface="Times New Roman" panose="02020603050405020304" pitchFamily="18" charset="0"/>
                <a:cs typeface="Times New Roman" panose="02020603050405020304" pitchFamily="18" charset="0"/>
              </a:rPr>
              <a:t>in making informed decisions regarding </a:t>
            </a:r>
            <a:r>
              <a:rPr lang="en-US" sz="1800" dirty="0" smtClean="0">
                <a:latin typeface="Times New Roman" panose="02020603050405020304" pitchFamily="18" charset="0"/>
                <a:cs typeface="Times New Roman" panose="02020603050405020304" pitchFamily="18" charset="0"/>
              </a:rPr>
              <a:t> patient care             standards </a:t>
            </a:r>
            <a:r>
              <a:rPr lang="en-US" sz="1800" dirty="0">
                <a:latin typeface="Times New Roman" panose="02020603050405020304" pitchFamily="18" charset="0"/>
                <a:cs typeface="Times New Roman" panose="02020603050405020304" pitchFamily="18" charset="0"/>
              </a:rPr>
              <a:t>for </a:t>
            </a:r>
            <a:r>
              <a:rPr lang="en-US" sz="1800" dirty="0" smtClean="0">
                <a:latin typeface="Times New Roman" panose="02020603050405020304" pitchFamily="18" charset="0"/>
                <a:cs typeface="Times New Roman" panose="02020603050405020304" pitchFamily="18" charset="0"/>
              </a:rPr>
              <a:t>       data </a:t>
            </a:r>
            <a:r>
              <a:rPr lang="en-US" sz="1800" dirty="0">
                <a:latin typeface="Times New Roman" panose="02020603050405020304" pitchFamily="18" charset="0"/>
                <a:cs typeface="Times New Roman" panose="02020603050405020304" pitchFamily="18" charset="0"/>
              </a:rPr>
              <a:t>privacy and security.</a:t>
            </a:r>
          </a:p>
        </p:txBody>
      </p:sp>
      <p:sp>
        <p:nvSpPr>
          <p:cNvPr id="3" name="Title 2"/>
          <p:cNvSpPr>
            <a:spLocks noGrp="1"/>
          </p:cNvSpPr>
          <p:nvPr>
            <p:ph type="title" idx="6"/>
          </p:nvPr>
        </p:nvSpPr>
        <p:spPr>
          <a:xfrm>
            <a:off x="584517" y="0"/>
            <a:ext cx="7679400" cy="572700"/>
          </a:xfrm>
        </p:spPr>
        <p:txBody>
          <a:bodyPr/>
          <a:lstStyle/>
          <a:p>
            <a:r>
              <a:rPr lang="en-US" dirty="0" smtClean="0"/>
              <a:t>EXISTING SYSTEM</a:t>
            </a:r>
            <a:endParaRPr lang="en-US" dirty="0"/>
          </a:p>
        </p:txBody>
      </p:sp>
    </p:spTree>
    <p:extLst>
      <p:ext uri="{BB962C8B-B14F-4D97-AF65-F5344CB8AC3E}">
        <p14:creationId xmlns:p14="http://schemas.microsoft.com/office/powerpoint/2010/main" val="260220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9034" y="509680"/>
            <a:ext cx="7479000" cy="572700"/>
          </a:xfrm>
        </p:spPr>
        <p:txBody>
          <a:bodyPr/>
          <a:lstStyle/>
          <a:p>
            <a:r>
              <a:rPr lang="en-US" dirty="0" smtClean="0"/>
              <a:t>                  PROPOSED WORK</a:t>
            </a:r>
            <a:endParaRPr lang="en-US" dirty="0"/>
          </a:p>
        </p:txBody>
      </p:sp>
      <p:sp>
        <p:nvSpPr>
          <p:cNvPr id="3" name="Rectangle 2"/>
          <p:cNvSpPr/>
          <p:nvPr/>
        </p:nvSpPr>
        <p:spPr>
          <a:xfrm>
            <a:off x="822036" y="1486930"/>
            <a:ext cx="6576291" cy="2336024"/>
          </a:xfrm>
          <a:prstGeom prst="rect">
            <a:avLst/>
          </a:prstGeom>
        </p:spPr>
        <p:txBody>
          <a:bodyPr wrap="square">
            <a:spAutoFit/>
          </a:bodyPr>
          <a:lstStyle/>
          <a:p>
            <a:pPr lvl="0">
              <a:lnSpc>
                <a:spcPct val="90000"/>
              </a:lnSpc>
              <a:spcBef>
                <a:spcPts val="1800"/>
              </a:spcBef>
              <a:buSzPts val="1800"/>
            </a:pPr>
            <a:r>
              <a:rPr lang="en-US" b="1" dirty="0">
                <a:latin typeface="Times New Roman"/>
                <a:ea typeface="Times New Roman"/>
                <a:cs typeface="Times New Roman"/>
                <a:sym typeface="Times New Roman"/>
              </a:rPr>
              <a:t>1. Data Collection:</a:t>
            </a:r>
          </a:p>
          <a:p>
            <a:pPr lvl="0" indent="457200" algn="just">
              <a:lnSpc>
                <a:spcPct val="90000"/>
              </a:lnSpc>
              <a:spcBef>
                <a:spcPts val="1800"/>
              </a:spcBef>
              <a:buClr>
                <a:schemeClr val="dk1"/>
              </a:buClr>
              <a:buSzPts val="1100"/>
            </a:pPr>
            <a:r>
              <a:rPr lang="en-US" dirty="0">
                <a:latin typeface="Times New Roman"/>
                <a:ea typeface="Times New Roman"/>
                <a:cs typeface="Times New Roman"/>
                <a:sym typeface="Times New Roman"/>
              </a:rPr>
              <a:t>Gather a comprehensive dataset that includes relevant health information such as patient demographics, medical history, lifestyle factors, and diagnostic test results (e.g., cholesterol levels, blood pressure, ECG readings).</a:t>
            </a:r>
          </a:p>
          <a:p>
            <a:pPr lvl="0">
              <a:lnSpc>
                <a:spcPct val="90000"/>
              </a:lnSpc>
              <a:spcBef>
                <a:spcPts val="1800"/>
              </a:spcBef>
              <a:buClr>
                <a:schemeClr val="dk1"/>
              </a:buClr>
              <a:buSzPts val="1100"/>
            </a:pPr>
            <a:r>
              <a:rPr lang="en-US" b="1" dirty="0">
                <a:latin typeface="Times New Roman"/>
                <a:ea typeface="Times New Roman"/>
                <a:cs typeface="Times New Roman"/>
                <a:sym typeface="Times New Roman"/>
              </a:rPr>
              <a:t>2. Data Preprocessing:</a:t>
            </a:r>
          </a:p>
          <a:p>
            <a:pPr lvl="0" algn="just">
              <a:lnSpc>
                <a:spcPct val="90000"/>
              </a:lnSpc>
              <a:spcBef>
                <a:spcPts val="1800"/>
              </a:spcBef>
              <a:buClr>
                <a:schemeClr val="dk1"/>
              </a:buClr>
              <a:buSzPts val="1100"/>
            </a:pPr>
            <a:r>
              <a:rPr lang="en-US" dirty="0" smtClean="0">
                <a:ea typeface="Times New Roman"/>
              </a:rPr>
              <a:t>         </a:t>
            </a:r>
            <a:r>
              <a:rPr lang="en-US" dirty="0" smtClean="0">
                <a:latin typeface="Times New Roman"/>
                <a:ea typeface="Times New Roman"/>
                <a:cs typeface="Times New Roman"/>
                <a:sym typeface="Times New Roman"/>
              </a:rPr>
              <a:t>Clean </a:t>
            </a:r>
            <a:r>
              <a:rPr lang="en-US" dirty="0">
                <a:latin typeface="Times New Roman"/>
                <a:ea typeface="Times New Roman"/>
                <a:cs typeface="Times New Roman"/>
                <a:sym typeface="Times New Roman"/>
              </a:rPr>
              <a:t>and preprocess the data to handle missing values, outliers, and ensure data consistency. Normalize or standardize numerical features to bring them to a common scale. Encode categorical variables appropriately</a:t>
            </a:r>
            <a:endParaRPr lang="en-US" dirty="0"/>
          </a:p>
        </p:txBody>
      </p:sp>
    </p:spTree>
    <p:extLst>
      <p:ext uri="{BB962C8B-B14F-4D97-AF65-F5344CB8AC3E}">
        <p14:creationId xmlns:p14="http://schemas.microsoft.com/office/powerpoint/2010/main" val="261791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6"/>
          </p:nvPr>
        </p:nvSpPr>
        <p:spPr>
          <a:xfrm>
            <a:off x="393181" y="361897"/>
            <a:ext cx="7679400" cy="572700"/>
          </a:xfrm>
        </p:spPr>
        <p:txBody>
          <a:bodyPr/>
          <a:lstStyle/>
          <a:p>
            <a:r>
              <a:rPr lang="en-US" dirty="0" smtClean="0"/>
              <a:t>CONTINUOUS…..</a:t>
            </a:r>
            <a:endParaRPr lang="en-US" dirty="0"/>
          </a:p>
        </p:txBody>
      </p:sp>
      <p:sp>
        <p:nvSpPr>
          <p:cNvPr id="9" name="Rectangle 8"/>
          <p:cNvSpPr/>
          <p:nvPr/>
        </p:nvSpPr>
        <p:spPr>
          <a:xfrm>
            <a:off x="822036" y="1450109"/>
            <a:ext cx="7250545" cy="2336024"/>
          </a:xfrm>
          <a:prstGeom prst="rect">
            <a:avLst/>
          </a:prstGeom>
        </p:spPr>
        <p:txBody>
          <a:bodyPr wrap="square">
            <a:spAutoFit/>
          </a:bodyPr>
          <a:lstStyle/>
          <a:p>
            <a:pPr lvl="0">
              <a:lnSpc>
                <a:spcPct val="90000"/>
              </a:lnSpc>
              <a:spcBef>
                <a:spcPts val="1800"/>
              </a:spcBef>
              <a:buClr>
                <a:schemeClr val="dk1"/>
              </a:buClr>
              <a:buSzPts val="1100"/>
            </a:pPr>
            <a:r>
              <a:rPr lang="en-US" b="1" dirty="0">
                <a:latin typeface="Times New Roman"/>
                <a:ea typeface="Times New Roman"/>
                <a:cs typeface="Times New Roman"/>
                <a:sym typeface="Times New Roman"/>
              </a:rPr>
              <a:t>3. Feature Selection:</a:t>
            </a:r>
          </a:p>
          <a:p>
            <a:pPr lvl="0" algn="just">
              <a:lnSpc>
                <a:spcPct val="90000"/>
              </a:lnSpc>
              <a:spcBef>
                <a:spcPts val="1800"/>
              </a:spcBef>
              <a:buClr>
                <a:schemeClr val="dk1"/>
              </a:buClr>
              <a:buSzPts val="1100"/>
            </a:pPr>
            <a:r>
              <a:rPr lang="en-US" dirty="0"/>
              <a:t> 	</a:t>
            </a:r>
            <a:r>
              <a:rPr lang="en-US" dirty="0">
                <a:latin typeface="Times New Roman"/>
                <a:ea typeface="Times New Roman"/>
                <a:cs typeface="Times New Roman"/>
                <a:sym typeface="Times New Roman"/>
              </a:rPr>
              <a:t>Identify and select the most relevant features for heart disease prediction using techniques like feature importance analysis or dimensionality reduction methods.</a:t>
            </a:r>
          </a:p>
          <a:p>
            <a:pPr lvl="0" algn="just">
              <a:lnSpc>
                <a:spcPct val="90000"/>
              </a:lnSpc>
              <a:spcBef>
                <a:spcPts val="1800"/>
              </a:spcBef>
              <a:buClr>
                <a:schemeClr val="dk1"/>
              </a:buClr>
              <a:buSzPts val="1100"/>
            </a:pPr>
            <a:r>
              <a:rPr lang="en-US" b="1" dirty="0">
                <a:latin typeface="Times New Roman"/>
                <a:ea typeface="Times New Roman"/>
                <a:cs typeface="Times New Roman"/>
                <a:sym typeface="Times New Roman"/>
              </a:rPr>
              <a:t>4. Support Vector Machines (SVM)</a:t>
            </a:r>
            <a:r>
              <a:rPr lang="en-US" dirty="0">
                <a:latin typeface="Times New Roman"/>
                <a:ea typeface="Times New Roman"/>
                <a:cs typeface="Times New Roman"/>
                <a:sym typeface="Times New Roman"/>
              </a:rPr>
              <a:t> </a:t>
            </a:r>
            <a:endParaRPr lang="en-US" dirty="0" smtClean="0">
              <a:latin typeface="Times New Roman"/>
              <a:ea typeface="Times New Roman"/>
              <a:cs typeface="Times New Roman"/>
              <a:sym typeface="Times New Roman"/>
            </a:endParaRPr>
          </a:p>
          <a:p>
            <a:pPr lvl="0" algn="just">
              <a:lnSpc>
                <a:spcPct val="90000"/>
              </a:lnSpc>
              <a:spcBef>
                <a:spcPts val="1800"/>
              </a:spcBef>
              <a:buClr>
                <a:schemeClr val="dk1"/>
              </a:buClr>
              <a:buSzPts val="1100"/>
            </a:pPr>
            <a:r>
              <a:rPr lang="en-US" dirty="0">
                <a:latin typeface="Times New Roman"/>
                <a:ea typeface="Times New Roman"/>
                <a:cs typeface="Times New Roman"/>
                <a:sym typeface="Times New Roman"/>
              </a:rPr>
              <a:t>	</a:t>
            </a:r>
            <a:r>
              <a:rPr lang="en-US" dirty="0" smtClean="0">
                <a:latin typeface="Times New Roman"/>
                <a:ea typeface="Times New Roman"/>
                <a:cs typeface="Times New Roman"/>
                <a:sym typeface="Times New Roman"/>
              </a:rPr>
              <a:t>SVM is </a:t>
            </a:r>
            <a:r>
              <a:rPr lang="en-US" dirty="0">
                <a:latin typeface="Times New Roman"/>
                <a:ea typeface="Times New Roman"/>
                <a:cs typeface="Times New Roman"/>
                <a:sym typeface="Times New Roman"/>
              </a:rPr>
              <a:t>a supervised machine learning algorithm that can be used for classification and regression tasks. In the context of heart disease prediction, SVM can be employed to classify individuals into different categories (e.g., presence or absence of heart disease) based on input features such as age, blood pressure, cholesterol levels, etc.</a:t>
            </a:r>
          </a:p>
        </p:txBody>
      </p:sp>
    </p:spTree>
    <p:extLst>
      <p:ext uri="{BB962C8B-B14F-4D97-AF65-F5344CB8AC3E}">
        <p14:creationId xmlns:p14="http://schemas.microsoft.com/office/powerpoint/2010/main" val="212755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pic>
        <p:nvPicPr>
          <p:cNvPr id="3" name="Google Shape;157;p10"/>
          <p:cNvPicPr preferRelativeResize="0"/>
          <p:nvPr/>
        </p:nvPicPr>
        <p:blipFill rotWithShape="1">
          <a:blip r:embed="rId2">
            <a:alphaModFix/>
          </a:blip>
          <a:srcRect/>
          <a:stretch/>
        </p:blipFill>
        <p:spPr>
          <a:xfrm>
            <a:off x="1524000" y="1247887"/>
            <a:ext cx="5995595" cy="3895613"/>
          </a:xfrm>
          <a:prstGeom prst="rect">
            <a:avLst/>
          </a:prstGeom>
          <a:noFill/>
          <a:ln>
            <a:noFill/>
          </a:ln>
        </p:spPr>
      </p:pic>
    </p:spTree>
    <p:extLst>
      <p:ext uri="{BB962C8B-B14F-4D97-AF65-F5344CB8AC3E}">
        <p14:creationId xmlns:p14="http://schemas.microsoft.com/office/powerpoint/2010/main" val="254515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45" y="315715"/>
            <a:ext cx="7679400" cy="572700"/>
          </a:xfrm>
        </p:spPr>
        <p:txBody>
          <a:bodyPr/>
          <a:lstStyle/>
          <a:p>
            <a:r>
              <a:rPr lang="en-US" dirty="0" smtClean="0"/>
              <a:t>  MODULES</a:t>
            </a:r>
            <a:endParaRPr lang="en-US" dirty="0"/>
          </a:p>
        </p:txBody>
      </p:sp>
      <p:sp>
        <p:nvSpPr>
          <p:cNvPr id="3" name="Rectangle 2"/>
          <p:cNvSpPr/>
          <p:nvPr/>
        </p:nvSpPr>
        <p:spPr>
          <a:xfrm>
            <a:off x="632690" y="1626649"/>
            <a:ext cx="6617855" cy="2031325"/>
          </a:xfrm>
          <a:prstGeom prst="rect">
            <a:avLst/>
          </a:prstGeom>
        </p:spPr>
        <p:txBody>
          <a:bodyPr wrap="square">
            <a:spAutoFit/>
          </a:bodyPr>
          <a:lstStyle/>
          <a:p>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1. DATA COLLECTION</a:t>
            </a:r>
          </a:p>
          <a:p>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        2. DATA PREPROCESSING</a:t>
            </a:r>
          </a:p>
          <a:p>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        3. DATA TRAINING</a:t>
            </a:r>
          </a:p>
          <a:p>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        4. DATA TESTING</a:t>
            </a:r>
          </a:p>
          <a:p>
            <a:pPr algn="just"/>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68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6" y="591126"/>
            <a:ext cx="7499928" cy="823762"/>
          </a:xfrm>
        </p:spPr>
        <p:txBody>
          <a:bodyPr/>
          <a:lstStyle/>
          <a:p>
            <a:r>
              <a:rPr lang="en-US" sz="2400" b="1" dirty="0" smtClean="0">
                <a:latin typeface="Times New Roman" panose="02020603050405020304" pitchFamily="18" charset="0"/>
                <a:cs typeface="Times New Roman" panose="02020603050405020304" pitchFamily="18" charset="0"/>
              </a:rPr>
              <a:t>EXPLANATION OF EACH MODULE</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034473" y="1414888"/>
            <a:ext cx="7185891" cy="3970318"/>
          </a:xfrm>
          <a:prstGeom prst="rect">
            <a:avLst/>
          </a:prstGeom>
        </p:spPr>
        <p:txBody>
          <a:bodyPr wrap="square">
            <a:spAutoFit/>
          </a:bodyPr>
          <a:lstStyle/>
          <a:p>
            <a:r>
              <a:rPr lang="en-US" b="1" dirty="0">
                <a:solidFill>
                  <a:schemeClr val="tx1"/>
                </a:solidFill>
                <a:latin typeface="Times New Roman" panose="02020603050405020304" pitchFamily="18" charset="0"/>
                <a:cs typeface="Times New Roman" panose="02020603050405020304" pitchFamily="18" charset="0"/>
              </a:rPr>
              <a:t>DATA COLLECTION:</a:t>
            </a:r>
          </a:p>
          <a:p>
            <a:pPr algn="just"/>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It allows to capture a record of past events so that we can use data analysis  to find recurring patterns build predictive model</a:t>
            </a:r>
            <a:r>
              <a:rPr lang="en-US" dirty="0" smtClean="0">
                <a:solidFill>
                  <a:schemeClr val="tx1"/>
                </a:solidFill>
                <a:latin typeface="Times New Roman" panose="02020603050405020304" pitchFamily="18" charset="0"/>
                <a:cs typeface="Times New Roman" panose="02020603050405020304" pitchFamily="18" charset="0"/>
              </a:rPr>
              <a:t>.</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1" dirty="0" smtClean="0">
                <a:solidFill>
                  <a:schemeClr val="tx1"/>
                </a:solidFill>
                <a:latin typeface="Times New Roman" panose="02020603050405020304" pitchFamily="18" charset="0"/>
                <a:cs typeface="Times New Roman" panose="02020603050405020304" pitchFamily="18" charset="0"/>
              </a:rPr>
              <a:t>DATA PREPROCESSING:</a:t>
            </a:r>
          </a:p>
          <a:p>
            <a:pPr algn="just"/>
            <a:r>
              <a:rPr lang="en-US" dirty="0" smtClean="0">
                <a:solidFill>
                  <a:schemeClr val="tx1"/>
                </a:solidFill>
                <a:latin typeface="Times New Roman" panose="02020603050405020304" pitchFamily="18" charset="0"/>
                <a:cs typeface="Times New Roman" panose="02020603050405020304" pitchFamily="18" charset="0"/>
              </a:rPr>
              <a:t> 	It is the process of generating data for machine learning models.</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1" dirty="0" smtClean="0">
                <a:solidFill>
                  <a:schemeClr val="tx1"/>
                </a:solidFill>
                <a:latin typeface="Times New Roman" panose="02020603050405020304" pitchFamily="18" charset="0"/>
                <a:cs typeface="Times New Roman" panose="02020603050405020304" pitchFamily="18" charset="0"/>
              </a:rPr>
              <a:t>DATA TRAINING:</a:t>
            </a:r>
          </a:p>
          <a:p>
            <a:pPr algn="just"/>
            <a:r>
              <a:rPr lang="en-US" b="1"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The data allows to train a  machine learning algorithm or model from the large dataset.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1" dirty="0" smtClean="0">
                <a:solidFill>
                  <a:schemeClr val="tx1"/>
                </a:solidFill>
                <a:latin typeface="Times New Roman" panose="02020603050405020304" pitchFamily="18" charset="0"/>
                <a:cs typeface="Times New Roman" panose="02020603050405020304" pitchFamily="18" charset="0"/>
              </a:rPr>
              <a:t>DATA TESTING:</a:t>
            </a:r>
          </a:p>
          <a:p>
            <a:pPr algn="just"/>
            <a:r>
              <a:rPr lang="en-US" b="1"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In machine learning we use testing data to ensure the model works for the given testing data.</a:t>
            </a:r>
          </a:p>
          <a:p>
            <a:pPr algn="just"/>
            <a:endParaRPr lang="en-US" b="1"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201415"/>
      </p:ext>
    </p:extLst>
  </p:cSld>
  <p:clrMapOvr>
    <a:masterClrMapping/>
  </p:clrMapOvr>
</p:sld>
</file>

<file path=ppt/theme/theme1.xml><?xml version="1.0" encoding="utf-8"?>
<a:theme xmlns:a="http://schemas.openxmlformats.org/drawingml/2006/main" name="Cardiovascular Diseases: Arrhythmia by Slidesgo">
  <a:themeElements>
    <a:clrScheme name="Simple Light">
      <a:dk1>
        <a:srgbClr val="010440"/>
      </a:dk1>
      <a:lt1>
        <a:srgbClr val="F2F2F2"/>
      </a:lt1>
      <a:dk2>
        <a:srgbClr val="9E9E9E"/>
      </a:dk2>
      <a:lt2>
        <a:srgbClr val="D93B48"/>
      </a:lt2>
      <a:accent1>
        <a:srgbClr val="A22933"/>
      </a:accent1>
      <a:accent2>
        <a:srgbClr val="FFFFFF"/>
      </a:accent2>
      <a:accent3>
        <a:srgbClr val="FFFFFF"/>
      </a:accent3>
      <a:accent4>
        <a:srgbClr val="FFFFFF"/>
      </a:accent4>
      <a:accent5>
        <a:srgbClr val="FFFFFF"/>
      </a:accent5>
      <a:accent6>
        <a:srgbClr val="FFFFFF"/>
      </a:accent6>
      <a:hlink>
        <a:srgbClr val="010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496</Words>
  <Application>Microsoft Office PowerPoint</Application>
  <PresentationFormat>On-screen Show (16:9)</PresentationFormat>
  <Paragraphs>81</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Karla</vt:lpstr>
      <vt:lpstr>Outfit</vt:lpstr>
      <vt:lpstr>Arial</vt:lpstr>
      <vt:lpstr>Outfit ExtraBold</vt:lpstr>
      <vt:lpstr>Cardiovascular Diseases: Arrhythmia by Slidesgo</vt:lpstr>
      <vt:lpstr> ANALYTIC TOOL FOR  HEALTHCARE DATA  OF PATIENT’S HEART DISEASE PREDICTIONS IN HOSPITALS AND OTHER INSTITUTIONS USING MACHINE LEARNING</vt:lpstr>
      <vt:lpstr>PROBLEM STATEMENT</vt:lpstr>
      <vt:lpstr>ABSTRACT</vt:lpstr>
      <vt:lpstr>EXISTING SYSTEM</vt:lpstr>
      <vt:lpstr>                  PROPOSED WORK</vt:lpstr>
      <vt:lpstr>CONTINUOUS…..</vt:lpstr>
      <vt:lpstr>ARCHITECTURE DIAGRAM</vt:lpstr>
      <vt:lpstr>  MODULES</vt:lpstr>
      <vt:lpstr>EXPLANATION OF EACH MODULE</vt:lpstr>
      <vt:lpstr>HEARTS ABNORMALITY OF THE PATIENT’S</vt:lpstr>
      <vt:lpstr>      RESULT AND DISCUSSION</vt:lpstr>
      <vt:lpstr>                           CONT...</vt:lpstr>
      <vt:lpstr>CONCLUSION</vt:lpstr>
      <vt:lpstr>FUTURE ENHANCEMENT</vt:lpstr>
      <vt:lpstr>REFERENCES</vt:lpstr>
      <vt:lpstr>CONT...</vt:lpstr>
      <vt:lpstr>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TOOL FOR  HEALTHCARE DATA  OF PATIENT’S HEART DISEASE PREDICTIONS IN HOSPITALS AND OTHER INSTITUTIONS USING MACHINE LEARNING</dc:title>
  <dc:creator>Varusha S</dc:creator>
  <cp:lastModifiedBy>Varusha S</cp:lastModifiedBy>
  <cp:revision>17</cp:revision>
  <dcterms:modified xsi:type="dcterms:W3CDTF">2024-05-20T05:46:54Z</dcterms:modified>
</cp:coreProperties>
</file>