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1" r:id="rId5"/>
    <p:sldId id="263" r:id="rId6"/>
    <p:sldId id="264" r:id="rId7"/>
    <p:sldId id="265" r:id="rId8"/>
    <p:sldId id="266" r:id="rId9"/>
    <p:sldId id="267" r:id="rId10"/>
    <p:sldId id="268" r:id="rId11"/>
    <p:sldId id="269" r:id="rId12"/>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29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52"/>
        <p:guide pos="290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dirty="0"/>
          </a:p>
        </p:txBody>
      </p:sp>
      <p:sp>
        <p:nvSpPr>
          <p:cNvPr id="8" name="Footer Placeholder 7"/>
          <p:cNvSpPr>
            <a:spLocks noGrp="1"/>
          </p:cNvSpPr>
          <p:nvPr>
            <p:ph type="ftr" sz="quarter" idx="11"/>
          </p:nvPr>
        </p:nvSpPr>
        <p:spPr/>
        <p:txBody>
          <a:bodyPr/>
          <a:lstStyle/>
          <a:p>
            <a:pPr lvl="0"/>
            <a:endParaRPr lang="zh-CN" altLang="en-US" dirty="0"/>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dirty="0"/>
          </a:p>
        </p:txBody>
      </p:sp>
      <p:sp>
        <p:nvSpPr>
          <p:cNvPr id="4" name="Footer Placeholder 3"/>
          <p:cNvSpPr>
            <a:spLocks noGrp="1"/>
          </p:cNvSpPr>
          <p:nvPr>
            <p:ph type="ftr" sz="quarter" idx="11"/>
          </p:nvPr>
        </p:nvSpPr>
        <p:spPr/>
        <p:txBody>
          <a:bodyPr/>
          <a:lstStyle/>
          <a:p>
            <a:pPr lvl="0"/>
            <a:endParaRPr lang="zh-CN" altLang="en-US" dirty="0"/>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dirty="0"/>
          </a:p>
        </p:txBody>
      </p:sp>
      <p:sp>
        <p:nvSpPr>
          <p:cNvPr id="3" name="Footer Placeholder 2"/>
          <p:cNvSpPr>
            <a:spLocks noGrp="1"/>
          </p:cNvSpPr>
          <p:nvPr>
            <p:ph type="ftr" sz="quarter" idx="11"/>
          </p:nvPr>
        </p:nvSpPr>
        <p:spPr/>
        <p:txBody>
          <a:bodyPr/>
          <a:lstStyle/>
          <a:p>
            <a:pPr lvl="0"/>
            <a:endParaRPr lang="zh-CN" altLang="en-US" dirty="0"/>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ea typeface="SimSun" panose="02010600030101010101" pitchFamily="2" charset="-122"/>
              </a:defRPr>
            </a:lvl1pPr>
          </a:lstStyle>
          <a:p>
            <a:pPr lvl="0"/>
            <a:endParaRPr lang="zh-CN" altLang="en-US" dirty="0"/>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ea typeface="SimSun" panose="02010600030101010101" pitchFamily="2" charset="-122"/>
              </a:defRPr>
            </a:lvl1pPr>
          </a:lstStyle>
          <a:p>
            <a:pPr lvl="0"/>
            <a:endParaRPr lang="zh-CN" altLang="en-US" dirty="0"/>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ea typeface="SimSun"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143000" y="621030"/>
            <a:ext cx="6878320" cy="1290955"/>
          </a:xfrm>
        </p:spPr>
        <p:txBody>
          <a:bodyPr/>
          <a:p>
            <a:r>
              <a:rPr lang="en-US" sz="32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WATER FALL MODEL AND AGILE MODEL </a:t>
            </a:r>
            <a:endParaRPr lang="en-US" sz="32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Subtitle 2"/>
          <p:cNvSpPr>
            <a:spLocks noGrp="1"/>
          </p:cNvSpPr>
          <p:nvPr>
            <p:ph type="subTitle" idx="1"/>
          </p:nvPr>
        </p:nvSpPr>
        <p:spPr>
          <a:xfrm>
            <a:off x="1143000" y="2401570"/>
            <a:ext cx="7108190" cy="4288790"/>
          </a:xfrm>
        </p:spPr>
        <p:txBody>
          <a:bodyPr/>
          <a:p>
            <a:r>
              <a:rPr lang="en-US" sz="2000">
                <a:latin typeface="Bahnschrift" panose="020B0502040204020203" charset="0"/>
                <a:cs typeface="Bahnschrift" panose="020B0502040204020203" charset="0"/>
              </a:rPr>
              <a:t>The Waterfall Model is a traditional software development methodology that follows a linear and sequential approach. It was first introduced by Dr. Winston W. Royce in a paper published in 1970. The model is called "Waterfall" because it resembles a waterfall where progress is seen as flowing steadily downwards through phases like Conception, Initiation, Analysis, Design, Construction, Testing, and Maintenance.</a:t>
            </a:r>
            <a:endParaRPr lang="en-US" sz="2000">
              <a:latin typeface="Bahnschrift" panose="020B0502040204020203" charset="0"/>
              <a:cs typeface="Bahnschrift"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72110"/>
            <a:ext cx="8229600" cy="6167120"/>
          </a:xfrm>
        </p:spPr>
        <p:txBody>
          <a:bodyPr/>
          <a:p>
            <a:r>
              <a:rPr lang="en-US" sz="2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10.Continuously Improve:</a:t>
            </a:r>
            <a:endParaRPr lang="en-US" sz="2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endParaRPr lang="en-US" sz="2400"/>
          </a:p>
          <a:p>
            <a:r>
              <a:rPr lang="en-US" sz="2400"/>
              <a:t>Regularly reflect on the team's practices and processes, identifying areas for improvement.</a:t>
            </a:r>
            <a:endParaRPr lang="en-US" sz="2400"/>
          </a:p>
          <a:p>
            <a:r>
              <a:rPr lang="en-US" sz="2400"/>
              <a:t>Experiment with new techniques and practices, and adapt the XP Agile model based on feedback and lessons learned.</a:t>
            </a:r>
            <a:endParaRPr lang="en-US" sz="2400"/>
          </a:p>
          <a:p>
            <a:r>
              <a:rPr lang="en-US" sz="2400"/>
              <a:t>By following these steps and embracing the core values and practices of Extreme Programming, you can develop an XP Agile model that enables your team to deliver high-quality software quickly and efficiently while fostering collaboration, communication, and continuous improvement.</a:t>
            </a:r>
            <a:endParaRPr lang="en-US" sz="2400"/>
          </a:p>
          <a:p>
            <a:endParaRPr lang="en-US"/>
          </a:p>
          <a:p>
            <a:endParaRPr lang="en-US"/>
          </a:p>
          <a:p>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3850" y="274955"/>
            <a:ext cx="8362315" cy="1095375"/>
          </a:xfrm>
        </p:spPr>
        <p:txBody>
          <a:bodyPr/>
          <a:p>
            <a:r>
              <a:rPr lang="en-US" sz="2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Here are the key phases of the Waterfall Model:</a:t>
            </a:r>
            <a:endParaRPr lang="en-US" sz="2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Content Placeholder 2"/>
          <p:cNvSpPr>
            <a:spLocks noGrp="1"/>
          </p:cNvSpPr>
          <p:nvPr>
            <p:ph idx="1"/>
          </p:nvPr>
        </p:nvSpPr>
        <p:spPr>
          <a:xfrm>
            <a:off x="457200" y="1600200"/>
            <a:ext cx="8199120" cy="4905375"/>
          </a:xfrm>
        </p:spPr>
        <p:txBody>
          <a:bodyPr/>
          <a:p>
            <a:r>
              <a:rPr lang="en-US" sz="2000"/>
              <a:t>Requirements Gathering and Analysis:-</a:t>
            </a:r>
            <a:endParaRPr lang="en-US" sz="2000"/>
          </a:p>
          <a:p>
            <a:endParaRPr lang="en-US" sz="2000"/>
          </a:p>
          <a:p>
            <a:r>
              <a:rPr lang="en-US" sz="2000"/>
              <a:t>In this phase, the project team works with stakeholders to gather and document all the requirements for the software project.</a:t>
            </a:r>
            <a:endParaRPr lang="en-US" sz="2000"/>
          </a:p>
          <a:p>
            <a:r>
              <a:rPr lang="en-US" sz="2000"/>
              <a:t>System Design:-</a:t>
            </a:r>
            <a:endParaRPr lang="en-US" sz="2000"/>
          </a:p>
          <a:p>
            <a:endParaRPr lang="en-US" sz="2000"/>
          </a:p>
          <a:p>
            <a:r>
              <a:rPr lang="en-US" sz="2000"/>
              <a:t>Based on the requirements gathered, the system architecture and design are created. This phase involves creating a blueprint for the entire system.</a:t>
            </a:r>
            <a:endParaRPr lang="en-US" sz="2000"/>
          </a:p>
          <a:p>
            <a:r>
              <a:rPr lang="en-US" sz="2000"/>
              <a:t>Implementation (Coding):-</a:t>
            </a:r>
            <a:endParaRPr lang="en-US" sz="2000"/>
          </a:p>
          <a:p>
            <a:endParaRPr lang="en-US" sz="2000"/>
          </a:p>
          <a:p>
            <a:r>
              <a:rPr lang="en-US" sz="2000"/>
              <a:t>The actual coding or programming of the software takes place in this phase. The design is translated into source code.</a:t>
            </a:r>
            <a:endParaRPr lang="en-US" sz="2000"/>
          </a:p>
          <a:p>
            <a:pPr marL="0" indent="0">
              <a:buNone/>
            </a:pPr>
            <a:endParaRPr lang="en-US" sz="2000"/>
          </a:p>
          <a:p>
            <a:endParaRPr lang="en-US" sz="2000"/>
          </a:p>
          <a:p>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9905" y="337185"/>
            <a:ext cx="8218170" cy="6158865"/>
          </a:xfrm>
        </p:spPr>
        <p:txBody>
          <a:bodyPr/>
          <a:p>
            <a:endParaRPr lang="en-US" sz="2000"/>
          </a:p>
          <a:p>
            <a:endParaRPr lang="en-US" sz="2000"/>
          </a:p>
          <a:p>
            <a:r>
              <a:rPr lang="en-US" sz="2000"/>
              <a:t>Testing:-</a:t>
            </a:r>
            <a:endParaRPr lang="en-US" sz="2000"/>
          </a:p>
          <a:p>
            <a:r>
              <a:rPr lang="en-US" sz="2000"/>
              <a:t>The developed software is tested to ensure that it meets the specified requirements. This phase includes unit testing, integration testing, and system testing.</a:t>
            </a:r>
            <a:endParaRPr lang="en-US" sz="2000"/>
          </a:p>
          <a:p>
            <a:endParaRPr lang="en-US" sz="2000"/>
          </a:p>
          <a:p>
            <a:endParaRPr lang="en-US" sz="2000"/>
          </a:p>
          <a:p>
            <a:r>
              <a:rPr lang="en-US" sz="2000"/>
              <a:t>Deployment:-</a:t>
            </a:r>
            <a:endParaRPr lang="en-US" sz="2000"/>
          </a:p>
          <a:p>
            <a:r>
              <a:rPr lang="en-US" sz="2000"/>
              <a:t>Once the software passes testing, it is deployed to the production environment for end-users to access and use.</a:t>
            </a:r>
            <a:endParaRPr lang="en-US" sz="2000"/>
          </a:p>
          <a:p>
            <a:endParaRPr lang="en-US" sz="2000"/>
          </a:p>
          <a:p>
            <a:r>
              <a:rPr lang="en-US" sz="2000"/>
              <a:t>Maintenance:-</a:t>
            </a:r>
            <a:endParaRPr lang="en-US" sz="2000"/>
          </a:p>
          <a:p>
            <a:r>
              <a:rPr lang="en-US" sz="2000"/>
              <a:t>Ongoing maintenance and support activities are carried out to address any issues that arise in the live environment. This phase can include bug fixes, updates, and enhancements.</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256540"/>
            <a:ext cx="8229600" cy="5869940"/>
          </a:xfrm>
        </p:spPr>
        <p:txBody>
          <a:bodyPr/>
          <a:p>
            <a:pPr marL="0" indent="0">
              <a:buNone/>
            </a:pPr>
            <a:endParaRPr lang="en-US" sz="2000"/>
          </a:p>
          <a:p>
            <a:pPr marL="0" indent="0">
              <a:buNone/>
            </a:pPr>
            <a:r>
              <a:rPr lang="en-US" sz="2000"/>
              <a:t>Waterfall is a project management methodology, Examples of Waterfall Type Projects in Project Management​, that follows a sequential approach to project delivery, where progress flows downwards through the phases of the project. In this methodology, each phase must be completed before moving on to the next one. Waterfall projects are best suited for projects where the requirements are well defined, and the project team has a clear understanding of what needs to be done. </a:t>
            </a:r>
            <a:endParaRPr lang="en-US"/>
          </a:p>
          <a:p>
            <a:pPr marL="0" indent="0">
              <a:buNone/>
            </a:pPr>
            <a:endParaRPr lang="en-US"/>
          </a:p>
          <a:p>
            <a:pPr marL="0" indent="0">
              <a:buNone/>
            </a:pPr>
            <a:r>
              <a:rPr lang="en-US" sz="2000"/>
              <a:t>waterfall type project in project management</a:t>
            </a:r>
            <a:endParaRPr lang="en-US" sz="2000"/>
          </a:p>
          <a:p>
            <a:pPr marL="0" indent="0">
              <a:buNone/>
            </a:pPr>
            <a:r>
              <a:rPr lang="en-US" sz="2000"/>
              <a:t>In project management, there are two primary methodologies used to complete projects: waterfall and agile. The waterfall approach is a sequential design process, where progress flows downwards through the phases of the project. Each phase must be completed before moving on to the next one. This methodology is commonly used in projects where the requirements are well defined, and the project team has a clear understanding of what needs to be done.</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we will explore examples of waterfall type projects in following industries:</a:t>
            </a:r>
            <a:endParaRPr lang="en-US" sz="32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Content Placeholder 2"/>
          <p:cNvSpPr>
            <a:spLocks noGrp="1"/>
          </p:cNvSpPr>
          <p:nvPr>
            <p:ph idx="1"/>
          </p:nvPr>
        </p:nvSpPr>
        <p:spPr/>
        <p:txBody>
          <a:bodyPr/>
          <a:p>
            <a:pPr marL="0" indent="0">
              <a:buNone/>
            </a:pPr>
            <a:r>
              <a:rPr lang="en-US"/>
              <a:t>1.Construction Projects</a:t>
            </a:r>
            <a:endParaRPr lang="en-US"/>
          </a:p>
          <a:p>
            <a:pPr marL="0" indent="0">
              <a:buNone/>
            </a:pPr>
            <a:r>
              <a:rPr lang="en-US"/>
              <a:t>2.Healthcare Projects</a:t>
            </a:r>
            <a:endParaRPr lang="en-US"/>
          </a:p>
          <a:p>
            <a:pPr marL="0" indent="0">
              <a:buNone/>
            </a:pPr>
            <a:r>
              <a:rPr lang="en-US"/>
              <a:t>3.Manufacturing Projects</a:t>
            </a:r>
            <a:endParaRPr lang="en-US"/>
          </a:p>
          <a:p>
            <a:pPr marL="0" indent="0">
              <a:buNone/>
            </a:pPr>
            <a:r>
              <a:rPr lang="en-US"/>
              <a: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Developing an Extreme Programming (XP) Agile model</a:t>
            </a:r>
            <a:endParaRPr lang="en-US" sz="32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Content Placeholder 2"/>
          <p:cNvSpPr>
            <a:spLocks noGrp="1"/>
          </p:cNvSpPr>
          <p:nvPr>
            <p:ph idx="1"/>
          </p:nvPr>
        </p:nvSpPr>
        <p:spPr>
          <a:xfrm>
            <a:off x="457200" y="1483360"/>
            <a:ext cx="8125460" cy="5328920"/>
          </a:xfrm>
        </p:spPr>
        <p:txBody>
          <a:bodyPr/>
          <a:p>
            <a:pPr marL="0" indent="0">
              <a:buNone/>
            </a:pPr>
            <a:r>
              <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1. Understand XP Values:</a:t>
            </a:r>
            <a:endPar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endParaRPr lang="en-US" sz="1800"/>
          </a:p>
          <a:p>
            <a:r>
              <a:rPr lang="en-US" sz="1800"/>
              <a:t>Familiarize yourself with the five core values of Extreme Programming: communication, simplicity, feedback, courage, and respect.</a:t>
            </a:r>
            <a:endParaRPr lang="en-US" sz="1800"/>
          </a:p>
          <a:p>
            <a:r>
              <a:rPr lang="en-US" sz="1800"/>
              <a:t>Understand how these values guide the development process and foster collaboration within the team.</a:t>
            </a:r>
            <a:endParaRPr lang="en-US" sz="1800"/>
          </a:p>
          <a:p>
            <a:endParaRPr lang="en-US" sz="1800"/>
          </a:p>
          <a:p>
            <a:r>
              <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2. Embrace XP Practices:</a:t>
            </a:r>
            <a:endPar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endParaRPr lang="en-US" sz="1800"/>
          </a:p>
          <a:p>
            <a:r>
              <a:rPr lang="en-US" sz="1600"/>
              <a:t>Explore the primary practices of Extreme Programming, including:</a:t>
            </a:r>
            <a:endParaRPr lang="en-US" sz="1600"/>
          </a:p>
          <a:p>
            <a:r>
              <a:rPr lang="en-US" sz="1600"/>
              <a:t>Test-Driven Development (TDD): Write automated tests before writing code to drive the development process.</a:t>
            </a:r>
            <a:endParaRPr lang="en-US" sz="1600"/>
          </a:p>
          <a:p>
            <a:r>
              <a:rPr lang="en-US" sz="1600"/>
              <a:t>Pair Programming: Programmers work in pairs, continuously collaborating and reviewing each other's code.</a:t>
            </a:r>
            <a:endParaRPr lang="en-US" sz="1600"/>
          </a:p>
          <a:p>
            <a:r>
              <a:rPr lang="en-US" sz="1600"/>
              <a:t>Continuous Integration (CI): Integrate code changes frequently and automatically verify that the build is not broken.</a:t>
            </a:r>
            <a:endParaRPr lang="en-US" sz="1600"/>
          </a:p>
          <a:p>
            <a:r>
              <a:rPr lang="en-US" sz="1600"/>
              <a:t>Refactoring: Improve the design of code without changing its behavior to maintain code quality.</a:t>
            </a: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58140"/>
            <a:ext cx="8229600" cy="6282055"/>
          </a:xfrm>
        </p:spPr>
        <p:txBody>
          <a:bodyPr/>
          <a:p>
            <a:r>
              <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3. Adapt Practices to Your Context:</a:t>
            </a:r>
            <a:endPar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endParaRPr lang="en-US" sz="1800"/>
          </a:p>
          <a:p>
            <a:r>
              <a:rPr lang="en-US" sz="1800"/>
              <a:t>Assess your team's current practices and identify areas where XP practices can be adopted or improved.</a:t>
            </a:r>
            <a:endParaRPr lang="en-US" sz="1800"/>
          </a:p>
          <a:p>
            <a:r>
              <a:rPr lang="en-US" sz="1800"/>
              <a:t>Tailor XP practices to fit the specific needs, size, and culture of your team or organization.</a:t>
            </a:r>
            <a:endParaRPr lang="en-US" sz="1800"/>
          </a:p>
          <a:p>
            <a:endParaRPr lang="en-US" sz="1800"/>
          </a:p>
          <a:p>
            <a:r>
              <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4.Implement Test-Driven Development (TDD)</a:t>
            </a:r>
            <a:r>
              <a:rPr lang="en-US" sz="1800"/>
              <a:t>:</a:t>
            </a:r>
            <a:endParaRPr lang="en-US" sz="1800"/>
          </a:p>
          <a:p>
            <a:endParaRPr lang="en-US" sz="1800"/>
          </a:p>
          <a:p>
            <a:r>
              <a:rPr lang="en-US" sz="1800"/>
              <a:t>Train team members in the principles and techniques of TDD.</a:t>
            </a:r>
            <a:endParaRPr lang="en-US" sz="1800"/>
          </a:p>
          <a:p>
            <a:r>
              <a:rPr lang="en-US" sz="1800"/>
              <a:t>Integrate TDD into the development process, ensuring that automated tests are written before implementing any new functionality.</a:t>
            </a:r>
            <a:endParaRPr lang="en-US" sz="1800"/>
          </a:p>
          <a:p>
            <a:endParaRPr lang="en-US" sz="1800"/>
          </a:p>
          <a:p>
            <a:r>
              <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5.Promote Pair Programming:</a:t>
            </a:r>
            <a:endPar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endParaRPr lang="en-US" sz="1800"/>
          </a:p>
          <a:p>
            <a:r>
              <a:rPr lang="en-US" sz="1800"/>
              <a:t>Introduce pair programming to the team and provide training if necessary.</a:t>
            </a:r>
            <a:endParaRPr lang="en-US" sz="1800"/>
          </a:p>
          <a:p>
            <a:r>
              <a:rPr lang="en-US" sz="1800"/>
              <a:t>Encourage programmers to work in pairs on tasks, rotating pairs regularly to share knowledge and expertise.</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242570"/>
            <a:ext cx="8229600" cy="6267450"/>
          </a:xfrm>
        </p:spPr>
        <p:txBody>
          <a:bodyPr/>
          <a:p>
            <a:r>
              <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5. Promote Pair Programming:</a:t>
            </a:r>
            <a:endPar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endParaRPr lang="en-US" sz="1800"/>
          </a:p>
          <a:p>
            <a:r>
              <a:rPr lang="en-US" sz="1800"/>
              <a:t>Introduce pair programming to the team and provide training if necessary.</a:t>
            </a:r>
            <a:endParaRPr lang="en-US" sz="1800"/>
          </a:p>
          <a:p>
            <a:r>
              <a:rPr lang="en-US" sz="1800"/>
              <a:t>Encourage programmers to work in pairs on tasks, rotating pairs regularly to share knowledge and expertise.</a:t>
            </a:r>
            <a:endParaRPr lang="en-US" sz="1800"/>
          </a:p>
          <a:p>
            <a:endParaRPr lang="en-US" sz="1800"/>
          </a:p>
          <a:p>
            <a:r>
              <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6.Adopt Continuous Integration (CI):</a:t>
            </a:r>
            <a:endPar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endParaRPr lang="en-US" sz="1800"/>
          </a:p>
          <a:p>
            <a:r>
              <a:rPr lang="en-US" sz="1800"/>
              <a:t>Set up a CI server to automatically build and test the software whenever changes are committed to the version control system.</a:t>
            </a:r>
            <a:endParaRPr lang="en-US" sz="1800"/>
          </a:p>
          <a:p>
            <a:r>
              <a:rPr lang="en-US" sz="1800"/>
              <a:t>Ensure that the CI process provides fast feedback to developers, allowing them to identify and fix issues quickly.</a:t>
            </a:r>
            <a:endParaRPr lang="en-US" sz="1800"/>
          </a:p>
          <a:p>
            <a:endParaRPr lang="en-US" sz="1800"/>
          </a:p>
          <a:p>
            <a:r>
              <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7.Encourage Refactoring and Simple Design:</a:t>
            </a:r>
            <a:endParaRPr 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endParaRPr lang="en-US" sz="1800"/>
          </a:p>
          <a:p>
            <a:r>
              <a:rPr lang="en-US" sz="1800"/>
              <a:t>Foster a culture of continuous improvement, where team members are encouraged to refactor code and improve the design as needed.</a:t>
            </a:r>
            <a:endParaRPr lang="en-US" sz="1800"/>
          </a:p>
          <a:p>
            <a:r>
              <a:rPr lang="en-US" sz="1800"/>
              <a:t>Provide time and resources for refactoring activities to ensure that code quality is maintained over time.</a:t>
            </a: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58140"/>
            <a:ext cx="8229600" cy="6252845"/>
          </a:xfrm>
        </p:spPr>
        <p:txBody>
          <a:bodyPr/>
          <a:p>
            <a:r>
              <a:rPr lang="en-US" sz="2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8. Facilitate Communication and Feedback:</a:t>
            </a:r>
            <a:endParaRPr lang="en-US" sz="2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endParaRPr lang="en-US" sz="2000"/>
          </a:p>
          <a:p>
            <a:r>
              <a:rPr lang="en-US" sz="2400"/>
              <a:t>Encourage open communication within the team, promoting regular meetings, discussions, and feedback sessions.</a:t>
            </a:r>
            <a:endParaRPr lang="en-US" sz="2400"/>
          </a:p>
          <a:p>
            <a:r>
              <a:rPr lang="en-US" sz="2400"/>
              <a:t>Use techniques such as daily stand-up meetings, sprint reviews, and retrospectives to facilitate communication and gather feedbac</a:t>
            </a:r>
            <a:r>
              <a:rPr lang="en-US" sz="2000"/>
              <a:t>k.</a:t>
            </a:r>
            <a:endParaRPr lang="en-US" sz="2000"/>
          </a:p>
          <a:p>
            <a:endParaRPr lang="en-US" sz="2000"/>
          </a:p>
          <a:p>
            <a:r>
              <a:rPr lang="en-US" sz="2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9. Promote Courage and Respect:</a:t>
            </a:r>
            <a:endParaRPr lang="en-US" sz="2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endParaRPr lang="en-US" sz="2000"/>
          </a:p>
          <a:p>
            <a:r>
              <a:rPr lang="en-US" sz="2000"/>
              <a:t>Create a supportive environment where team members feel empowered to take risks, experiment, and learn from failures.</a:t>
            </a:r>
            <a:endParaRPr lang="en-US" sz="2000"/>
          </a:p>
          <a:p>
            <a:r>
              <a:rPr lang="en-US" sz="2000"/>
              <a:t>Foster a culture of respect and trust, where team members collaborate effectively and support each other's growth and development.</a:t>
            </a:r>
            <a:endParaRPr lang="en-US" sz="2000"/>
          </a:p>
          <a:p>
            <a:pPr marL="0" indent="0">
              <a:buNone/>
            </a:pPr>
            <a:endParaRPr lang="en-US" sz="20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5863</Words>
  <Application>WPS Presentation</Application>
  <PresentationFormat/>
  <Paragraphs>109</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Bahnschrift</vt:lpstr>
      <vt:lpstr>Microsoft YaHei</vt:lpstr>
      <vt:lpstr>Arial Unicode MS</vt:lpstr>
      <vt:lpstr>Calibri</vt:lpstr>
      <vt:lpstr>Default Design</vt:lpstr>
      <vt:lpstr>WATER FALL MODEL AND AGILE MODEL </vt:lpstr>
      <vt:lpstr>Here are the key phases of the Waterfall Model:</vt:lpstr>
      <vt:lpstr>PowerPoint 演示文稿</vt:lpstr>
      <vt:lpstr>PowerPoint 演示文稿</vt:lpstr>
      <vt:lpstr>we will explore examples of waterfall type projects in following industries: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FALL MODEL AND AGILE MODEL </dc:title>
  <dc:creator>is lab</dc:creator>
  <cp:lastModifiedBy>is lab</cp:lastModifiedBy>
  <cp:revision>3</cp:revision>
  <dcterms:created xsi:type="dcterms:W3CDTF">2024-02-06T07:14:00Z</dcterms:created>
  <dcterms:modified xsi:type="dcterms:W3CDTF">2024-02-12T05:33:59Z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1033-12.2.0.13431</vt:lpwstr>
  </property>
  <property fmtid="{D5CDD505-2E9C-101B-9397-08002B2CF9AE}" pid="3" name="ICV">
    <vt:lpwstr>7DEAC6AAA0B54C1EB44E2524C2FB907E_12</vt:lpwstr>
  </property>
</Properties>
</file>