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76" r:id="rId4"/>
    <p:sldId id="259" r:id="rId5"/>
    <p:sldId id="273" r:id="rId6"/>
    <p:sldId id="274" r:id="rId7"/>
    <p:sldId id="275" r:id="rId8"/>
    <p:sldId id="272" r:id="rId9"/>
    <p:sldId id="265" r:id="rId10"/>
    <p:sldId id="260" r:id="rId11"/>
    <p:sldId id="282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1" r:id="rId21"/>
    <p:sldId id="284" r:id="rId22"/>
    <p:sldId id="262" r:id="rId23"/>
    <p:sldId id="285" r:id="rId24"/>
    <p:sldId id="286" r:id="rId25"/>
    <p:sldId id="287" r:id="rId26"/>
    <p:sldId id="291" r:id="rId27"/>
    <p:sldId id="288" r:id="rId28"/>
    <p:sldId id="289" r:id="rId29"/>
    <p:sldId id="293" r:id="rId30"/>
    <p:sldId id="290" r:id="rId31"/>
    <p:sldId id="292" r:id="rId3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1919"/>
    <a:srgbClr val="C89800"/>
    <a:srgbClr val="A0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1974" y="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3T06:42:12.258"/>
    </inkml:context>
    <inkml:brush xml:id="br0">
      <inkml:brushProperty name="width" value="0.06667" units="cm"/>
      <inkml:brushProperty name="height" value="0.06667" units="cm"/>
      <inkml:brushProperty name="color" value="#3F3F3F"/>
      <inkml:brushProperty name="fitToCurve" value="1"/>
    </inkml:brush>
  </inkml:definitions>
  <inkml:traceGroup>
    <inkml:annotationXML>
      <emma:emma xmlns:emma="http://www.w3.org/2003/04/emma" version="1.0">
        <emma:interpretation id="{E414E300-EA24-48CE-9B9C-20F0B867D069}" emma:medium="tactile" emma:mode="ink">
          <msink:context xmlns:msink="http://schemas.microsoft.com/ink/2010/main" type="writingRegion" rotatedBoundingBox="17620,7938 17710,7547 17865,7582 17775,7973"/>
        </emma:interpretation>
      </emma:emma>
    </inkml:annotationXML>
    <inkml:traceGroup>
      <inkml:annotationXML>
        <emma:emma xmlns:emma="http://www.w3.org/2003/04/emma" version="1.0">
          <emma:interpretation id="{EA191E13-54FD-4CA2-B526-8439B0CF7DDC}" emma:medium="tactile" emma:mode="ink">
            <msink:context xmlns:msink="http://schemas.microsoft.com/ink/2010/main" type="paragraph" rotatedBoundingBox="17620,7938 17710,7547 17865,7582 17775,7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60A151-807A-4E67-BCAB-3855E2519C1E}" emma:medium="tactile" emma:mode="ink">
              <msink:context xmlns:msink="http://schemas.microsoft.com/ink/2010/main" type="line" rotatedBoundingBox="17620,7938 17710,7547 17865,7582 17775,7973"/>
            </emma:interpretation>
          </emma:emma>
        </inkml:annotationXML>
        <inkml:traceGroup>
          <inkml:annotationXML>
            <emma:emma xmlns:emma="http://www.w3.org/2003/04/emma" version="1.0">
              <emma:interpretation id="{61D77833-9D78-4F24-AAB6-E216ADB84976}" emma:medium="tactile" emma:mode="ink">
                <msink:context xmlns:msink="http://schemas.microsoft.com/ink/2010/main" type="inkWord" rotatedBoundingBox="17679,7951 17733,7717 17795,7732 17742,79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76 362 0,'0'-8'172,"0"1"-156,7-9 31,-7 9 46,0-1-61,8 1-1,-8-1 0,0 1 16</inkml:trace>
          <inkml:trace contextRef="#ctx0" brushRef="#br0" timeOffset="-10585.2216">68 158 0,'0'8'218,"0"-1"-202,0 1 93,0-1-77,0 1-17,0-1 17,0 1-17,0-1 1,-7-7-16,-1 16 31,1-9 63,7 1-79,0-1 17,-8 1-1,8-1 47,0 1-62,0-1-1,0 1 1,0-1 0,-7-7-16,7 8 15,0-1 110,0-14 172,0-1-281,0 1-16,7-1 31,-7 1-15,0-1-16,0 1 15,8 7 1,-1-8 31,-7 1-16,0-1 16,0 1-16,8 7-15,-8-8 15,0 0-15,7 1-1,1-1 32,-8 1-31,0-1-1,0 1 32,7 7-47,-7-15 63,8 7-32,-8-7 78,7 15-77,-7 8 421,0-1-453,-7 1 93,7-1-77,0 1 0,-8-1 31,8 1 31,0-1-47,-7-7 16,-1 8 62,8-1-62,0 1-47,0 0 141,0-1-79,-7-7-62,7 8 94,0-1-78,0 1 30,0-1 17,0 1-16,0-1-47,0 1 94,0 7-16,0-8 0,7 1-47,-7-1 0,8 1-15,-8 7 15,0-7 0,0 7-15,0-8 15</inkml:trace>
        </inkml:traceGroup>
        <inkml:traceGroup>
          <inkml:annotationXML>
            <emma:emma xmlns:emma="http://www.w3.org/2003/04/emma" version="1.0">
              <emma:interpretation id="{52F6B7E2-2384-4A5D-A783-609E6718FDFF}" emma:medium="tactile" emma:mode="ink">
                <msink:context xmlns:msink="http://schemas.microsoft.com/ink/2010/main" type="inkWord" rotatedBoundingBox="17742,7819 17764,7723 17779,7726 17757,7823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и</emma:literal>
                </emma:interpretation>
                <emma:interpretation id="interp4" emma:lang="" emma:confidence="0">
                  <emma:literal>=</emma:literal>
                </emma:interpretation>
                <emma:interpretation id="interp5" emma:lang="" emma:confidence="0">
                  <emma:literal>я</emma:literal>
                </emma:interpretation>
              </emma:one-of>
            </emma:emma>
          </inkml:annotationXML>
          <inkml:trace contextRef="#ctx0" brushRef="#br0" timeOffset="980.8874">91 241 0,'0'-7'187,"0"-9"-171,0 9-1,0-8-15,0 7 16,0-7 0,7 8-1,1-1 16,-8 1 1,0-1-17</inkml:trace>
        </inkml:traceGroup>
        <inkml:traceGroup>
          <inkml:annotationXML>
            <emma:emma xmlns:emma="http://www.w3.org/2003/04/emma" version="1.0">
              <emma:interpretation id="{82E1DBF4-F006-4049-90CA-31D98F7411F4}" emma:medium="tactile" emma:mode="ink">
                <msink:context xmlns:msink="http://schemas.microsoft.com/ink/2010/main" type="inkWord" rotatedBoundingBox="17654,7790 17710,7547 17865,7582 17809,782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2254.7049">68 15 0,'0'7'78,"0"1"-62,-7 0-16,-1 7 15,8-8 1,0 1-16,-7-1 15,-1 8 1,1 0 0,7-7 31,0-1-32,-8 1 1,8 0-1,0-1-15,-8 1 16,1 7 15,7-8-15,0 1 0,0-1-16,0 1 15,-8-1 1,8 1 31,0-23 78,0 7-110,0-7 1,0 0-16,8-7 16,-1 22-1,1-8-15,-8 0 0,0 1 16,15-1-16,-15 1 15,8 7 1,-8-15-16,15 7 16,-15 1-1,7 7 1,1-8 0,-8 1-1,7-1-15,-7 1 16,8 7 15,-1-16-31,1 16 16,7-7 15,-7-1-15,-8 23 171,0-7-171,0 0-16,-8-1 15,0 1 1,8-1-16,-7 1 16,7-1 30,0 1-14,-8-8-32,8 7 15,0 1 1,-7-8 0,7 7 15,-8 1 16,8 7-16,-7-7-15,7-1-1,-8-7 1,8 8-16,-7-1 62,7 1-46,-8-1 15,8 1-15,0-1-1,-7 1 1,7-16 203,7 1-172,1-8-47,-1 15 47,-7-8-32,8 8-15,-8-7 47,7-1-47,1 1 16,-1 7-1,-7-8 17,8 0-17,-1 8 16,1-7-31,0-1 32,-1 8 15,-7-7-16,8-1-16,-1 1 48,-7-1-32,8 1-15,-1-1 31,-7 1-32,8-1 17,-8 1-17,7 7-15,-7-8 16,8 0-1,-1 1 17,-7-1-32,0 1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3T06:42:07.390"/>
    </inkml:context>
    <inkml:brush xml:id="br0">
      <inkml:brushProperty name="width" value="0.06667" units="cm"/>
      <inkml:brushProperty name="height" value="0.06667" units="cm"/>
      <inkml:brushProperty name="color" value="#3F3F3F"/>
      <inkml:brushProperty name="fitToCurve" value="1"/>
    </inkml:brush>
  </inkml:definitions>
  <inkml:traceGroup>
    <inkml:annotationXML>
      <emma:emma xmlns:emma="http://www.w3.org/2003/04/emma" version="1.0">
        <emma:interpretation id="{34523E6B-76F3-45BF-A188-3F614B45640A}" emma:medium="tactile" emma:mode="ink">
          <msink:context xmlns:msink="http://schemas.microsoft.com/ink/2010/main" type="writingRegion" rotatedBoundingBox="20191,6784 20696,7099 20587,7274 20082,6958"/>
        </emma:interpretation>
      </emma:emma>
    </inkml:annotationXML>
    <inkml:traceGroup>
      <inkml:annotationXML>
        <emma:emma xmlns:emma="http://www.w3.org/2003/04/emma" version="1.0">
          <emma:interpretation id="{382DD116-E3C8-4468-A3D6-34C142E34196}" emma:medium="tactile" emma:mode="ink">
            <msink:context xmlns:msink="http://schemas.microsoft.com/ink/2010/main" type="paragraph" rotatedBoundingBox="20191,6784 20696,7099 20587,7274 20082,69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BB6F2B-646B-425D-906D-08845194E12E}" emma:medium="tactile" emma:mode="ink">
              <msink:context xmlns:msink="http://schemas.microsoft.com/ink/2010/main" type="line" rotatedBoundingBox="20191,6784 20696,7099 20587,7274 20082,6958"/>
            </emma:interpretation>
          </emma:emma>
        </inkml:annotationXML>
        <inkml:traceGroup>
          <inkml:annotationXML>
            <emma:emma xmlns:emma="http://www.w3.org/2003/04/emma" version="1.0">
              <emma:interpretation id="{9E356FC8-5C29-4C9A-AA85-4D4EC190F84D}" emma:medium="tactile" emma:mode="ink">
                <msink:context xmlns:msink="http://schemas.microsoft.com/ink/2010/main" type="inkWord" rotatedBoundingBox="20191,6784 20658,7076 20549,7250 20082,69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274 173 0,'7'0'156,"1"0"-125,0 8-15,-1-1 31,1 1-16,-1-8-31,1 0 47,-8 7-31,7-7-1,-7 8 1,8-8-1,-1 0-15,1 7 47,-1 1-31,8-1 15,8 9-15,-8-9-16,-7 1 15,7-8-15,-8 7 16,1 1-16,-1-1 16,1 1-16,-8-16 234,-8 8-234,-7-7 16,0-1 31,8 8-32,-1 0 16,1 0-31,-1 0 16,1 0 15,-1 0 32,0-7-48,8-1 142,-7-7-110,-1 7-16,1 1 0,-1-1-15,1 8-1,-1-15 17,1 8-1,-1-1 94,1 8-94,-1 0-15,1 0-16,-1 0 31,0 0 0,-7-7-15,30 7 640,-7 0-593,0 7-32,-1-7 63,8 0-48,-7 0 17,-8 8-47,7-8 15,-7 7-16,8-7 1,-1 8-16,1-1 16,14 1-1,-14 7 17,0-15-1,-8-8 313,-8 8-329,0-7 1,1 7 15,-1 0 47,1 0-47,-1 0 1,8-8 46,-7 8-31,-8-7 93,15-1-77,0 1-63,-8 7 15,8-30 1,-15-8-16,-30-22 16,7 14-16,0 46 15,-60 0-15,23 0 16,68 0 0,7 23-1,0 15 1,0 7-16,45-22 15,-8-23-15,-14 0 16,-15-15-16,-8-1 16,0-14-16,0 0 15,-8 15-15,-30-15 16,8 22-16,8 1 0,14-1 31,8 16 32</inkml:trace>
        </inkml:traceGroup>
        <inkml:traceGroup>
          <inkml:annotationXML>
            <emma:emma xmlns:emma="http://www.w3.org/2003/04/emma" version="1.0">
              <emma:interpretation id="{CD81A03A-B75A-4AFB-A726-6B758BE2D41C}" emma:medium="tactile" emma:mode="ink">
                <msink:context xmlns:msink="http://schemas.microsoft.com/ink/2010/main" type="inkWord" rotatedBoundingBox="20366,7028 20635,7196 20621,7220 20352,7052"/>
              </emma:interpretation>
              <emma:one-of disjunction-type="recognition" id="oneOf1">
                <emma:interpretation id="interp1" emma:lang="" emma:confidence="0">
                  <emma:literal>что</emma:literal>
                </emma:interpretation>
                <emma:interpretation id="interp2" emma:lang="" emma:confidence="0">
                  <emma:literal>ты</emma:literal>
                </emma:interpretation>
                <emma:interpretation id="interp3" emma:lang="" emma:confidence="0">
                  <emma:literal>тут</emma:literal>
                </emma:interpretation>
                <emma:interpretation id="interp4" emma:lang="" emma:confidence="0">
                  <emma:literal>т</emma:literal>
                </emma:interpretation>
                <emma:interpretation id="interp5" emma:lang="" emma:confidence="0">
                  <emma:literal>#т</emma:literal>
                </emma:interpretation>
              </emma:one-of>
            </emma:emma>
          </inkml:annotationXML>
          <inkml:trace contextRef="#ctx0" brushRef="#br0" timeOffset="1805.5177">229 166 0,'7'0'16,"1"7"109,-8 1-78,7-1 78,16 16-78,-16-23-32,-7 7-15,16 1 16,-9-1-16,1-7 328,-1 8-328,8 0 16,-7-1-1,7 1-15,0-8 0,0 22 16,0-22-16,0 8 16,-7 7-16,-1-15 15,1 0 1,-1 7-16,1-7 172,-1 15-141,1-7-31,-1 0 16,1-1-16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4C775-0A41-48C4-8A13-47313EB219F8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FF35-A33A-4EE5-A59F-9EB71A7857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FF35-A33A-4EE5-A59F-9EB71A785794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F0BD-FE30-4CBB-93E8-7BC6D379734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0792-E62C-496A-8EA3-A7215A359E4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ЦИФРОВОЙ ФИНАНСОВЫЙ</a:t>
            </a:r>
            <a:b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ПОМОЩНИК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572014"/>
            <a:ext cx="6400800" cy="300042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Выполнили участники команды «ШКИТ»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ФУНКЦИИ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87" y="901287"/>
            <a:ext cx="1736801" cy="34358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896479"/>
            <a:ext cx="1700133" cy="34406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60951"/>
            <a:ext cx="1682834" cy="3337215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2555776" y="2211710"/>
            <a:ext cx="792088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5724128" y="2211710"/>
            <a:ext cx="792088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7351" y="4373014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НАЧАЛО РАБОТЫ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БОТА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7078" y="4373014"/>
            <a:ext cx="133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ПРОСМОТР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БЮДЖЕТА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2384" y="436336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ИЗМЕНЕНИЕ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 БЮДЖЕТЕ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ФУНКЦИИ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27" y="901287"/>
            <a:ext cx="1728554" cy="33986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60" y="901287"/>
            <a:ext cx="1728192" cy="34188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4335" y="4374806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ВЫБОР ТИПА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ИЗМЕНЕНИЯ</a:t>
            </a:r>
            <a:endParaRPr lang="ru-RU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4361447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ВЫБОР СЧЁТА И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ВВОД СУММЫ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4067944" y="2276578"/>
            <a:ext cx="792088" cy="6480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3357554" y="3929072"/>
            <a:ext cx="613698" cy="5715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142844" y="192880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КОНКУРЕНЦИЯ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4071934" y="3929072"/>
            <a:ext cx="609784" cy="566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4786314" y="3929072"/>
            <a:ext cx="609784" cy="557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1928794" y="2071684"/>
            <a:ext cx="990601" cy="9224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КОНКУРЕНЦИЯ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4000496" y="3934348"/>
            <a:ext cx="609784" cy="566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4714876" y="3929072"/>
            <a:ext cx="609784" cy="557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1802" y="2571750"/>
            <a:ext cx="503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Непонятный интерфейс, слишком много лишнего, не имеет связи с разными банками и картами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2357436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Недостатки :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2071684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ДЗЕН-МАНИ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1928794" y="2071684"/>
            <a:ext cx="990601" cy="9224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КОНКУРЕНЦИЯ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1928794" y="2071684"/>
            <a:ext cx="1000132" cy="9286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4714876" y="3929072"/>
            <a:ext cx="609784" cy="557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1802" y="2571750"/>
            <a:ext cx="503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Нет системы введения Наличных и Безналичных средств</a:t>
            </a:r>
            <a:r>
              <a:rPr lang="en-US" sz="12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сложный и непонятный интерфейс.</a:t>
            </a:r>
            <a:endParaRPr lang="ru-RU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357436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Недостатки :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2071684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Black" pitchFamily="34" charset="0"/>
              </a:rPr>
              <a:t>MONEY MANAGER</a:t>
            </a:r>
            <a:endParaRPr lang="ru-RU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4000496" y="3929072"/>
            <a:ext cx="613698" cy="5715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1928794" y="2071684"/>
            <a:ext cx="990601" cy="9224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КОНКУРЕНЦИЯ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4000496" y="3929072"/>
            <a:ext cx="609784" cy="566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1928794" y="2071684"/>
            <a:ext cx="1000132" cy="928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1802" y="2571750"/>
            <a:ext cx="503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Непонятный интерфейс, слишком много лишнего, не имеет связи с разными банками и картами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2357436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 Black" pitchFamily="34" charset="0"/>
              </a:rPr>
              <a:t>Недостатки :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71802" y="2071684"/>
            <a:ext cx="5032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Black" pitchFamily="34" charset="0"/>
              </a:rPr>
              <a:t>MONEY LOVER</a:t>
            </a:r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4714876" y="3929072"/>
            <a:ext cx="613698" cy="5715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14626"/>
            <a:ext cx="864396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/>
          <p:cNvSpPr/>
          <p:nvPr/>
        </p:nvSpPr>
        <p:spPr>
          <a:xfrm rot="5400000">
            <a:off x="8545431" y="2544653"/>
            <a:ext cx="642941" cy="5542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-21267" y="1928808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Доходы/Расходы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Наличные/Безналичные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ПЛАНЫ НА БУДУЮЩЕЕ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14626"/>
            <a:ext cx="864396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/>
          <p:cNvSpPr/>
          <p:nvPr/>
        </p:nvSpPr>
        <p:spPr>
          <a:xfrm rot="5400000">
            <a:off x="8545431" y="2544653"/>
            <a:ext cx="642941" cy="5542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2886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029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285852" y="3214692"/>
            <a:ext cx="2786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расходы/доходы по месяцам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разделение доходов/расходов по категориям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1267" y="1928808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Доходы/Расходы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Наличные/Безналичные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ПЛАНЫ НА БУДУЮЩЕЕ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14626"/>
            <a:ext cx="864396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/>
          <p:cNvSpPr/>
          <p:nvPr/>
        </p:nvSpPr>
        <p:spPr>
          <a:xfrm rot="5400000">
            <a:off x="8545431" y="2544653"/>
            <a:ext cx="642941" cy="5542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2886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71934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029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143372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286248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285852" y="3214692"/>
            <a:ext cx="2786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расходы/доходы по месяцам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разделение доходов/расходов по категориям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1267" y="1928808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Доходы/Расходы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Наличные/Безналичные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1857370"/>
            <a:ext cx="3286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создание диаграмм расходов/доходов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литература по финансовой грамотности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ПЛАНЫ НА БУДУЮЩЕЕ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14626"/>
            <a:ext cx="864396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/>
          <p:cNvSpPr/>
          <p:nvPr/>
        </p:nvSpPr>
        <p:spPr>
          <a:xfrm rot="5400000">
            <a:off x="8545431" y="2544653"/>
            <a:ext cx="642941" cy="5542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2886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71934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64357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029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143372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71500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286248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5788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285852" y="3214692"/>
            <a:ext cx="2786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расходы/доходы по месяцам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разделение доходов/расходов по категориям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1267" y="1928808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Доходы/Расходы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Наличные/Безналичные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4612" y="1857370"/>
            <a:ext cx="3286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создание диаграмм расходов/доходов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литература по финансовой грамотности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28377" y="3214692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создание мобильного приложения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добавление обучающих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видеороликов по финансовой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грамотности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ПЛАНЫ НА БУДУЮЩЕЕ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042" y="2571750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АКТУАЛЬНОСТЬ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939" y="2714626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ПРОСТОТА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14626"/>
            <a:ext cx="864396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бедренный треугольник 2"/>
          <p:cNvSpPr/>
          <p:nvPr/>
        </p:nvSpPr>
        <p:spPr>
          <a:xfrm rot="5400000">
            <a:off x="8545431" y="2544653"/>
            <a:ext cx="642941" cy="5542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78578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42886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71934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643570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215206" y="2571750"/>
            <a:ext cx="500066" cy="5000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5722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50029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143372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715008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286644" y="2643188"/>
            <a:ext cx="357190" cy="3571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0010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286248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857884" y="3000378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429520" y="2500312"/>
            <a:ext cx="7143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285852" y="3214692"/>
            <a:ext cx="2786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расходы/доходы по месяцам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разделение доходов/расходов по категориям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1267" y="1928808"/>
            <a:ext cx="2164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Доходы/Расходы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Наличные/Безналичные</a:t>
            </a:r>
            <a:endParaRPr lang="ru-RU" sz="11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4612" y="1857370"/>
            <a:ext cx="32861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создание диаграмм расходов/доходов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литература по финансовой грамотности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428377" y="3214692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создание мобильного приложения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добавление обучающих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видеороликов по финансовой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грамотности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138" y="1828710"/>
            <a:ext cx="21723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внедрение ИИ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попытка сотрудничества</a:t>
            </a:r>
          </a:p>
          <a:p>
            <a:pPr algn="ctr"/>
            <a:r>
              <a:rPr lang="ru-RU" sz="1100" dirty="0" smtClean="0">
                <a:solidFill>
                  <a:schemeClr val="bg1"/>
                </a:solidFill>
                <a:latin typeface="Arial Black" pitchFamily="34" charset="0"/>
              </a:rPr>
              <a:t> с банками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ПЛАНЫ НА БУДУЮЩЕЕ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3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СТЕК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0166" y="1214428"/>
            <a:ext cx="5143536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PYTHON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028" name="AutoShape 4" descr="https://dz2cdn1.dzone.com/storage/temp/15443558-python.pn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python.png"/>
          <p:cNvPicPr>
            <a:picLocks noChangeAspect="1"/>
          </p:cNvPicPr>
          <p:nvPr/>
        </p:nvPicPr>
        <p:blipFill>
          <a:blip r:embed="rId2" cstate="print"/>
          <a:srcRect l="25000" r="24999" b="33332"/>
          <a:stretch>
            <a:fillRect/>
          </a:stretch>
        </p:blipFill>
        <p:spPr>
          <a:xfrm>
            <a:off x="1571604" y="1285866"/>
            <a:ext cx="666755" cy="5000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3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СТЕК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0166" y="1214428"/>
            <a:ext cx="5143536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00298" y="2071684"/>
            <a:ext cx="414340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214428"/>
            <a:ext cx="5143536" cy="642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PYTHON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9" name="Рисунок 8" descr="python.png"/>
          <p:cNvPicPr>
            <a:picLocks noChangeAspect="1"/>
          </p:cNvPicPr>
          <p:nvPr/>
        </p:nvPicPr>
        <p:blipFill>
          <a:blip r:embed="rId2" cstate="print"/>
          <a:srcRect l="25000" r="24999" b="33332"/>
          <a:stretch>
            <a:fillRect/>
          </a:stretch>
        </p:blipFill>
        <p:spPr>
          <a:xfrm>
            <a:off x="1571604" y="1285866"/>
            <a:ext cx="666755" cy="500066"/>
          </a:xfrm>
          <a:prstGeom prst="rect">
            <a:avLst/>
          </a:prstGeom>
        </p:spPr>
      </p:pic>
      <p:sp>
        <p:nvSpPr>
          <p:cNvPr id="12" name="Фигура, имеющая форму буквы L 11"/>
          <p:cNvSpPr/>
          <p:nvPr/>
        </p:nvSpPr>
        <p:spPr>
          <a:xfrm>
            <a:off x="1500166" y="2000246"/>
            <a:ext cx="928694" cy="571504"/>
          </a:xfrm>
          <a:prstGeom prst="corner">
            <a:avLst>
              <a:gd name="adj1" fmla="val 50104"/>
              <a:gd name="adj2" fmla="val 511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00298" y="2071684"/>
            <a:ext cx="414340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OPENPYXL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4" name="Picture 2" descr="https://cdn3.iconfinder.com/data/icons/logos-brands-3/24/logo_brand_brands_logos_excel-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143122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3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СТЕК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0166" y="1214428"/>
            <a:ext cx="5143536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00298" y="2071684"/>
            <a:ext cx="414340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OPENPYXL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Фигура, имеющая форму буквы L 5"/>
          <p:cNvSpPr/>
          <p:nvPr/>
        </p:nvSpPr>
        <p:spPr>
          <a:xfrm>
            <a:off x="1500166" y="2000246"/>
            <a:ext cx="928694" cy="571504"/>
          </a:xfrm>
          <a:prstGeom prst="corner">
            <a:avLst>
              <a:gd name="adj1" fmla="val 50104"/>
              <a:gd name="adj2" fmla="val 511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00166" y="1214428"/>
            <a:ext cx="5143536" cy="642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PYTHON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9" name="Рисунок 8" descr="python.png"/>
          <p:cNvPicPr>
            <a:picLocks noChangeAspect="1"/>
          </p:cNvPicPr>
          <p:nvPr/>
        </p:nvPicPr>
        <p:blipFill>
          <a:blip r:embed="rId2" cstate="print"/>
          <a:srcRect l="25000" r="24999" b="33332"/>
          <a:stretch>
            <a:fillRect/>
          </a:stretch>
        </p:blipFill>
        <p:spPr>
          <a:xfrm>
            <a:off x="1571604" y="1285866"/>
            <a:ext cx="666755" cy="50006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500298" y="2857502"/>
            <a:ext cx="4143404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TELEBOT</a:t>
            </a:r>
            <a:endParaRPr lang="ru-RU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38914" name="Picture 2" descr="https://cdn3.iconfinder.com/data/icons/logos-brands-3/24/logo_brand_brands_logos_excel-1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143122"/>
            <a:ext cx="500066" cy="500066"/>
          </a:xfrm>
          <a:prstGeom prst="rect">
            <a:avLst/>
          </a:prstGeom>
          <a:noFill/>
        </p:spPr>
      </p:pic>
      <p:sp>
        <p:nvSpPr>
          <p:cNvPr id="12" name="Фигура, имеющая форму буквы L 11"/>
          <p:cNvSpPr/>
          <p:nvPr/>
        </p:nvSpPr>
        <p:spPr>
          <a:xfrm>
            <a:off x="1500166" y="2786064"/>
            <a:ext cx="928694" cy="571504"/>
          </a:xfrm>
          <a:prstGeom prst="corner">
            <a:avLst>
              <a:gd name="adj1" fmla="val 50104"/>
              <a:gd name="adj2" fmla="val 511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916" name="Picture 4" descr="https://cdn-edge.kwork.ru/pics/t3/87/25342538-63f112dbef26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905134"/>
            <a:ext cx="785818" cy="52395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691794">
            <a:off x="2681711" y="192126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691794">
            <a:off x="2681711" y="192126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691473">
            <a:off x="2695640" y="2561087"/>
            <a:ext cx="3361304" cy="457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691794">
            <a:off x="2681711" y="192126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691473">
            <a:off x="2695640" y="2561087"/>
            <a:ext cx="3361304" cy="457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0237702">
            <a:off x="2585948" y="2295347"/>
            <a:ext cx="3548266" cy="4571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691794">
            <a:off x="2681711" y="192126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691473">
            <a:off x="2695640" y="2561087"/>
            <a:ext cx="3361304" cy="457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608830">
            <a:off x="2681711" y="3850087"/>
            <a:ext cx="3283579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0237702">
            <a:off x="2585948" y="2295347"/>
            <a:ext cx="3548266" cy="4571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643188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29322" y="2071684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29322" y="142874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29322" y="328613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29322" y="3929072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691794">
            <a:off x="2681711" y="192126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691473">
            <a:off x="2695640" y="2561087"/>
            <a:ext cx="3361304" cy="457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608830">
            <a:off x="2681711" y="3850087"/>
            <a:ext cx="3283579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0237702">
            <a:off x="2585948" y="2295347"/>
            <a:ext cx="3548266" cy="4571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 rot="20897605">
            <a:off x="2686386" y="3832242"/>
            <a:ext cx="3410443" cy="45719"/>
          </a:xfrm>
          <a:prstGeom prst="roundRect">
            <a:avLst/>
          </a:prstGeom>
          <a:solidFill>
            <a:srgbClr val="C89800"/>
          </a:solidFill>
          <a:ln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42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042" y="2571750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57686" y="2571750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АКТУАЛЬНОСТЬ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2552" y="2714626"/>
            <a:ext cx="2699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МОБИЛЬНОСТЬ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8939" y="2714626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ПРОСТОТА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85786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Arial Black" pitchFamily="34" charset="0"/>
              </a:rPr>
              <a:t>ГУБАНОВА ВАРВАРА</a:t>
            </a:r>
            <a:endParaRPr lang="ru-RU" sz="1100" dirty="0">
              <a:latin typeface="Arial Black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85786" y="2071684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МЕДВЕДЕВ НИКИТА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85786" y="2714626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САДРИЕВ РАИЛ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85786" y="335756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НИКОЛАЕВ АЛЕКСАНДР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5786" y="4000510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МУСАЕВ АРТУР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49288" y="2057133"/>
            <a:ext cx="2000264" cy="4286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PRODUCT OWNER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936729" y="1428742"/>
            <a:ext cx="2000264" cy="428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TECH LID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96670" y="2682382"/>
            <a:ext cx="2000264" cy="42862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97603" y="4017156"/>
            <a:ext cx="2000264" cy="428628"/>
          </a:xfrm>
          <a:prstGeom prst="roundRect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Arial Black" pitchFamily="34" charset="0"/>
              </a:rPr>
              <a:t>СПЕЦИАЛИСТ ПО </a:t>
            </a:r>
            <a:r>
              <a:rPr lang="en-US" sz="1200" dirty="0" smtClean="0">
                <a:latin typeface="Arial Black" pitchFamily="34" charset="0"/>
              </a:rPr>
              <a:t>EXCEL</a:t>
            </a:r>
            <a:endParaRPr lang="ru-RU" sz="12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96670" y="3363838"/>
            <a:ext cx="2000264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 Black" pitchFamily="34" charset="0"/>
              </a:rPr>
              <a:t>HELPER</a:t>
            </a:r>
            <a:endParaRPr lang="ru-RU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13091" y="1667940"/>
            <a:ext cx="3283579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704694" y="2261780"/>
            <a:ext cx="3361304" cy="457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flipV="1">
            <a:off x="2680781" y="3534143"/>
            <a:ext cx="3403387" cy="4571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699792" y="2890171"/>
            <a:ext cx="3548266" cy="4571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80124" y="4162883"/>
            <a:ext cx="3410443" cy="45719"/>
          </a:xfrm>
          <a:prstGeom prst="roundRect">
            <a:avLst/>
          </a:prstGeom>
          <a:solidFill>
            <a:srgbClr val="C89800"/>
          </a:solidFill>
          <a:ln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7300" r="6054" b="3392"/>
          <a:stretch/>
        </p:blipFill>
        <p:spPr>
          <a:xfrm rot="20841266">
            <a:off x="6578530" y="2619856"/>
            <a:ext cx="1030951" cy="2007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428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ЗАКЛЮЧЕНИЕ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38780"/>
            <a:ext cx="8072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Подводя итог</a:t>
            </a:r>
            <a:r>
              <a:rPr lang="en-US" sz="1400" dirty="0" smtClean="0">
                <a:solidFill>
                  <a:schemeClr val="bg1"/>
                </a:solidFill>
                <a:latin typeface="Arial Black" pitchFamily="34" charset="0"/>
              </a:rPr>
              <a:t>, </a:t>
            </a:r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можно сказать, что мы с командой проделали хорошую работу.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Каждый открыл для себя что-то новое и интересное. Каждый участник команды работал над своим делом и развивал свои навыки. Спасибо большое мероприятию «</a:t>
            </a:r>
            <a:r>
              <a:rPr lang="ru-RU" sz="1400" dirty="0" err="1" smtClean="0">
                <a:solidFill>
                  <a:schemeClr val="bg1"/>
                </a:solidFill>
                <a:latin typeface="Arial Black" pitchFamily="34" charset="0"/>
              </a:rPr>
              <a:t>Хакатон</a:t>
            </a:r>
            <a:r>
              <a:rPr lang="ru-RU" sz="1400" dirty="0" smtClean="0">
                <a:solidFill>
                  <a:schemeClr val="bg1"/>
                </a:solidFill>
                <a:latin typeface="Arial Black" pitchFamily="34" charset="0"/>
              </a:rPr>
              <a:t>» за возможность проявить себя. Мы готовы с радостью выслушать ваши вопросы и ответить на них!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120"/>
            <a:ext cx="2887918" cy="28879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Рукописный ввод 21"/>
              <p14:cNvContentPartPr/>
              <p14:nvPr/>
            </p14:nvContentPartPr>
            <p14:xfrm>
              <a:off x="6359952" y="2729681"/>
              <a:ext cx="70920" cy="13860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072" y="2717801"/>
                <a:ext cx="94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Рукописный ввод 25"/>
              <p14:cNvContentPartPr/>
              <p14:nvPr/>
            </p14:nvContentPartPr>
            <p14:xfrm>
              <a:off x="7249152" y="2471921"/>
              <a:ext cx="174960" cy="12780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7272" y="2460041"/>
                <a:ext cx="198720" cy="15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042" y="2571750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357686" y="2571750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000364" y="1785932"/>
            <a:ext cx="2714644" cy="785818"/>
          </a:xfrm>
          <a:prstGeom prst="rect">
            <a:avLst/>
          </a:prstGeom>
          <a:solidFill>
            <a:srgbClr val="A0362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АКТУАЛЬНОСТЬ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2552" y="2714626"/>
            <a:ext cx="2699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МОБИЛЬНОСТЬ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1928808"/>
            <a:ext cx="2616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ДОСТУПНОСТЬ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8939" y="2714626"/>
            <a:ext cx="1941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solidFill>
                  <a:schemeClr val="bg1"/>
                </a:solidFill>
                <a:latin typeface="Arial Black" pitchFamily="34" charset="0"/>
              </a:rPr>
              <a:t>ПРОСТОТА</a:t>
            </a:r>
            <a:endParaRPr lang="ru-RU" sz="2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643306" y="928676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86116" y="128247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ЦЕЛЬ:</a:t>
            </a:r>
          </a:p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ПОМОЧЬ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ЦЕЛИ И ЗАДАЧИ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18711653">
            <a:off x="2607534" y="2502558"/>
            <a:ext cx="1579303" cy="285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643306" y="928676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857356" y="3000378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14480" y="3571882"/>
            <a:ext cx="17145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ШКОЛЬНИКАМ</a:t>
            </a:r>
            <a:endParaRPr lang="ru-RU" sz="13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ЦЕЛИ И ЗАДАЧИ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128247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ЦЕЛЬ:</a:t>
            </a:r>
          </a:p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ПОМОЧЬ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643306" y="928676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857356" y="3000378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00694" y="3000378"/>
            <a:ext cx="1428760" cy="14287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18711653">
            <a:off x="2607534" y="2502558"/>
            <a:ext cx="1579303" cy="285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2840146">
            <a:off x="4570898" y="2537204"/>
            <a:ext cx="1579303" cy="285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714480" y="3571882"/>
            <a:ext cx="17145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ШКОЛЬНИКАМ</a:t>
            </a:r>
            <a:endParaRPr lang="ru-RU" sz="13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3571882"/>
            <a:ext cx="17145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СТУДЕНТАМ</a:t>
            </a:r>
            <a:endParaRPr lang="ru-RU" sz="13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142858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ЦЕЛИ И ЗАДАЧИ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128247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ЦЕЛЬ:</a:t>
            </a:r>
          </a:p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ПОМОЧЬ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785918" y="1214428"/>
            <a:ext cx="2643206" cy="32599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85918" y="1214428"/>
            <a:ext cx="2643206" cy="325995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07704" y="142874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itchFamily="34" charset="0"/>
              </a:rPr>
              <a:t>Проблема</a:t>
            </a:r>
            <a:endParaRPr lang="ru-RU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288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3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2357436"/>
            <a:ext cx="200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Sfdegrtyhjuikliol;yoyuikuikuotuuuyukiutkuiouyilkuiuil6uiluyuiol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3702" y="19288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4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3" y="2357436"/>
            <a:ext cx="200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Sfdegrtyhjuikliol;yoyuikuikuotuuuyukiutkuiouyilkuiuil6uiluyuiol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ПРОБЛЕМЫ И ИХ РЕШЕНИЕ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0562" y="142874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Решение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9124" y="2071684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Наш бот поможет вести учёт потраченных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и полученных денег и правильно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распоряжаться финансами.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7356" y="2000246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Зачастую дети тратят деньги, которые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дали им родители или которые они 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заработали на ненужные вещи.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1785918" y="1142990"/>
            <a:ext cx="2643206" cy="32599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28794" y="142874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itchFamily="34" charset="0"/>
              </a:rPr>
              <a:t>Проблема</a:t>
            </a:r>
            <a:endParaRPr lang="ru-RU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2000246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Зачастую дети тратят деньги, которые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дали им родители или которые они 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заработали на ненужные вещи.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9288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3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1" y="2357436"/>
            <a:ext cx="200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Sfdegrtyhjuikliol;yoyuikuikuotuuuyukiutkuiouyilkuiuil6uiluyuiol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3702" y="19288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4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3" y="2357436"/>
            <a:ext cx="2000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Sfdegrtyhjuikliol;yoyuikuikuotuuuyukiutkuiouyilkuiuil6uiluyuiol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285734"/>
            <a:ext cx="8858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chemeClr val="bg1"/>
                </a:solidFill>
                <a:latin typeface="Arial Black" pitchFamily="34" charset="0"/>
              </a:rPr>
              <a:t>ПРОБЛЕМЫ И ИХ РЕШЕНИЕ</a:t>
            </a:r>
            <a:endParaRPr lang="ru-RU" sz="3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500562" y="1142990"/>
            <a:ext cx="2643206" cy="325995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43438" y="13573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 Black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000246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Наш бот поможет вести учёт потраченных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и полученных денег и правильно 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Arial Black" pitchFamily="34" charset="0"/>
              </a:rPr>
              <a:t>распоряжаться финансами.</a:t>
            </a:r>
            <a:endParaRPr lang="ru-RU" sz="16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519</Words>
  <Application>Microsoft Office PowerPoint</Application>
  <PresentationFormat>Экран (16:9)</PresentationFormat>
  <Paragraphs>204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Тема Office</vt:lpstr>
      <vt:lpstr>ЦИФРОВОЙ ФИНАНСОВЫЙ ПОМОЩНИК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ФИНАНСОВЫЙ ПОМОЩНИК</dc:title>
  <dc:creator>XTreme.ws</dc:creator>
  <cp:lastModifiedBy>User</cp:lastModifiedBy>
  <cp:revision>7</cp:revision>
  <dcterms:created xsi:type="dcterms:W3CDTF">2023-06-22T19:30:15Z</dcterms:created>
  <dcterms:modified xsi:type="dcterms:W3CDTF">2023-06-23T07:25:59Z</dcterms:modified>
</cp:coreProperties>
</file>