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Roboto"/>
      <p:regular r:id="rId26"/>
      <p:bold r:id="rId27"/>
      <p:italic r:id="rId28"/>
      <p:boldItalic r:id="rId29"/>
    </p:embeddedFont>
    <p:embeddedFont>
      <p:font typeface="Merriweather"/>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regular.fntdata"/><Relationship Id="rId25" Type="http://schemas.openxmlformats.org/officeDocument/2006/relationships/slide" Target="slides/slide20.xml"/><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erriweather-bold.fntdata"/><Relationship Id="rId30" Type="http://schemas.openxmlformats.org/officeDocument/2006/relationships/font" Target="fonts/Merriweather-regular.fntdata"/><Relationship Id="rId11" Type="http://schemas.openxmlformats.org/officeDocument/2006/relationships/slide" Target="slides/slide6.xml"/><Relationship Id="rId33" Type="http://schemas.openxmlformats.org/officeDocument/2006/relationships/font" Target="fonts/Merriweather-boldItalic.fntdata"/><Relationship Id="rId10" Type="http://schemas.openxmlformats.org/officeDocument/2006/relationships/slide" Target="slides/slide5.xml"/><Relationship Id="rId32" Type="http://schemas.openxmlformats.org/officeDocument/2006/relationships/font" Target="fonts/Merriweather-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b25721a7e0_1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b25721a7e0_1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People who don’t smoke generally have diabetes in both years.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b25721a7e0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b25721a7e0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7 Models were used: Bernoulli Naive Bayes, Gaussian Naive Bayes, Random Forest, Voting, </a:t>
            </a:r>
            <a:r>
              <a:rPr lang="en">
                <a:solidFill>
                  <a:schemeClr val="dk1"/>
                </a:solidFill>
              </a:rPr>
              <a:t>Bagging,</a:t>
            </a:r>
            <a:r>
              <a:rPr lang="en"/>
              <a:t> XGBoost, and Logistic Regression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b25721a7e0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b25721a7e0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lang="en">
                <a:solidFill>
                  <a:schemeClr val="dk1"/>
                </a:solidFill>
              </a:rPr>
              <a:t>In the Naive Bayes model, the multivariate Bernoulli model is used for binary values, as seen in the heart disease data.</a:t>
            </a:r>
            <a:endParaRPr>
              <a:solidFill>
                <a:schemeClr val="dk1"/>
              </a:solidFill>
            </a:endParaRPr>
          </a:p>
          <a:p>
            <a:pPr indent="0" lvl="0" marL="0" rtl="0" algn="l">
              <a:lnSpc>
                <a:spcPct val="200000"/>
              </a:lnSpc>
              <a:spcBef>
                <a:spcPts val="0"/>
              </a:spcBef>
              <a:spcAft>
                <a:spcPts val="0"/>
              </a:spcAft>
              <a:buNone/>
            </a:pPr>
            <a:r>
              <a:rPr lang="en">
                <a:solidFill>
                  <a:schemeClr val="dk1"/>
                </a:solidFill>
              </a:rPr>
              <a:t>The model also shows other important information, such as the fact that the model was more precise when reporting those who do not have heart disease versus those who do have heart disease. In the medical sense, this information is a benefit, since the model correctly predicts true negative test results.</a:t>
            </a:r>
            <a:endParaRPr>
              <a:solidFill>
                <a:schemeClr val="dk1"/>
              </a:solidFill>
            </a:endParaRPr>
          </a:p>
          <a:p>
            <a:pPr indent="0" lvl="0" marL="0" rtl="0" algn="l">
              <a:lnSpc>
                <a:spcPct val="200000"/>
              </a:lnSpc>
              <a:spcBef>
                <a:spcPts val="0"/>
              </a:spcBef>
              <a:spcAft>
                <a:spcPts val="0"/>
              </a:spcAft>
              <a:buClr>
                <a:schemeClr val="dk1"/>
              </a:buClr>
              <a:buSzPts val="1100"/>
              <a:buFont typeface="Arial"/>
              <a:buNone/>
            </a:pPr>
            <a:r>
              <a:rPr lang="en">
                <a:solidFill>
                  <a:schemeClr val="dk1"/>
                </a:solidFill>
              </a:rPr>
              <a:t>In the 2020 dataset, similar results were found for the Naive Bayes classifier. The weighted average of accuracy for this model was also 0.89, which was the same reporting from the 2015 dataset.</a:t>
            </a:r>
            <a:endParaRPr>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b25721a7e0_1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b25721a7e0_1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0" rtl="0" algn="l">
              <a:lnSpc>
                <a:spcPct val="200000"/>
              </a:lnSpc>
              <a:spcBef>
                <a:spcPts val="0"/>
              </a:spcBef>
              <a:spcAft>
                <a:spcPts val="0"/>
              </a:spcAft>
              <a:buNone/>
            </a:pPr>
            <a:r>
              <a:rPr lang="en">
                <a:solidFill>
                  <a:schemeClr val="dk1"/>
                </a:solidFill>
              </a:rPr>
              <a:t>The Gaussian model is a Naive Bayes classifier, when used with a Naive Baysian algorithm, assumes a normal distribution for the data.</a:t>
            </a:r>
            <a:endParaRPr>
              <a:solidFill>
                <a:schemeClr val="dk1"/>
              </a:solidFill>
            </a:endParaRPr>
          </a:p>
          <a:p>
            <a:pPr indent="457200" lvl="0" marL="0" rtl="0" algn="l">
              <a:lnSpc>
                <a:spcPct val="200000"/>
              </a:lnSpc>
              <a:spcBef>
                <a:spcPts val="0"/>
              </a:spcBef>
              <a:spcAft>
                <a:spcPts val="0"/>
              </a:spcAft>
              <a:buNone/>
            </a:pPr>
            <a:r>
              <a:rPr lang="en">
                <a:solidFill>
                  <a:schemeClr val="dk1"/>
                </a:solidFill>
              </a:rPr>
              <a:t>The 2015 data has a decent fit with this model, with a weighted average of accuracy of 0.89, and acceptable precision values in the classification report.</a:t>
            </a:r>
            <a:endParaRPr>
              <a:solidFill>
                <a:schemeClr val="dk1"/>
              </a:solidFill>
            </a:endParaRPr>
          </a:p>
          <a:p>
            <a:pPr indent="457200" lvl="0" marL="0" rtl="0" algn="l">
              <a:lnSpc>
                <a:spcPct val="200000"/>
              </a:lnSpc>
              <a:spcBef>
                <a:spcPts val="0"/>
              </a:spcBef>
              <a:spcAft>
                <a:spcPts val="0"/>
              </a:spcAft>
              <a:buClr>
                <a:schemeClr val="dk1"/>
              </a:buClr>
              <a:buSzPts val="1100"/>
              <a:buFont typeface="Arial"/>
              <a:buNone/>
            </a:pPr>
            <a:r>
              <a:rPr lang="en">
                <a:solidFill>
                  <a:schemeClr val="dk1"/>
                </a:solidFill>
              </a:rPr>
              <a:t>With the 2020 dataset, the Gaussian Naive Bayes model performed as well as the model did for the 2015, pre-COVID data. The values of weighted average accuracy and the precision value for a negative diagnosis were the same as the 2015 model, and the precision value for a positive diagnosis was lower by one one-hundredth.</a:t>
            </a:r>
            <a:endParaRPr>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b25721a7e0_1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b25721a7e0_1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lang="en">
                <a:solidFill>
                  <a:schemeClr val="dk1"/>
                </a:solidFill>
              </a:rPr>
              <a:t>The Random Forest is an ensemble classifying model that utilizes many decision trees.</a:t>
            </a:r>
            <a:endParaRPr>
              <a:solidFill>
                <a:schemeClr val="dk1"/>
              </a:solidFill>
            </a:endParaRPr>
          </a:p>
          <a:p>
            <a:pPr indent="0" lvl="0" marL="0" rtl="0" algn="l">
              <a:lnSpc>
                <a:spcPct val="200000"/>
              </a:lnSpc>
              <a:spcBef>
                <a:spcPts val="0"/>
              </a:spcBef>
              <a:spcAft>
                <a:spcPts val="0"/>
              </a:spcAft>
              <a:buNone/>
            </a:pPr>
            <a:r>
              <a:rPr lang="en">
                <a:solidFill>
                  <a:schemeClr val="dk1"/>
                </a:solidFill>
              </a:rPr>
              <a:t>For the 2015 dataset, the weighted average of accuracy was 0.87, which is a fair numerical representation.</a:t>
            </a:r>
            <a:endParaRPr>
              <a:solidFill>
                <a:schemeClr val="dk1"/>
              </a:solidFill>
            </a:endParaRPr>
          </a:p>
          <a:p>
            <a:pPr indent="0" lvl="0" marL="0" rtl="0" algn="l">
              <a:lnSpc>
                <a:spcPct val="200000"/>
              </a:lnSpc>
              <a:spcBef>
                <a:spcPts val="0"/>
              </a:spcBef>
              <a:spcAft>
                <a:spcPts val="0"/>
              </a:spcAft>
              <a:buClr>
                <a:schemeClr val="dk1"/>
              </a:buClr>
              <a:buSzPts val="1100"/>
              <a:buFont typeface="Arial"/>
              <a:buNone/>
            </a:pPr>
            <a:r>
              <a:rPr lang="en">
                <a:solidFill>
                  <a:schemeClr val="dk1"/>
                </a:solidFill>
              </a:rPr>
              <a:t>In the 2020 dataset, similar results were present in the Random Forest classifier</a:t>
            </a:r>
            <a:endParaRPr>
              <a:solidFill>
                <a:schemeClr val="dk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b25721a7e0_1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b25721a7e0_1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lang="en">
                <a:solidFill>
                  <a:schemeClr val="dk1"/>
                </a:solidFill>
              </a:rPr>
              <a:t>The Voting classifying model is used as a classification method to group many different machine learning models. In this model, the Voting model utilizes the three aforementioned models: Bernoulli, Gaussian, and Random Forest.</a:t>
            </a:r>
            <a:endParaRPr>
              <a:solidFill>
                <a:schemeClr val="dk1"/>
              </a:solidFill>
            </a:endParaRPr>
          </a:p>
          <a:p>
            <a:pPr indent="0" lvl="0" marL="0" rtl="0" algn="l">
              <a:lnSpc>
                <a:spcPct val="200000"/>
              </a:lnSpc>
              <a:spcBef>
                <a:spcPts val="0"/>
              </a:spcBef>
              <a:spcAft>
                <a:spcPts val="0"/>
              </a:spcAft>
              <a:buNone/>
            </a:pPr>
            <a:r>
              <a:rPr lang="en">
                <a:solidFill>
                  <a:schemeClr val="dk1"/>
                </a:solidFill>
              </a:rPr>
              <a:t>The Voting model also is true to the results of the Bernoulli classifier for 2015, as there were the least amount of false negatives reported out of all classifying categories. This model does have the highest precision value for the positive heart disease tests out of the three others, sitting at 0.25.</a:t>
            </a:r>
            <a:endParaRPr>
              <a:solidFill>
                <a:schemeClr val="dk1"/>
              </a:solidFill>
            </a:endParaRPr>
          </a:p>
          <a:p>
            <a:pPr indent="0" lvl="0" marL="0" rtl="0" algn="l">
              <a:lnSpc>
                <a:spcPct val="200000"/>
              </a:lnSpc>
              <a:spcBef>
                <a:spcPts val="0"/>
              </a:spcBef>
              <a:spcAft>
                <a:spcPts val="0"/>
              </a:spcAft>
              <a:buNone/>
            </a:pPr>
            <a:r>
              <a:rPr lang="en">
                <a:solidFill>
                  <a:schemeClr val="dk1"/>
                </a:solidFill>
              </a:rPr>
              <a:t>Observing the Voting classifier for the 2020 heart health data, the classification report and confusion matrix seen in the code has a very similar output to the data collected in 2015. With the same weighted average of accuracy as above, 0.89, this model fits the 2020 data well.</a:t>
            </a:r>
            <a:endParaRPr>
              <a:solidFill>
                <a:schemeClr val="dk1"/>
              </a:solidFill>
            </a:endParaRPr>
          </a:p>
          <a:p>
            <a:pPr indent="0" lvl="0" marL="0" rtl="0" algn="l">
              <a:lnSpc>
                <a:spcPct val="200000"/>
              </a:lnSpc>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b25721a7e0_1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b25721a7e0_1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lang="en">
                <a:solidFill>
                  <a:schemeClr val="dk1"/>
                </a:solidFill>
              </a:rPr>
              <a:t>	The Bagging classifying model is used with the decision tree classifying model. This is a model that averages various models to prevent the overfitting of data.</a:t>
            </a:r>
            <a:endParaRPr>
              <a:solidFill>
                <a:schemeClr val="dk1"/>
              </a:solidFill>
            </a:endParaRPr>
          </a:p>
          <a:p>
            <a:pPr indent="0" lvl="0" marL="0" rtl="0" algn="l">
              <a:lnSpc>
                <a:spcPct val="200000"/>
              </a:lnSpc>
              <a:spcBef>
                <a:spcPts val="0"/>
              </a:spcBef>
              <a:spcAft>
                <a:spcPts val="0"/>
              </a:spcAft>
              <a:buNone/>
            </a:pPr>
            <a:r>
              <a:rPr lang="en">
                <a:solidFill>
                  <a:schemeClr val="dk1"/>
                </a:solidFill>
              </a:rPr>
              <a:t>In 2015, the Bagging model performed extremely well. The weighted average of accuracy for the Bagging model was 0.91, which is the highest accuracy average that has been reported thus far.</a:t>
            </a:r>
            <a:endParaRPr>
              <a:solidFill>
                <a:schemeClr val="dk1"/>
              </a:solidFill>
            </a:endParaRPr>
          </a:p>
          <a:p>
            <a:pPr indent="0" lvl="0" marL="0" rtl="0" algn="l">
              <a:lnSpc>
                <a:spcPct val="200000"/>
              </a:lnSpc>
              <a:spcBef>
                <a:spcPts val="0"/>
              </a:spcBef>
              <a:spcAft>
                <a:spcPts val="0"/>
              </a:spcAft>
              <a:buNone/>
            </a:pPr>
            <a:r>
              <a:rPr lang="en">
                <a:solidFill>
                  <a:schemeClr val="dk1"/>
                </a:solidFill>
              </a:rPr>
              <a:t>The Bagging model performed equally as well with the 2020 data. The weighted average accuracy of the model was the same as reported above, 0.91.</a:t>
            </a:r>
            <a:endParaRPr>
              <a:solidFill>
                <a:schemeClr val="dk1"/>
              </a:solidFill>
            </a:endParaRPr>
          </a:p>
          <a:p>
            <a:pPr indent="0" lvl="0" marL="0" rtl="0" algn="l">
              <a:lnSpc>
                <a:spcPct val="200000"/>
              </a:lnSpc>
              <a:spcBef>
                <a:spcPts val="0"/>
              </a:spcBef>
              <a:spcAft>
                <a:spcPts val="0"/>
              </a:spcAft>
              <a:buNone/>
            </a:pPr>
            <a:r>
              <a:rPr lang="en">
                <a:solidFill>
                  <a:schemeClr val="dk1"/>
                </a:solidFill>
              </a:rPr>
              <a:t>The Bagging model performed well with the pandemic of 2020’s data, as well as the 2015 data set.</a:t>
            </a:r>
            <a:endParaRPr>
              <a:solidFill>
                <a:schemeClr val="dk1"/>
              </a:solidFill>
            </a:endParaRPr>
          </a:p>
          <a:p>
            <a:pPr indent="0" lvl="0" marL="0" rtl="0" algn="l">
              <a:lnSpc>
                <a:spcPct val="200000"/>
              </a:lnSpc>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b25721a7e0_1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b25721a7e0_1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lang="en">
                <a:solidFill>
                  <a:schemeClr val="dk1"/>
                </a:solidFill>
              </a:rPr>
              <a:t>XGBoost is a decision tree algorithm that uses boosting to help improve performance.</a:t>
            </a:r>
            <a:endParaRPr>
              <a:solidFill>
                <a:schemeClr val="dk1"/>
              </a:solidFill>
            </a:endParaRPr>
          </a:p>
          <a:p>
            <a:pPr indent="0" lvl="0" marL="0" rtl="0" algn="l">
              <a:lnSpc>
                <a:spcPct val="200000"/>
              </a:lnSpc>
              <a:spcBef>
                <a:spcPts val="0"/>
              </a:spcBef>
              <a:spcAft>
                <a:spcPts val="0"/>
              </a:spcAft>
              <a:buNone/>
            </a:pPr>
            <a:r>
              <a:rPr lang="en">
                <a:solidFill>
                  <a:schemeClr val="dk1"/>
                </a:solidFill>
              </a:rPr>
              <a:t>On the 2015 data, the XGBoost model performed very well, with a weighted average of accuracy of 0.91.</a:t>
            </a:r>
            <a:endParaRPr>
              <a:solidFill>
                <a:schemeClr val="dk1"/>
              </a:solidFill>
            </a:endParaRPr>
          </a:p>
          <a:p>
            <a:pPr indent="0" lvl="0" marL="0" rtl="0" algn="l">
              <a:lnSpc>
                <a:spcPct val="200000"/>
              </a:lnSpc>
              <a:spcBef>
                <a:spcPts val="0"/>
              </a:spcBef>
              <a:spcAft>
                <a:spcPts val="0"/>
              </a:spcAft>
              <a:buClr>
                <a:schemeClr val="dk1"/>
              </a:buClr>
              <a:buSzPts val="1100"/>
              <a:buFont typeface="Arial"/>
              <a:buNone/>
            </a:pPr>
            <a:r>
              <a:rPr lang="en">
                <a:solidFill>
                  <a:schemeClr val="dk1"/>
                </a:solidFill>
              </a:rPr>
              <a:t>On the 2020 data, the XGBoost model performed equally well. The weighted average of accuracy as well as the precision values were very much so consistent with the data from 2015.</a:t>
            </a:r>
            <a:endParaRPr>
              <a:solidFill>
                <a:schemeClr val="dk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b25721a7e0_1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b25721a7e0_1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lang="en">
                <a:solidFill>
                  <a:schemeClr val="dk1"/>
                </a:solidFill>
              </a:rPr>
              <a:t>The logistic regression model is used when analyzing the probability of an event occurring through a linear combination and regression model. It is mainly used to show relationships that are present in the given data.</a:t>
            </a:r>
            <a:endParaRPr>
              <a:solidFill>
                <a:schemeClr val="dk1"/>
              </a:solidFill>
            </a:endParaRPr>
          </a:p>
          <a:p>
            <a:pPr indent="0" lvl="0" marL="0" rtl="0" algn="l">
              <a:lnSpc>
                <a:spcPct val="200000"/>
              </a:lnSpc>
              <a:spcBef>
                <a:spcPts val="0"/>
              </a:spcBef>
              <a:spcAft>
                <a:spcPts val="0"/>
              </a:spcAft>
              <a:buNone/>
            </a:pPr>
            <a:r>
              <a:rPr lang="en">
                <a:solidFill>
                  <a:schemeClr val="dk1"/>
                </a:solidFill>
              </a:rPr>
              <a:t>The logistic regression model on the 2015 data provided a great analysis on how the data worked with the model.</a:t>
            </a:r>
            <a:endParaRPr>
              <a:solidFill>
                <a:schemeClr val="dk1"/>
              </a:solidFill>
            </a:endParaRPr>
          </a:p>
          <a:p>
            <a:pPr indent="0" lvl="0" marL="0" rtl="0" algn="l">
              <a:lnSpc>
                <a:spcPct val="200000"/>
              </a:lnSpc>
              <a:spcBef>
                <a:spcPts val="0"/>
              </a:spcBef>
              <a:spcAft>
                <a:spcPts val="0"/>
              </a:spcAft>
              <a:buClr>
                <a:schemeClr val="dk1"/>
              </a:buClr>
              <a:buSzPts val="1100"/>
              <a:buFont typeface="Arial"/>
              <a:buNone/>
            </a:pPr>
            <a:r>
              <a:rPr lang="en">
                <a:solidFill>
                  <a:schemeClr val="dk1"/>
                </a:solidFill>
              </a:rPr>
              <a:t>The data from 2020 proved to have similar results as the 2015 model. The weighted average of accuracy and the precision concerning negative diagnoses was the same, and the precision of positive heart disease diagnoses was less than that of the 2015 model by two one-hundredths.</a:t>
            </a:r>
            <a:endParaRPr>
              <a:solidFill>
                <a:schemeClr val="dk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b25721a7e0_1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b25721a7e0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lang="en">
                <a:solidFill>
                  <a:schemeClr val="dk1"/>
                </a:solidFill>
              </a:rPr>
              <a:t>Overall, the model that worked the best with the 2015 data was the logistic regression model. This model had the highest values for weighted average of accuracy as well as precision for positive and negative diagnoses. This model also had the most optimal false negative results out of the seven models examined. It is suggested that this model is used for analysis of the BRFSS datasets. The worst performing model for the 2015 pre-COVID dataset is Random Forest model. This model consistently had the worst results with the data, in terms of precision and accuracy values reported. This model also had the largest number of false negatives in the confusion matrix, which is an extreme red flag in medical research.</a:t>
            </a:r>
            <a:endParaRPr>
              <a:solidFill>
                <a:schemeClr val="dk1"/>
              </a:solidFill>
            </a:endParaRPr>
          </a:p>
          <a:p>
            <a:pPr indent="0" lvl="0" marL="0" rtl="0" algn="l">
              <a:lnSpc>
                <a:spcPct val="200000"/>
              </a:lnSpc>
              <a:spcBef>
                <a:spcPts val="0"/>
              </a:spcBef>
              <a:spcAft>
                <a:spcPts val="0"/>
              </a:spcAft>
              <a:buNone/>
            </a:pPr>
            <a:r>
              <a:rPr lang="en">
                <a:solidFill>
                  <a:schemeClr val="dk1"/>
                </a:solidFill>
              </a:rPr>
              <a:t>The best performing model with the data taken in 2020 was also the Bagging model. The values show great performance, but were just below those seen in the 2015 dataset models. The weighted average of accuracy, 0.91, and the precision values: 0.97 for negative diagnosis and 0.21 for a positive diagnosis, have been seen to be consistent with the values seen in other models. The piece that made the Bagging method unique was the very low number of false negatives. This is the lowest reported number for false positives in the report, which is very significant. The worst performing model with the during-pandemic data is again the Random Forest model. This model had a low accuracy report, and a very concerning number of false positives, similar with the findings of the 2015 dataset. </a:t>
            </a:r>
            <a:endParaRPr>
              <a:solidFill>
                <a:schemeClr val="dk1"/>
              </a:solidFill>
            </a:endParaRPr>
          </a:p>
          <a:p>
            <a:pPr indent="0" lvl="0" marL="0" rtl="0" algn="l">
              <a:lnSpc>
                <a:spcPct val="200000"/>
              </a:lnSpc>
              <a:spcBef>
                <a:spcPts val="0"/>
              </a:spcBef>
              <a:spcAft>
                <a:spcPts val="0"/>
              </a:spcAft>
              <a:buClr>
                <a:schemeClr val="dk1"/>
              </a:buClr>
              <a:buSzPts val="1100"/>
              <a:buFont typeface="Arial"/>
              <a:buNone/>
            </a:pPr>
            <a:r>
              <a:rPr lang="en">
                <a:solidFill>
                  <a:schemeClr val="dk1"/>
                </a:solidFill>
              </a:rPr>
              <a:t>The 2015 dataset performed slightly better than the 2020 dataset with every model.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b25721a7e0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b25721a7e0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b25721a7e0_1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b25721a7e0_1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b25721a7e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b25721a7e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b25721a7e0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b25721a7e0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Clr>
                <a:schemeClr val="dk1"/>
              </a:buClr>
              <a:buSzPts val="1100"/>
              <a:buFont typeface="Arial"/>
              <a:buNone/>
            </a:pPr>
            <a:r>
              <a:rPr lang="en">
                <a:solidFill>
                  <a:schemeClr val="dk1"/>
                </a:solidFill>
              </a:rPr>
              <a:t>Both datasets were collected from the same open-access government database. The website in which these files were extracted from is a reliable and efficient source. Since the results were gathered by the same researchers, the data sets have consistent measurement attributes. There are attributes, or columns, that are seen in each data file that allow for the consistency standard to be met. These columns contain information that ranges from whether the individual has had heart disease or a heart attack in the past, if the individual is physically active or not, if the individual smokes cigarettes or not, and even touches upon education level and income.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b25721a7e0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b25721a7e0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lang="en">
                <a:solidFill>
                  <a:schemeClr val="dk1"/>
                </a:solidFill>
              </a:rPr>
              <a:t>In order to prepare the data for analysis, the datasets were both cleaned. The 2015 dataset contained more than 200 columns. In order to create a more focused analysis, only thirteen columns are chosen for the analysis seen in this report. Each column is encoded by the label that the BRFSS created, but many of these labels are unreadable for the purpose of research analysis.</a:t>
            </a:r>
            <a:endParaRPr>
              <a:solidFill>
                <a:schemeClr val="dk1"/>
              </a:solidFill>
            </a:endParaRPr>
          </a:p>
          <a:p>
            <a:pPr indent="0" lvl="0" marL="0" rtl="0" algn="l">
              <a:lnSpc>
                <a:spcPct val="200000"/>
              </a:lnSpc>
              <a:spcBef>
                <a:spcPts val="0"/>
              </a:spcBef>
              <a:spcAft>
                <a:spcPts val="0"/>
              </a:spcAft>
              <a:buNone/>
            </a:pPr>
            <a:r>
              <a:rPr lang="en">
                <a:solidFill>
                  <a:schemeClr val="dk1"/>
                </a:solidFill>
              </a:rPr>
              <a:t>Removal of the unanswered questions is necessary, since this process ensures that the models are utilizing essential and impactful data. In the 2020 dataset, a more cleaned dataset was found, so there was less work needed in focusing the analysis.</a:t>
            </a:r>
            <a:endParaRPr>
              <a:solidFill>
                <a:schemeClr val="dk1"/>
              </a:solidFill>
            </a:endParaRPr>
          </a:p>
          <a:p>
            <a:pPr indent="0" lvl="0" marL="0" rtl="0" algn="l">
              <a:lnSpc>
                <a:spcPct val="200000"/>
              </a:lnSpc>
              <a:spcBef>
                <a:spcPts val="0"/>
              </a:spcBef>
              <a:spcAft>
                <a:spcPts val="0"/>
              </a:spcAft>
              <a:buNone/>
            </a:pPr>
            <a:r>
              <a:rPr lang="en">
                <a:solidFill>
                  <a:schemeClr val="dk1"/>
                </a:solidFill>
              </a:rPr>
              <a:t>At the end of this process, there was consistency between the two datasets. The thirteen columns analyzed include necessities such as age, and gender, but also span from if the respondent heavily consumes alcohol, their mental health, if they are diabetic, to if they have ever had a stroke. </a:t>
            </a:r>
            <a:endParaRPr>
              <a:solidFill>
                <a:schemeClr val="dk1"/>
              </a:solidFill>
            </a:endParaRPr>
          </a:p>
          <a:p>
            <a:pPr indent="0" lvl="0" marL="0" rtl="0" algn="l">
              <a:lnSpc>
                <a:spcPct val="200000"/>
              </a:lnSpc>
              <a:spcBef>
                <a:spcPts val="0"/>
              </a:spcBef>
              <a:spcAft>
                <a:spcPts val="0"/>
              </a:spcAft>
              <a:buNone/>
            </a:pPr>
            <a:r>
              <a:t/>
            </a:r>
            <a:endParaRPr>
              <a:solidFill>
                <a:schemeClr val="dk1"/>
              </a:solidFill>
            </a:endParaRPr>
          </a:p>
          <a:p>
            <a:pPr indent="0" lvl="0" marL="0" rtl="0" algn="l">
              <a:lnSpc>
                <a:spcPct val="200000"/>
              </a:lnSpc>
              <a:spcBef>
                <a:spcPts val="0"/>
              </a:spcBef>
              <a:spcAft>
                <a:spcPts val="0"/>
              </a:spcAft>
              <a:buNone/>
            </a:pPr>
            <a:r>
              <a:t/>
            </a:r>
            <a:endParaRPr>
              <a:solidFill>
                <a:schemeClr val="dk1"/>
              </a:solidFill>
            </a:endParaRPr>
          </a:p>
          <a:p>
            <a:pPr indent="0" lvl="0" marL="0" rtl="0" algn="l">
              <a:lnSpc>
                <a:spcPct val="200000"/>
              </a:lnSpc>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b25721a7e0_1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b25721a7e0_1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7 Models were used: Bernoulli Naive Bayes, Gaussian Naive Bayes, Random Forest, Voting, </a:t>
            </a:r>
            <a:r>
              <a:rPr lang="en">
                <a:solidFill>
                  <a:schemeClr val="dk1"/>
                </a:solidFill>
              </a:rPr>
              <a:t>Bagging,</a:t>
            </a:r>
            <a:r>
              <a:rPr lang="en"/>
              <a:t> XGBoost, and Logistic Regression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Already a long presentation, so less EDA,</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b25721a7e0_1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b25721a7e0_1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Age distribution is around the same, which makes sense as the CDC is asking the same people.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b25721a7e0_1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b25721a7e0_1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More females are non-smokers, while its even on the male side on 2015.</a:t>
            </a:r>
            <a:endParaRPr/>
          </a:p>
          <a:p>
            <a:pPr indent="0" lvl="0" marL="0" rtl="0" algn="l">
              <a:spcBef>
                <a:spcPts val="0"/>
              </a:spcBef>
              <a:spcAft>
                <a:spcPts val="0"/>
              </a:spcAft>
              <a:buClr>
                <a:schemeClr val="dk1"/>
              </a:buClr>
              <a:buSzPts val="1100"/>
              <a:buFont typeface="Arial"/>
              <a:buNone/>
            </a:pPr>
            <a:r>
              <a:rPr lang="en">
                <a:solidFill>
                  <a:schemeClr val="dk1"/>
                </a:solidFill>
              </a:rPr>
              <a:t>More females are non-smokers, while its even on the male side on 2020.</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b25721a7e0_1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b25721a7e0_1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People who have heart disease don’t generally exercise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9.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8.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1.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2.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6.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4.png"/><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1.png"/><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7.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Analysis of the Social Impact of COVID Lockdown on Heart Disease</a:t>
            </a:r>
            <a:endParaRPr/>
          </a:p>
          <a:p>
            <a:pPr indent="0" lvl="0" marL="0" rtl="0" algn="l">
              <a:spcBef>
                <a:spcPts val="0"/>
              </a:spcBef>
              <a:spcAft>
                <a:spcPts val="0"/>
              </a:spcAft>
              <a:buNone/>
            </a:pPr>
            <a:r>
              <a:t/>
            </a:r>
            <a:endParaRPr/>
          </a:p>
        </p:txBody>
      </p:sp>
      <p:sp>
        <p:nvSpPr>
          <p:cNvPr id="65" name="Google Shape;65;p13"/>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Varun Arvind and Corryn Collins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Smoking and Diabetes</a:t>
            </a:r>
            <a:endParaRPr/>
          </a:p>
        </p:txBody>
      </p:sp>
      <p:pic>
        <p:nvPicPr>
          <p:cNvPr id="121" name="Google Shape;121;p22"/>
          <p:cNvPicPr preferRelativeResize="0"/>
          <p:nvPr/>
        </p:nvPicPr>
        <p:blipFill>
          <a:blip r:embed="rId3">
            <a:alphaModFix/>
          </a:blip>
          <a:stretch>
            <a:fillRect/>
          </a:stretch>
        </p:blipFill>
        <p:spPr>
          <a:xfrm>
            <a:off x="311725" y="1686488"/>
            <a:ext cx="4305300" cy="2714625"/>
          </a:xfrm>
          <a:prstGeom prst="rect">
            <a:avLst/>
          </a:prstGeom>
          <a:noFill/>
          <a:ln>
            <a:noFill/>
          </a:ln>
        </p:spPr>
      </p:pic>
      <p:pic>
        <p:nvPicPr>
          <p:cNvPr id="122" name="Google Shape;122;p22"/>
          <p:cNvPicPr preferRelativeResize="0"/>
          <p:nvPr/>
        </p:nvPicPr>
        <p:blipFill>
          <a:blip r:embed="rId4">
            <a:alphaModFix/>
          </a:blip>
          <a:stretch>
            <a:fillRect/>
          </a:stretch>
        </p:blipFill>
        <p:spPr>
          <a:xfrm>
            <a:off x="4661848" y="1730358"/>
            <a:ext cx="4083575" cy="262690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3"/>
          <p:cNvSpPr txBox="1"/>
          <p:nvPr>
            <p:ph type="title"/>
          </p:nvPr>
        </p:nvSpPr>
        <p:spPr>
          <a:xfrm>
            <a:off x="1904550" y="1060800"/>
            <a:ext cx="5334900" cy="30219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Model Results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4"/>
          <p:cNvSpPr txBox="1"/>
          <p:nvPr>
            <p:ph type="title"/>
          </p:nvPr>
        </p:nvSpPr>
        <p:spPr>
          <a:xfrm>
            <a:off x="311725" y="500925"/>
            <a:ext cx="5984100" cy="91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Bernoulli Naive Bayes</a:t>
            </a:r>
            <a:endParaRPr/>
          </a:p>
        </p:txBody>
      </p:sp>
      <p:sp>
        <p:nvSpPr>
          <p:cNvPr id="133" name="Google Shape;133;p24"/>
          <p:cNvSpPr txBox="1"/>
          <p:nvPr>
            <p:ph idx="1" type="body"/>
          </p:nvPr>
        </p:nvSpPr>
        <p:spPr>
          <a:xfrm>
            <a:off x="932825" y="1632413"/>
            <a:ext cx="2912700" cy="1448100"/>
          </a:xfrm>
          <a:prstGeom prst="rect">
            <a:avLst/>
          </a:prstGeom>
        </p:spPr>
        <p:txBody>
          <a:bodyPr anchorCtr="0" anchor="t" bIns="91425" lIns="91425" spcFirstLastPara="1" rIns="91425" wrap="square" tIns="91425">
            <a:normAutofit fontScale="92500"/>
          </a:bodyPr>
          <a:lstStyle/>
          <a:p>
            <a:pPr indent="0" lvl="0" marL="0" rtl="0" algn="l">
              <a:lnSpc>
                <a:spcPct val="100000"/>
              </a:lnSpc>
              <a:spcBef>
                <a:spcPts val="0"/>
              </a:spcBef>
              <a:spcAft>
                <a:spcPts val="0"/>
              </a:spcAft>
              <a:buNone/>
            </a:pPr>
            <a:r>
              <a:rPr lang="en" sz="1500" u="sng">
                <a:solidFill>
                  <a:schemeClr val="lt1"/>
                </a:solidFill>
              </a:rPr>
              <a:t>2015</a:t>
            </a:r>
            <a:endParaRPr sz="1500" u="sng">
              <a:solidFill>
                <a:schemeClr val="lt1"/>
              </a:solidFill>
            </a:endParaRPr>
          </a:p>
          <a:p>
            <a:pPr indent="0" lvl="0" marL="0" rtl="0" algn="l">
              <a:lnSpc>
                <a:spcPct val="100000"/>
              </a:lnSpc>
              <a:spcBef>
                <a:spcPts val="1200"/>
              </a:spcBef>
              <a:spcAft>
                <a:spcPts val="0"/>
              </a:spcAft>
              <a:buNone/>
            </a:pPr>
            <a:r>
              <a:rPr lang="en">
                <a:solidFill>
                  <a:schemeClr val="lt1"/>
                </a:solidFill>
              </a:rPr>
              <a:t>Weighted Avg of Accuracy: 0.89</a:t>
            </a:r>
            <a:endParaRPr>
              <a:solidFill>
                <a:schemeClr val="lt1"/>
              </a:solidFill>
            </a:endParaRPr>
          </a:p>
          <a:p>
            <a:pPr indent="0" lvl="0" marL="0" rtl="0" algn="l">
              <a:lnSpc>
                <a:spcPct val="100000"/>
              </a:lnSpc>
              <a:spcBef>
                <a:spcPts val="1200"/>
              </a:spcBef>
              <a:spcAft>
                <a:spcPts val="0"/>
              </a:spcAft>
              <a:buNone/>
            </a:pPr>
            <a:r>
              <a:rPr lang="en">
                <a:solidFill>
                  <a:schemeClr val="lt1"/>
                </a:solidFill>
              </a:rPr>
              <a:t>Precision of Negative Diagnosis: 0.96</a:t>
            </a:r>
            <a:endParaRPr>
              <a:solidFill>
                <a:schemeClr val="lt1"/>
              </a:solidFill>
            </a:endParaRPr>
          </a:p>
          <a:p>
            <a:pPr indent="0" lvl="0" marL="0" rtl="0" algn="l">
              <a:lnSpc>
                <a:spcPct val="100000"/>
              </a:lnSpc>
              <a:spcBef>
                <a:spcPts val="1200"/>
              </a:spcBef>
              <a:spcAft>
                <a:spcPts val="1200"/>
              </a:spcAft>
              <a:buNone/>
            </a:pPr>
            <a:r>
              <a:rPr lang="en">
                <a:solidFill>
                  <a:schemeClr val="lt1"/>
                </a:solidFill>
              </a:rPr>
              <a:t>Precision of Positive Diagnosis: 0.20</a:t>
            </a:r>
            <a:endParaRPr>
              <a:solidFill>
                <a:schemeClr val="lt1"/>
              </a:solidFill>
            </a:endParaRPr>
          </a:p>
        </p:txBody>
      </p:sp>
      <p:sp>
        <p:nvSpPr>
          <p:cNvPr id="134" name="Google Shape;134;p24"/>
          <p:cNvSpPr txBox="1"/>
          <p:nvPr>
            <p:ph idx="1" type="body"/>
          </p:nvPr>
        </p:nvSpPr>
        <p:spPr>
          <a:xfrm>
            <a:off x="4889425" y="1632400"/>
            <a:ext cx="2912700" cy="1448100"/>
          </a:xfrm>
          <a:prstGeom prst="rect">
            <a:avLst/>
          </a:prstGeom>
        </p:spPr>
        <p:txBody>
          <a:bodyPr anchorCtr="0" anchor="t" bIns="91425" lIns="91425" spcFirstLastPara="1" rIns="91425" wrap="square" tIns="91425">
            <a:normAutofit fontScale="92500"/>
          </a:bodyPr>
          <a:lstStyle/>
          <a:p>
            <a:pPr indent="0" lvl="0" marL="0" rtl="0" algn="l">
              <a:lnSpc>
                <a:spcPct val="100000"/>
              </a:lnSpc>
              <a:spcBef>
                <a:spcPts val="0"/>
              </a:spcBef>
              <a:spcAft>
                <a:spcPts val="0"/>
              </a:spcAft>
              <a:buNone/>
            </a:pPr>
            <a:r>
              <a:rPr lang="en" sz="1500" u="sng"/>
              <a:t>2020</a:t>
            </a:r>
            <a:endParaRPr sz="1500" u="sng"/>
          </a:p>
          <a:p>
            <a:pPr indent="0" lvl="0" marL="0" rtl="0" algn="l">
              <a:lnSpc>
                <a:spcPct val="100000"/>
              </a:lnSpc>
              <a:spcBef>
                <a:spcPts val="1200"/>
              </a:spcBef>
              <a:spcAft>
                <a:spcPts val="0"/>
              </a:spcAft>
              <a:buNone/>
            </a:pPr>
            <a:r>
              <a:rPr lang="en"/>
              <a:t>Weighted Avg of Accuracy: 0.89</a:t>
            </a:r>
            <a:endParaRPr/>
          </a:p>
          <a:p>
            <a:pPr indent="0" lvl="0" marL="0" rtl="0" algn="l">
              <a:lnSpc>
                <a:spcPct val="100000"/>
              </a:lnSpc>
              <a:spcBef>
                <a:spcPts val="1200"/>
              </a:spcBef>
              <a:spcAft>
                <a:spcPts val="0"/>
              </a:spcAft>
              <a:buNone/>
            </a:pPr>
            <a:r>
              <a:rPr lang="en"/>
              <a:t>Precision of Negative Diagnosis: 0.95</a:t>
            </a:r>
            <a:endParaRPr/>
          </a:p>
          <a:p>
            <a:pPr indent="0" lvl="0" marL="0" rtl="0" algn="l">
              <a:lnSpc>
                <a:spcPct val="100000"/>
              </a:lnSpc>
              <a:spcBef>
                <a:spcPts val="1200"/>
              </a:spcBef>
              <a:spcAft>
                <a:spcPts val="1200"/>
              </a:spcAft>
              <a:buNone/>
            </a:pPr>
            <a:r>
              <a:rPr lang="en"/>
              <a:t>Precision of Positive Diagnosis: 0.19</a:t>
            </a:r>
            <a:endParaRPr/>
          </a:p>
        </p:txBody>
      </p:sp>
      <p:pic>
        <p:nvPicPr>
          <p:cNvPr id="135" name="Google Shape;135;p24"/>
          <p:cNvPicPr preferRelativeResize="0"/>
          <p:nvPr/>
        </p:nvPicPr>
        <p:blipFill>
          <a:blip r:embed="rId3">
            <a:alphaModFix/>
          </a:blip>
          <a:stretch>
            <a:fillRect/>
          </a:stretch>
        </p:blipFill>
        <p:spPr>
          <a:xfrm>
            <a:off x="1271125" y="3295800"/>
            <a:ext cx="1713300" cy="1568275"/>
          </a:xfrm>
          <a:prstGeom prst="rect">
            <a:avLst/>
          </a:prstGeom>
          <a:noFill/>
          <a:ln>
            <a:noFill/>
          </a:ln>
        </p:spPr>
      </p:pic>
      <p:pic>
        <p:nvPicPr>
          <p:cNvPr id="136" name="Google Shape;136;p24"/>
          <p:cNvPicPr preferRelativeResize="0"/>
          <p:nvPr/>
        </p:nvPicPr>
        <p:blipFill>
          <a:blip r:embed="rId4">
            <a:alphaModFix/>
          </a:blip>
          <a:stretch>
            <a:fillRect/>
          </a:stretch>
        </p:blipFill>
        <p:spPr>
          <a:xfrm>
            <a:off x="5672875" y="3295800"/>
            <a:ext cx="1506165" cy="15682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5"/>
          <p:cNvSpPr txBox="1"/>
          <p:nvPr>
            <p:ph type="title"/>
          </p:nvPr>
        </p:nvSpPr>
        <p:spPr>
          <a:xfrm>
            <a:off x="311725" y="500925"/>
            <a:ext cx="5984100" cy="91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Gaussian </a:t>
            </a:r>
            <a:r>
              <a:rPr lang="en"/>
              <a:t>Naive Bayes</a:t>
            </a:r>
            <a:endParaRPr/>
          </a:p>
        </p:txBody>
      </p:sp>
      <p:sp>
        <p:nvSpPr>
          <p:cNvPr id="142" name="Google Shape;142;p25"/>
          <p:cNvSpPr txBox="1"/>
          <p:nvPr>
            <p:ph idx="1" type="body"/>
          </p:nvPr>
        </p:nvSpPr>
        <p:spPr>
          <a:xfrm>
            <a:off x="932825" y="1632413"/>
            <a:ext cx="2912700" cy="1448100"/>
          </a:xfrm>
          <a:prstGeom prst="rect">
            <a:avLst/>
          </a:prstGeom>
        </p:spPr>
        <p:txBody>
          <a:bodyPr anchorCtr="0" anchor="t" bIns="91425" lIns="91425" spcFirstLastPara="1" rIns="91425" wrap="square" tIns="91425">
            <a:normAutofit fontScale="92500"/>
          </a:bodyPr>
          <a:lstStyle/>
          <a:p>
            <a:pPr indent="0" lvl="0" marL="0" rtl="0" algn="l">
              <a:lnSpc>
                <a:spcPct val="100000"/>
              </a:lnSpc>
              <a:spcBef>
                <a:spcPts val="0"/>
              </a:spcBef>
              <a:spcAft>
                <a:spcPts val="0"/>
              </a:spcAft>
              <a:buNone/>
            </a:pPr>
            <a:r>
              <a:rPr lang="en" sz="1500" u="sng">
                <a:solidFill>
                  <a:schemeClr val="lt1"/>
                </a:solidFill>
              </a:rPr>
              <a:t>2015</a:t>
            </a:r>
            <a:endParaRPr sz="1500" u="sng">
              <a:solidFill>
                <a:schemeClr val="lt1"/>
              </a:solidFill>
            </a:endParaRPr>
          </a:p>
          <a:p>
            <a:pPr indent="0" lvl="0" marL="0" rtl="0" algn="l">
              <a:lnSpc>
                <a:spcPct val="100000"/>
              </a:lnSpc>
              <a:spcBef>
                <a:spcPts val="1200"/>
              </a:spcBef>
              <a:spcAft>
                <a:spcPts val="0"/>
              </a:spcAft>
              <a:buNone/>
            </a:pPr>
            <a:r>
              <a:rPr lang="en">
                <a:solidFill>
                  <a:schemeClr val="lt1"/>
                </a:solidFill>
              </a:rPr>
              <a:t>Weighted Avg of Accuracy: 0.89</a:t>
            </a:r>
            <a:endParaRPr>
              <a:solidFill>
                <a:schemeClr val="lt1"/>
              </a:solidFill>
            </a:endParaRPr>
          </a:p>
          <a:p>
            <a:pPr indent="0" lvl="0" marL="0" rtl="0" algn="l">
              <a:lnSpc>
                <a:spcPct val="100000"/>
              </a:lnSpc>
              <a:spcBef>
                <a:spcPts val="1200"/>
              </a:spcBef>
              <a:spcAft>
                <a:spcPts val="0"/>
              </a:spcAft>
              <a:buNone/>
            </a:pPr>
            <a:r>
              <a:rPr lang="en">
                <a:solidFill>
                  <a:schemeClr val="lt1"/>
                </a:solidFill>
              </a:rPr>
              <a:t>Precision of Negative Diagnosis: 0.96</a:t>
            </a:r>
            <a:endParaRPr>
              <a:solidFill>
                <a:schemeClr val="lt1"/>
              </a:solidFill>
            </a:endParaRPr>
          </a:p>
          <a:p>
            <a:pPr indent="0" lvl="0" marL="0" rtl="0" algn="l">
              <a:lnSpc>
                <a:spcPct val="100000"/>
              </a:lnSpc>
              <a:spcBef>
                <a:spcPts val="1200"/>
              </a:spcBef>
              <a:spcAft>
                <a:spcPts val="1200"/>
              </a:spcAft>
              <a:buNone/>
            </a:pPr>
            <a:r>
              <a:rPr lang="en">
                <a:solidFill>
                  <a:schemeClr val="lt1"/>
                </a:solidFill>
              </a:rPr>
              <a:t>Precision of Positive Diagnosis: 0.24</a:t>
            </a:r>
            <a:endParaRPr>
              <a:solidFill>
                <a:schemeClr val="lt1"/>
              </a:solidFill>
            </a:endParaRPr>
          </a:p>
        </p:txBody>
      </p:sp>
      <p:sp>
        <p:nvSpPr>
          <p:cNvPr id="143" name="Google Shape;143;p25"/>
          <p:cNvSpPr txBox="1"/>
          <p:nvPr>
            <p:ph idx="1" type="body"/>
          </p:nvPr>
        </p:nvSpPr>
        <p:spPr>
          <a:xfrm>
            <a:off x="4889425" y="1632400"/>
            <a:ext cx="2912700" cy="1448100"/>
          </a:xfrm>
          <a:prstGeom prst="rect">
            <a:avLst/>
          </a:prstGeom>
        </p:spPr>
        <p:txBody>
          <a:bodyPr anchorCtr="0" anchor="t" bIns="91425" lIns="91425" spcFirstLastPara="1" rIns="91425" wrap="square" tIns="91425">
            <a:normAutofit fontScale="92500"/>
          </a:bodyPr>
          <a:lstStyle/>
          <a:p>
            <a:pPr indent="0" lvl="0" marL="0" rtl="0" algn="l">
              <a:lnSpc>
                <a:spcPct val="100000"/>
              </a:lnSpc>
              <a:spcBef>
                <a:spcPts val="0"/>
              </a:spcBef>
              <a:spcAft>
                <a:spcPts val="0"/>
              </a:spcAft>
              <a:buNone/>
            </a:pPr>
            <a:r>
              <a:rPr lang="en" sz="1500" u="sng"/>
              <a:t>2020</a:t>
            </a:r>
            <a:endParaRPr sz="1500" u="sng"/>
          </a:p>
          <a:p>
            <a:pPr indent="0" lvl="0" marL="0" rtl="0" algn="l">
              <a:lnSpc>
                <a:spcPct val="100000"/>
              </a:lnSpc>
              <a:spcBef>
                <a:spcPts val="1200"/>
              </a:spcBef>
              <a:spcAft>
                <a:spcPts val="0"/>
              </a:spcAft>
              <a:buNone/>
            </a:pPr>
            <a:r>
              <a:rPr lang="en"/>
              <a:t>Weighted Avg of Accuracy: 0.89</a:t>
            </a:r>
            <a:endParaRPr/>
          </a:p>
          <a:p>
            <a:pPr indent="0" lvl="0" marL="0" rtl="0" algn="l">
              <a:lnSpc>
                <a:spcPct val="100000"/>
              </a:lnSpc>
              <a:spcBef>
                <a:spcPts val="1200"/>
              </a:spcBef>
              <a:spcAft>
                <a:spcPts val="0"/>
              </a:spcAft>
              <a:buNone/>
            </a:pPr>
            <a:r>
              <a:rPr lang="en"/>
              <a:t>Precision of Negative Diagnosis: 0.96</a:t>
            </a:r>
            <a:endParaRPr/>
          </a:p>
          <a:p>
            <a:pPr indent="0" lvl="0" marL="0" rtl="0" algn="l">
              <a:lnSpc>
                <a:spcPct val="100000"/>
              </a:lnSpc>
              <a:spcBef>
                <a:spcPts val="1200"/>
              </a:spcBef>
              <a:spcAft>
                <a:spcPts val="1200"/>
              </a:spcAft>
              <a:buNone/>
            </a:pPr>
            <a:r>
              <a:rPr lang="en"/>
              <a:t>Precision of Positive Diagnosis: 0.23</a:t>
            </a:r>
            <a:endParaRPr/>
          </a:p>
        </p:txBody>
      </p:sp>
      <p:pic>
        <p:nvPicPr>
          <p:cNvPr id="144" name="Google Shape;144;p25"/>
          <p:cNvPicPr preferRelativeResize="0"/>
          <p:nvPr/>
        </p:nvPicPr>
        <p:blipFill>
          <a:blip r:embed="rId3">
            <a:alphaModFix/>
          </a:blip>
          <a:stretch>
            <a:fillRect/>
          </a:stretch>
        </p:blipFill>
        <p:spPr>
          <a:xfrm>
            <a:off x="1118200" y="3200838"/>
            <a:ext cx="1779961" cy="1758188"/>
          </a:xfrm>
          <a:prstGeom prst="rect">
            <a:avLst/>
          </a:prstGeom>
          <a:noFill/>
          <a:ln>
            <a:noFill/>
          </a:ln>
        </p:spPr>
      </p:pic>
      <p:pic>
        <p:nvPicPr>
          <p:cNvPr id="145" name="Google Shape;145;p25"/>
          <p:cNvPicPr preferRelativeResize="0"/>
          <p:nvPr/>
        </p:nvPicPr>
        <p:blipFill>
          <a:blip r:embed="rId4">
            <a:alphaModFix/>
          </a:blip>
          <a:stretch>
            <a:fillRect/>
          </a:stretch>
        </p:blipFill>
        <p:spPr>
          <a:xfrm>
            <a:off x="5338075" y="3200838"/>
            <a:ext cx="2086782" cy="17582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6"/>
          <p:cNvSpPr txBox="1"/>
          <p:nvPr>
            <p:ph type="title"/>
          </p:nvPr>
        </p:nvSpPr>
        <p:spPr>
          <a:xfrm>
            <a:off x="311725" y="500925"/>
            <a:ext cx="5984100" cy="91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Random Forest</a:t>
            </a:r>
            <a:endParaRPr/>
          </a:p>
        </p:txBody>
      </p:sp>
      <p:sp>
        <p:nvSpPr>
          <p:cNvPr id="151" name="Google Shape;151;p26"/>
          <p:cNvSpPr txBox="1"/>
          <p:nvPr>
            <p:ph idx="1" type="body"/>
          </p:nvPr>
        </p:nvSpPr>
        <p:spPr>
          <a:xfrm>
            <a:off x="932825" y="1632413"/>
            <a:ext cx="2912700" cy="1448100"/>
          </a:xfrm>
          <a:prstGeom prst="rect">
            <a:avLst/>
          </a:prstGeom>
        </p:spPr>
        <p:txBody>
          <a:bodyPr anchorCtr="0" anchor="t" bIns="91425" lIns="91425" spcFirstLastPara="1" rIns="91425" wrap="square" tIns="91425">
            <a:normAutofit fontScale="92500"/>
          </a:bodyPr>
          <a:lstStyle/>
          <a:p>
            <a:pPr indent="0" lvl="0" marL="0" rtl="0" algn="l">
              <a:lnSpc>
                <a:spcPct val="100000"/>
              </a:lnSpc>
              <a:spcBef>
                <a:spcPts val="0"/>
              </a:spcBef>
              <a:spcAft>
                <a:spcPts val="0"/>
              </a:spcAft>
              <a:buNone/>
            </a:pPr>
            <a:r>
              <a:rPr lang="en" sz="1500" u="sng">
                <a:solidFill>
                  <a:schemeClr val="lt1"/>
                </a:solidFill>
              </a:rPr>
              <a:t>2015</a:t>
            </a:r>
            <a:endParaRPr sz="1500" u="sng">
              <a:solidFill>
                <a:schemeClr val="lt1"/>
              </a:solidFill>
            </a:endParaRPr>
          </a:p>
          <a:p>
            <a:pPr indent="0" lvl="0" marL="0" rtl="0" algn="l">
              <a:lnSpc>
                <a:spcPct val="100000"/>
              </a:lnSpc>
              <a:spcBef>
                <a:spcPts val="1200"/>
              </a:spcBef>
              <a:spcAft>
                <a:spcPts val="0"/>
              </a:spcAft>
              <a:buNone/>
            </a:pPr>
            <a:r>
              <a:rPr lang="en">
                <a:solidFill>
                  <a:schemeClr val="lt1"/>
                </a:solidFill>
              </a:rPr>
              <a:t>Weighted Avg of Accuracy: 0.87</a:t>
            </a:r>
            <a:endParaRPr>
              <a:solidFill>
                <a:schemeClr val="lt1"/>
              </a:solidFill>
            </a:endParaRPr>
          </a:p>
          <a:p>
            <a:pPr indent="0" lvl="0" marL="0" rtl="0" algn="l">
              <a:lnSpc>
                <a:spcPct val="100000"/>
              </a:lnSpc>
              <a:spcBef>
                <a:spcPts val="1200"/>
              </a:spcBef>
              <a:spcAft>
                <a:spcPts val="0"/>
              </a:spcAft>
              <a:buNone/>
            </a:pPr>
            <a:r>
              <a:rPr lang="en">
                <a:solidFill>
                  <a:schemeClr val="lt1"/>
                </a:solidFill>
              </a:rPr>
              <a:t>Precision of Negative Diagnosis: 0.93</a:t>
            </a:r>
            <a:endParaRPr>
              <a:solidFill>
                <a:schemeClr val="lt1"/>
              </a:solidFill>
            </a:endParaRPr>
          </a:p>
          <a:p>
            <a:pPr indent="0" lvl="0" marL="0" rtl="0" algn="l">
              <a:lnSpc>
                <a:spcPct val="100000"/>
              </a:lnSpc>
              <a:spcBef>
                <a:spcPts val="1200"/>
              </a:spcBef>
              <a:spcAft>
                <a:spcPts val="1200"/>
              </a:spcAft>
              <a:buNone/>
            </a:pPr>
            <a:r>
              <a:rPr lang="en">
                <a:solidFill>
                  <a:schemeClr val="lt1"/>
                </a:solidFill>
              </a:rPr>
              <a:t>Precision of Positive Diagnosis: 0.22</a:t>
            </a:r>
            <a:endParaRPr>
              <a:solidFill>
                <a:schemeClr val="lt1"/>
              </a:solidFill>
            </a:endParaRPr>
          </a:p>
        </p:txBody>
      </p:sp>
      <p:sp>
        <p:nvSpPr>
          <p:cNvPr id="152" name="Google Shape;152;p26"/>
          <p:cNvSpPr txBox="1"/>
          <p:nvPr>
            <p:ph idx="1" type="body"/>
          </p:nvPr>
        </p:nvSpPr>
        <p:spPr>
          <a:xfrm>
            <a:off x="4889425" y="1632400"/>
            <a:ext cx="2912700" cy="1448100"/>
          </a:xfrm>
          <a:prstGeom prst="rect">
            <a:avLst/>
          </a:prstGeom>
        </p:spPr>
        <p:txBody>
          <a:bodyPr anchorCtr="0" anchor="t" bIns="91425" lIns="91425" spcFirstLastPara="1" rIns="91425" wrap="square" tIns="91425">
            <a:normAutofit fontScale="92500"/>
          </a:bodyPr>
          <a:lstStyle/>
          <a:p>
            <a:pPr indent="0" lvl="0" marL="0" rtl="0" algn="l">
              <a:lnSpc>
                <a:spcPct val="100000"/>
              </a:lnSpc>
              <a:spcBef>
                <a:spcPts val="0"/>
              </a:spcBef>
              <a:spcAft>
                <a:spcPts val="0"/>
              </a:spcAft>
              <a:buNone/>
            </a:pPr>
            <a:r>
              <a:rPr lang="en" sz="1500" u="sng"/>
              <a:t>2020</a:t>
            </a:r>
            <a:endParaRPr sz="1500" u="sng"/>
          </a:p>
          <a:p>
            <a:pPr indent="0" lvl="0" marL="0" rtl="0" algn="l">
              <a:lnSpc>
                <a:spcPct val="100000"/>
              </a:lnSpc>
              <a:spcBef>
                <a:spcPts val="1200"/>
              </a:spcBef>
              <a:spcAft>
                <a:spcPts val="0"/>
              </a:spcAft>
              <a:buNone/>
            </a:pPr>
            <a:r>
              <a:rPr lang="en"/>
              <a:t>Weighted Avg of Accuracy: 0.87</a:t>
            </a:r>
            <a:endParaRPr/>
          </a:p>
          <a:p>
            <a:pPr indent="0" lvl="0" marL="0" rtl="0" algn="l">
              <a:lnSpc>
                <a:spcPct val="100000"/>
              </a:lnSpc>
              <a:spcBef>
                <a:spcPts val="1200"/>
              </a:spcBef>
              <a:spcAft>
                <a:spcPts val="0"/>
              </a:spcAft>
              <a:buNone/>
            </a:pPr>
            <a:r>
              <a:rPr lang="en"/>
              <a:t>Precision of Negative Diagnosis: 0.93</a:t>
            </a:r>
            <a:endParaRPr/>
          </a:p>
          <a:p>
            <a:pPr indent="0" lvl="0" marL="0" rtl="0" algn="l">
              <a:lnSpc>
                <a:spcPct val="100000"/>
              </a:lnSpc>
              <a:spcBef>
                <a:spcPts val="1200"/>
              </a:spcBef>
              <a:spcAft>
                <a:spcPts val="1200"/>
              </a:spcAft>
              <a:buNone/>
            </a:pPr>
            <a:r>
              <a:rPr lang="en"/>
              <a:t>Precision of Positive Diagnosis: 0.23</a:t>
            </a:r>
            <a:endParaRPr/>
          </a:p>
        </p:txBody>
      </p:sp>
      <p:pic>
        <p:nvPicPr>
          <p:cNvPr id="153" name="Google Shape;153;p26"/>
          <p:cNvPicPr preferRelativeResize="0"/>
          <p:nvPr/>
        </p:nvPicPr>
        <p:blipFill>
          <a:blip r:embed="rId3">
            <a:alphaModFix/>
          </a:blip>
          <a:stretch>
            <a:fillRect/>
          </a:stretch>
        </p:blipFill>
        <p:spPr>
          <a:xfrm>
            <a:off x="1244575" y="3187975"/>
            <a:ext cx="2289200" cy="1758200"/>
          </a:xfrm>
          <a:prstGeom prst="rect">
            <a:avLst/>
          </a:prstGeom>
          <a:noFill/>
          <a:ln>
            <a:noFill/>
          </a:ln>
        </p:spPr>
      </p:pic>
      <p:pic>
        <p:nvPicPr>
          <p:cNvPr id="154" name="Google Shape;154;p26"/>
          <p:cNvPicPr preferRelativeResize="0"/>
          <p:nvPr/>
        </p:nvPicPr>
        <p:blipFill>
          <a:blip r:embed="rId4">
            <a:alphaModFix/>
          </a:blip>
          <a:stretch>
            <a:fillRect/>
          </a:stretch>
        </p:blipFill>
        <p:spPr>
          <a:xfrm>
            <a:off x="5253563" y="3120600"/>
            <a:ext cx="2184430" cy="17582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7"/>
          <p:cNvSpPr txBox="1"/>
          <p:nvPr>
            <p:ph type="title"/>
          </p:nvPr>
        </p:nvSpPr>
        <p:spPr>
          <a:xfrm>
            <a:off x="311725" y="500925"/>
            <a:ext cx="5984100" cy="91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Voting</a:t>
            </a:r>
            <a:endParaRPr/>
          </a:p>
        </p:txBody>
      </p:sp>
      <p:sp>
        <p:nvSpPr>
          <p:cNvPr id="160" name="Google Shape;160;p27"/>
          <p:cNvSpPr txBox="1"/>
          <p:nvPr>
            <p:ph idx="1" type="body"/>
          </p:nvPr>
        </p:nvSpPr>
        <p:spPr>
          <a:xfrm>
            <a:off x="932825" y="1632413"/>
            <a:ext cx="2912700" cy="1448100"/>
          </a:xfrm>
          <a:prstGeom prst="rect">
            <a:avLst/>
          </a:prstGeom>
        </p:spPr>
        <p:txBody>
          <a:bodyPr anchorCtr="0" anchor="t" bIns="91425" lIns="91425" spcFirstLastPara="1" rIns="91425" wrap="square" tIns="91425">
            <a:normAutofit fontScale="92500"/>
          </a:bodyPr>
          <a:lstStyle/>
          <a:p>
            <a:pPr indent="0" lvl="0" marL="0" rtl="0" algn="l">
              <a:lnSpc>
                <a:spcPct val="100000"/>
              </a:lnSpc>
              <a:spcBef>
                <a:spcPts val="0"/>
              </a:spcBef>
              <a:spcAft>
                <a:spcPts val="0"/>
              </a:spcAft>
              <a:buNone/>
            </a:pPr>
            <a:r>
              <a:rPr lang="en" sz="1500" u="sng">
                <a:solidFill>
                  <a:schemeClr val="lt1"/>
                </a:solidFill>
              </a:rPr>
              <a:t>2015</a:t>
            </a:r>
            <a:endParaRPr sz="1500" u="sng">
              <a:solidFill>
                <a:schemeClr val="lt1"/>
              </a:solidFill>
            </a:endParaRPr>
          </a:p>
          <a:p>
            <a:pPr indent="0" lvl="0" marL="0" rtl="0" algn="l">
              <a:lnSpc>
                <a:spcPct val="100000"/>
              </a:lnSpc>
              <a:spcBef>
                <a:spcPts val="1200"/>
              </a:spcBef>
              <a:spcAft>
                <a:spcPts val="0"/>
              </a:spcAft>
              <a:buNone/>
            </a:pPr>
            <a:r>
              <a:rPr lang="en">
                <a:solidFill>
                  <a:schemeClr val="lt1"/>
                </a:solidFill>
              </a:rPr>
              <a:t>Weighted Avg of Accuracy: 0.89</a:t>
            </a:r>
            <a:endParaRPr>
              <a:solidFill>
                <a:schemeClr val="lt1"/>
              </a:solidFill>
            </a:endParaRPr>
          </a:p>
          <a:p>
            <a:pPr indent="0" lvl="0" marL="0" rtl="0" algn="l">
              <a:lnSpc>
                <a:spcPct val="100000"/>
              </a:lnSpc>
              <a:spcBef>
                <a:spcPts val="1200"/>
              </a:spcBef>
              <a:spcAft>
                <a:spcPts val="0"/>
              </a:spcAft>
              <a:buNone/>
            </a:pPr>
            <a:r>
              <a:rPr lang="en">
                <a:solidFill>
                  <a:schemeClr val="lt1"/>
                </a:solidFill>
              </a:rPr>
              <a:t>Precision of Negative Diagnosis: 0.96</a:t>
            </a:r>
            <a:endParaRPr>
              <a:solidFill>
                <a:schemeClr val="lt1"/>
              </a:solidFill>
            </a:endParaRPr>
          </a:p>
          <a:p>
            <a:pPr indent="0" lvl="0" marL="0" rtl="0" algn="l">
              <a:lnSpc>
                <a:spcPct val="100000"/>
              </a:lnSpc>
              <a:spcBef>
                <a:spcPts val="1200"/>
              </a:spcBef>
              <a:spcAft>
                <a:spcPts val="1200"/>
              </a:spcAft>
              <a:buNone/>
            </a:pPr>
            <a:r>
              <a:rPr lang="en">
                <a:solidFill>
                  <a:schemeClr val="lt1"/>
                </a:solidFill>
              </a:rPr>
              <a:t>Precision of Positive Diagnosis: 0.25</a:t>
            </a:r>
            <a:endParaRPr>
              <a:solidFill>
                <a:schemeClr val="lt1"/>
              </a:solidFill>
            </a:endParaRPr>
          </a:p>
        </p:txBody>
      </p:sp>
      <p:sp>
        <p:nvSpPr>
          <p:cNvPr id="161" name="Google Shape;161;p27"/>
          <p:cNvSpPr txBox="1"/>
          <p:nvPr>
            <p:ph idx="1" type="body"/>
          </p:nvPr>
        </p:nvSpPr>
        <p:spPr>
          <a:xfrm>
            <a:off x="4889425" y="1632400"/>
            <a:ext cx="2912700" cy="1448100"/>
          </a:xfrm>
          <a:prstGeom prst="rect">
            <a:avLst/>
          </a:prstGeom>
        </p:spPr>
        <p:txBody>
          <a:bodyPr anchorCtr="0" anchor="t" bIns="91425" lIns="91425" spcFirstLastPara="1" rIns="91425" wrap="square" tIns="91425">
            <a:normAutofit fontScale="92500"/>
          </a:bodyPr>
          <a:lstStyle/>
          <a:p>
            <a:pPr indent="0" lvl="0" marL="0" rtl="0" algn="l">
              <a:lnSpc>
                <a:spcPct val="100000"/>
              </a:lnSpc>
              <a:spcBef>
                <a:spcPts val="0"/>
              </a:spcBef>
              <a:spcAft>
                <a:spcPts val="0"/>
              </a:spcAft>
              <a:buNone/>
            </a:pPr>
            <a:r>
              <a:rPr lang="en" sz="1500" u="sng"/>
              <a:t>2020</a:t>
            </a:r>
            <a:endParaRPr sz="1500" u="sng"/>
          </a:p>
          <a:p>
            <a:pPr indent="0" lvl="0" marL="0" rtl="0" algn="l">
              <a:lnSpc>
                <a:spcPct val="100000"/>
              </a:lnSpc>
              <a:spcBef>
                <a:spcPts val="1200"/>
              </a:spcBef>
              <a:spcAft>
                <a:spcPts val="0"/>
              </a:spcAft>
              <a:buNone/>
            </a:pPr>
            <a:r>
              <a:rPr lang="en"/>
              <a:t>Weighted Avg of Accuracy: 0.89</a:t>
            </a:r>
            <a:endParaRPr/>
          </a:p>
          <a:p>
            <a:pPr indent="0" lvl="0" marL="0" rtl="0" algn="l">
              <a:lnSpc>
                <a:spcPct val="100000"/>
              </a:lnSpc>
              <a:spcBef>
                <a:spcPts val="1200"/>
              </a:spcBef>
              <a:spcAft>
                <a:spcPts val="0"/>
              </a:spcAft>
              <a:buNone/>
            </a:pPr>
            <a:r>
              <a:rPr lang="en"/>
              <a:t>Precision of Negative Diagnosis: 0.95</a:t>
            </a:r>
            <a:endParaRPr/>
          </a:p>
          <a:p>
            <a:pPr indent="0" lvl="0" marL="0" rtl="0" algn="l">
              <a:lnSpc>
                <a:spcPct val="100000"/>
              </a:lnSpc>
              <a:spcBef>
                <a:spcPts val="1200"/>
              </a:spcBef>
              <a:spcAft>
                <a:spcPts val="1200"/>
              </a:spcAft>
              <a:buNone/>
            </a:pPr>
            <a:r>
              <a:rPr lang="en"/>
              <a:t>Precision of Positive Diagnosis: 0.24</a:t>
            </a:r>
            <a:endParaRPr/>
          </a:p>
        </p:txBody>
      </p:sp>
      <p:pic>
        <p:nvPicPr>
          <p:cNvPr id="162" name="Google Shape;162;p27"/>
          <p:cNvPicPr preferRelativeResize="0"/>
          <p:nvPr/>
        </p:nvPicPr>
        <p:blipFill>
          <a:blip r:embed="rId3">
            <a:alphaModFix/>
          </a:blip>
          <a:stretch>
            <a:fillRect/>
          </a:stretch>
        </p:blipFill>
        <p:spPr>
          <a:xfrm>
            <a:off x="1307888" y="3135550"/>
            <a:ext cx="2162586" cy="1758200"/>
          </a:xfrm>
          <a:prstGeom prst="rect">
            <a:avLst/>
          </a:prstGeom>
          <a:noFill/>
          <a:ln>
            <a:noFill/>
          </a:ln>
        </p:spPr>
      </p:pic>
      <p:pic>
        <p:nvPicPr>
          <p:cNvPr id="163" name="Google Shape;163;p27"/>
          <p:cNvPicPr preferRelativeResize="0"/>
          <p:nvPr/>
        </p:nvPicPr>
        <p:blipFill>
          <a:blip r:embed="rId4">
            <a:alphaModFix/>
          </a:blip>
          <a:stretch>
            <a:fillRect/>
          </a:stretch>
        </p:blipFill>
        <p:spPr>
          <a:xfrm>
            <a:off x="5390488" y="3217925"/>
            <a:ext cx="1910578" cy="17582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8"/>
          <p:cNvSpPr txBox="1"/>
          <p:nvPr>
            <p:ph type="title"/>
          </p:nvPr>
        </p:nvSpPr>
        <p:spPr>
          <a:xfrm>
            <a:off x="311725" y="500925"/>
            <a:ext cx="5984100" cy="91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Bagging</a:t>
            </a:r>
            <a:endParaRPr/>
          </a:p>
        </p:txBody>
      </p:sp>
      <p:sp>
        <p:nvSpPr>
          <p:cNvPr id="169" name="Google Shape;169;p28"/>
          <p:cNvSpPr txBox="1"/>
          <p:nvPr>
            <p:ph idx="1" type="body"/>
          </p:nvPr>
        </p:nvSpPr>
        <p:spPr>
          <a:xfrm>
            <a:off x="932825" y="1632413"/>
            <a:ext cx="2912700" cy="1448100"/>
          </a:xfrm>
          <a:prstGeom prst="rect">
            <a:avLst/>
          </a:prstGeom>
        </p:spPr>
        <p:txBody>
          <a:bodyPr anchorCtr="0" anchor="t" bIns="91425" lIns="91425" spcFirstLastPara="1" rIns="91425" wrap="square" tIns="91425">
            <a:normAutofit fontScale="92500"/>
          </a:bodyPr>
          <a:lstStyle/>
          <a:p>
            <a:pPr indent="0" lvl="0" marL="0" rtl="0" algn="l">
              <a:lnSpc>
                <a:spcPct val="100000"/>
              </a:lnSpc>
              <a:spcBef>
                <a:spcPts val="0"/>
              </a:spcBef>
              <a:spcAft>
                <a:spcPts val="0"/>
              </a:spcAft>
              <a:buNone/>
            </a:pPr>
            <a:r>
              <a:rPr lang="en" sz="1500" u="sng">
                <a:solidFill>
                  <a:schemeClr val="lt1"/>
                </a:solidFill>
              </a:rPr>
              <a:t>2015</a:t>
            </a:r>
            <a:endParaRPr sz="1500" u="sng">
              <a:solidFill>
                <a:schemeClr val="lt1"/>
              </a:solidFill>
            </a:endParaRPr>
          </a:p>
          <a:p>
            <a:pPr indent="0" lvl="0" marL="0" rtl="0" algn="l">
              <a:lnSpc>
                <a:spcPct val="100000"/>
              </a:lnSpc>
              <a:spcBef>
                <a:spcPts val="1200"/>
              </a:spcBef>
              <a:spcAft>
                <a:spcPts val="0"/>
              </a:spcAft>
              <a:buNone/>
            </a:pPr>
            <a:r>
              <a:rPr lang="en">
                <a:solidFill>
                  <a:schemeClr val="lt1"/>
                </a:solidFill>
              </a:rPr>
              <a:t>Weighted Avg of Accuracy: 0.91</a:t>
            </a:r>
            <a:endParaRPr>
              <a:solidFill>
                <a:schemeClr val="lt1"/>
              </a:solidFill>
            </a:endParaRPr>
          </a:p>
          <a:p>
            <a:pPr indent="0" lvl="0" marL="0" rtl="0" algn="l">
              <a:lnSpc>
                <a:spcPct val="100000"/>
              </a:lnSpc>
              <a:spcBef>
                <a:spcPts val="1200"/>
              </a:spcBef>
              <a:spcAft>
                <a:spcPts val="0"/>
              </a:spcAft>
              <a:buNone/>
            </a:pPr>
            <a:r>
              <a:rPr lang="en">
                <a:solidFill>
                  <a:schemeClr val="lt1"/>
                </a:solidFill>
              </a:rPr>
              <a:t>Precision of Negative Diagnosis: 0.98</a:t>
            </a:r>
            <a:endParaRPr>
              <a:solidFill>
                <a:schemeClr val="lt1"/>
              </a:solidFill>
            </a:endParaRPr>
          </a:p>
          <a:p>
            <a:pPr indent="0" lvl="0" marL="0" rtl="0" algn="l">
              <a:lnSpc>
                <a:spcPct val="100000"/>
              </a:lnSpc>
              <a:spcBef>
                <a:spcPts val="1200"/>
              </a:spcBef>
              <a:spcAft>
                <a:spcPts val="1200"/>
              </a:spcAft>
              <a:buNone/>
            </a:pPr>
            <a:r>
              <a:rPr lang="en">
                <a:solidFill>
                  <a:schemeClr val="lt1"/>
                </a:solidFill>
              </a:rPr>
              <a:t>Precision of Positive Diagnosis: 0.22</a:t>
            </a:r>
            <a:endParaRPr>
              <a:solidFill>
                <a:schemeClr val="lt1"/>
              </a:solidFill>
            </a:endParaRPr>
          </a:p>
        </p:txBody>
      </p:sp>
      <p:sp>
        <p:nvSpPr>
          <p:cNvPr id="170" name="Google Shape;170;p28"/>
          <p:cNvSpPr txBox="1"/>
          <p:nvPr>
            <p:ph idx="1" type="body"/>
          </p:nvPr>
        </p:nvSpPr>
        <p:spPr>
          <a:xfrm>
            <a:off x="4889425" y="1632400"/>
            <a:ext cx="2912700" cy="1448100"/>
          </a:xfrm>
          <a:prstGeom prst="rect">
            <a:avLst/>
          </a:prstGeom>
        </p:spPr>
        <p:txBody>
          <a:bodyPr anchorCtr="0" anchor="t" bIns="91425" lIns="91425" spcFirstLastPara="1" rIns="91425" wrap="square" tIns="91425">
            <a:normAutofit fontScale="92500"/>
          </a:bodyPr>
          <a:lstStyle/>
          <a:p>
            <a:pPr indent="0" lvl="0" marL="0" rtl="0" algn="l">
              <a:lnSpc>
                <a:spcPct val="100000"/>
              </a:lnSpc>
              <a:spcBef>
                <a:spcPts val="0"/>
              </a:spcBef>
              <a:spcAft>
                <a:spcPts val="0"/>
              </a:spcAft>
              <a:buNone/>
            </a:pPr>
            <a:r>
              <a:rPr lang="en" sz="1500" u="sng"/>
              <a:t>2020</a:t>
            </a:r>
            <a:endParaRPr sz="1500" u="sng"/>
          </a:p>
          <a:p>
            <a:pPr indent="0" lvl="0" marL="0" rtl="0" algn="l">
              <a:lnSpc>
                <a:spcPct val="100000"/>
              </a:lnSpc>
              <a:spcBef>
                <a:spcPts val="1200"/>
              </a:spcBef>
              <a:spcAft>
                <a:spcPts val="0"/>
              </a:spcAft>
              <a:buNone/>
            </a:pPr>
            <a:r>
              <a:rPr lang="en"/>
              <a:t>Weighted Avg of Accuracy: 0.91</a:t>
            </a:r>
            <a:endParaRPr/>
          </a:p>
          <a:p>
            <a:pPr indent="0" lvl="0" marL="0" rtl="0" algn="l">
              <a:lnSpc>
                <a:spcPct val="100000"/>
              </a:lnSpc>
              <a:spcBef>
                <a:spcPts val="1200"/>
              </a:spcBef>
              <a:spcAft>
                <a:spcPts val="0"/>
              </a:spcAft>
              <a:buNone/>
            </a:pPr>
            <a:r>
              <a:rPr lang="en"/>
              <a:t>Precision of Negative Diagnosis: 0.97</a:t>
            </a:r>
            <a:endParaRPr/>
          </a:p>
          <a:p>
            <a:pPr indent="0" lvl="0" marL="0" rtl="0" algn="l">
              <a:lnSpc>
                <a:spcPct val="100000"/>
              </a:lnSpc>
              <a:spcBef>
                <a:spcPts val="1200"/>
              </a:spcBef>
              <a:spcAft>
                <a:spcPts val="1200"/>
              </a:spcAft>
              <a:buNone/>
            </a:pPr>
            <a:r>
              <a:rPr lang="en"/>
              <a:t>Precision of Positive Diagnosis: 0.21</a:t>
            </a:r>
            <a:endParaRPr/>
          </a:p>
        </p:txBody>
      </p:sp>
      <p:pic>
        <p:nvPicPr>
          <p:cNvPr id="171" name="Google Shape;171;p28"/>
          <p:cNvPicPr preferRelativeResize="0"/>
          <p:nvPr/>
        </p:nvPicPr>
        <p:blipFill>
          <a:blip r:embed="rId3">
            <a:alphaModFix/>
          </a:blip>
          <a:stretch>
            <a:fillRect/>
          </a:stretch>
        </p:blipFill>
        <p:spPr>
          <a:xfrm>
            <a:off x="1406325" y="3217925"/>
            <a:ext cx="1965712" cy="1758188"/>
          </a:xfrm>
          <a:prstGeom prst="rect">
            <a:avLst/>
          </a:prstGeom>
          <a:noFill/>
          <a:ln>
            <a:noFill/>
          </a:ln>
        </p:spPr>
      </p:pic>
      <p:pic>
        <p:nvPicPr>
          <p:cNvPr id="172" name="Google Shape;172;p28"/>
          <p:cNvPicPr preferRelativeResize="0"/>
          <p:nvPr/>
        </p:nvPicPr>
        <p:blipFill>
          <a:blip r:embed="rId4">
            <a:alphaModFix/>
          </a:blip>
          <a:stretch>
            <a:fillRect/>
          </a:stretch>
        </p:blipFill>
        <p:spPr>
          <a:xfrm>
            <a:off x="5343600" y="3217925"/>
            <a:ext cx="2004348" cy="17582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9"/>
          <p:cNvSpPr txBox="1"/>
          <p:nvPr>
            <p:ph type="title"/>
          </p:nvPr>
        </p:nvSpPr>
        <p:spPr>
          <a:xfrm>
            <a:off x="311725" y="500925"/>
            <a:ext cx="5984100" cy="91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XGBoost Classifier</a:t>
            </a:r>
            <a:endParaRPr/>
          </a:p>
        </p:txBody>
      </p:sp>
      <p:sp>
        <p:nvSpPr>
          <p:cNvPr id="178" name="Google Shape;178;p29"/>
          <p:cNvSpPr txBox="1"/>
          <p:nvPr>
            <p:ph idx="1" type="body"/>
          </p:nvPr>
        </p:nvSpPr>
        <p:spPr>
          <a:xfrm>
            <a:off x="932825" y="1632413"/>
            <a:ext cx="2912700" cy="1448100"/>
          </a:xfrm>
          <a:prstGeom prst="rect">
            <a:avLst/>
          </a:prstGeom>
        </p:spPr>
        <p:txBody>
          <a:bodyPr anchorCtr="0" anchor="t" bIns="91425" lIns="91425" spcFirstLastPara="1" rIns="91425" wrap="square" tIns="91425">
            <a:normAutofit fontScale="92500"/>
          </a:bodyPr>
          <a:lstStyle/>
          <a:p>
            <a:pPr indent="0" lvl="0" marL="0" rtl="0" algn="l">
              <a:lnSpc>
                <a:spcPct val="100000"/>
              </a:lnSpc>
              <a:spcBef>
                <a:spcPts val="0"/>
              </a:spcBef>
              <a:spcAft>
                <a:spcPts val="0"/>
              </a:spcAft>
              <a:buNone/>
            </a:pPr>
            <a:r>
              <a:rPr lang="en" sz="1500" u="sng">
                <a:solidFill>
                  <a:schemeClr val="lt1"/>
                </a:solidFill>
              </a:rPr>
              <a:t>2015</a:t>
            </a:r>
            <a:endParaRPr sz="1500" u="sng">
              <a:solidFill>
                <a:schemeClr val="lt1"/>
              </a:solidFill>
            </a:endParaRPr>
          </a:p>
          <a:p>
            <a:pPr indent="0" lvl="0" marL="0" rtl="0" algn="l">
              <a:lnSpc>
                <a:spcPct val="100000"/>
              </a:lnSpc>
              <a:spcBef>
                <a:spcPts val="1200"/>
              </a:spcBef>
              <a:spcAft>
                <a:spcPts val="0"/>
              </a:spcAft>
              <a:buNone/>
            </a:pPr>
            <a:r>
              <a:rPr lang="en">
                <a:solidFill>
                  <a:schemeClr val="lt1"/>
                </a:solidFill>
              </a:rPr>
              <a:t>Weighted Avg of Accuracy: 0.91</a:t>
            </a:r>
            <a:endParaRPr>
              <a:solidFill>
                <a:schemeClr val="lt1"/>
              </a:solidFill>
            </a:endParaRPr>
          </a:p>
          <a:p>
            <a:pPr indent="0" lvl="0" marL="0" rtl="0" algn="l">
              <a:lnSpc>
                <a:spcPct val="100000"/>
              </a:lnSpc>
              <a:spcBef>
                <a:spcPts val="1200"/>
              </a:spcBef>
              <a:spcAft>
                <a:spcPts val="0"/>
              </a:spcAft>
              <a:buNone/>
            </a:pPr>
            <a:r>
              <a:rPr lang="en">
                <a:solidFill>
                  <a:schemeClr val="lt1"/>
                </a:solidFill>
              </a:rPr>
              <a:t>Precision of Negative Diagnosis: 0.97</a:t>
            </a:r>
            <a:endParaRPr>
              <a:solidFill>
                <a:schemeClr val="lt1"/>
              </a:solidFill>
            </a:endParaRPr>
          </a:p>
          <a:p>
            <a:pPr indent="0" lvl="0" marL="0" rtl="0" algn="l">
              <a:lnSpc>
                <a:spcPct val="100000"/>
              </a:lnSpc>
              <a:spcBef>
                <a:spcPts val="1200"/>
              </a:spcBef>
              <a:spcAft>
                <a:spcPts val="1200"/>
              </a:spcAft>
              <a:buNone/>
            </a:pPr>
            <a:r>
              <a:rPr lang="en">
                <a:solidFill>
                  <a:schemeClr val="lt1"/>
                </a:solidFill>
              </a:rPr>
              <a:t>Precision of Positive Diagnosis: 0.22</a:t>
            </a:r>
            <a:endParaRPr>
              <a:solidFill>
                <a:schemeClr val="lt1"/>
              </a:solidFill>
            </a:endParaRPr>
          </a:p>
        </p:txBody>
      </p:sp>
      <p:sp>
        <p:nvSpPr>
          <p:cNvPr id="179" name="Google Shape;179;p29"/>
          <p:cNvSpPr txBox="1"/>
          <p:nvPr>
            <p:ph idx="1" type="body"/>
          </p:nvPr>
        </p:nvSpPr>
        <p:spPr>
          <a:xfrm>
            <a:off x="4889425" y="1632400"/>
            <a:ext cx="2912700" cy="1448100"/>
          </a:xfrm>
          <a:prstGeom prst="rect">
            <a:avLst/>
          </a:prstGeom>
        </p:spPr>
        <p:txBody>
          <a:bodyPr anchorCtr="0" anchor="t" bIns="91425" lIns="91425" spcFirstLastPara="1" rIns="91425" wrap="square" tIns="91425">
            <a:normAutofit fontScale="92500"/>
          </a:bodyPr>
          <a:lstStyle/>
          <a:p>
            <a:pPr indent="0" lvl="0" marL="0" rtl="0" algn="l">
              <a:lnSpc>
                <a:spcPct val="100000"/>
              </a:lnSpc>
              <a:spcBef>
                <a:spcPts val="0"/>
              </a:spcBef>
              <a:spcAft>
                <a:spcPts val="0"/>
              </a:spcAft>
              <a:buNone/>
            </a:pPr>
            <a:r>
              <a:rPr lang="en" sz="1500" u="sng"/>
              <a:t>2020</a:t>
            </a:r>
            <a:endParaRPr sz="1500" u="sng"/>
          </a:p>
          <a:p>
            <a:pPr indent="0" lvl="0" marL="0" rtl="0" algn="l">
              <a:lnSpc>
                <a:spcPct val="100000"/>
              </a:lnSpc>
              <a:spcBef>
                <a:spcPts val="1200"/>
              </a:spcBef>
              <a:spcAft>
                <a:spcPts val="0"/>
              </a:spcAft>
              <a:buNone/>
            </a:pPr>
            <a:r>
              <a:rPr lang="en"/>
              <a:t>Weighted Avg of Accuracy: 0.91</a:t>
            </a:r>
            <a:endParaRPr/>
          </a:p>
          <a:p>
            <a:pPr indent="0" lvl="0" marL="0" rtl="0" algn="l">
              <a:lnSpc>
                <a:spcPct val="100000"/>
              </a:lnSpc>
              <a:spcBef>
                <a:spcPts val="1200"/>
              </a:spcBef>
              <a:spcAft>
                <a:spcPts val="0"/>
              </a:spcAft>
              <a:buNone/>
            </a:pPr>
            <a:r>
              <a:rPr lang="en"/>
              <a:t>Precision of Negative Diagnosis: 0.97</a:t>
            </a:r>
            <a:endParaRPr/>
          </a:p>
          <a:p>
            <a:pPr indent="0" lvl="0" marL="0" rtl="0" algn="l">
              <a:lnSpc>
                <a:spcPct val="100000"/>
              </a:lnSpc>
              <a:spcBef>
                <a:spcPts val="1200"/>
              </a:spcBef>
              <a:spcAft>
                <a:spcPts val="1200"/>
              </a:spcAft>
              <a:buNone/>
            </a:pPr>
            <a:r>
              <a:rPr lang="en"/>
              <a:t>Precision of Positive Diagnosis: 0.21</a:t>
            </a:r>
            <a:endParaRPr/>
          </a:p>
        </p:txBody>
      </p:sp>
      <p:pic>
        <p:nvPicPr>
          <p:cNvPr id="180" name="Google Shape;180;p29"/>
          <p:cNvPicPr preferRelativeResize="0"/>
          <p:nvPr/>
        </p:nvPicPr>
        <p:blipFill>
          <a:blip r:embed="rId3">
            <a:alphaModFix/>
          </a:blip>
          <a:stretch>
            <a:fillRect/>
          </a:stretch>
        </p:blipFill>
        <p:spPr>
          <a:xfrm>
            <a:off x="5085126" y="3013125"/>
            <a:ext cx="2261974" cy="2062975"/>
          </a:xfrm>
          <a:prstGeom prst="rect">
            <a:avLst/>
          </a:prstGeom>
          <a:noFill/>
          <a:ln>
            <a:noFill/>
          </a:ln>
        </p:spPr>
      </p:pic>
      <p:pic>
        <p:nvPicPr>
          <p:cNvPr id="181" name="Google Shape;181;p29"/>
          <p:cNvPicPr preferRelativeResize="0"/>
          <p:nvPr/>
        </p:nvPicPr>
        <p:blipFill>
          <a:blip r:embed="rId4">
            <a:alphaModFix/>
          </a:blip>
          <a:stretch>
            <a:fillRect/>
          </a:stretch>
        </p:blipFill>
        <p:spPr>
          <a:xfrm>
            <a:off x="1140675" y="3080513"/>
            <a:ext cx="2068456" cy="1758187"/>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0"/>
          <p:cNvSpPr txBox="1"/>
          <p:nvPr>
            <p:ph type="title"/>
          </p:nvPr>
        </p:nvSpPr>
        <p:spPr>
          <a:xfrm>
            <a:off x="311725" y="500925"/>
            <a:ext cx="5984100" cy="91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Logistic Regression</a:t>
            </a:r>
            <a:endParaRPr/>
          </a:p>
        </p:txBody>
      </p:sp>
      <p:sp>
        <p:nvSpPr>
          <p:cNvPr id="187" name="Google Shape;187;p30"/>
          <p:cNvSpPr txBox="1"/>
          <p:nvPr>
            <p:ph idx="1" type="body"/>
          </p:nvPr>
        </p:nvSpPr>
        <p:spPr>
          <a:xfrm>
            <a:off x="932825" y="1632413"/>
            <a:ext cx="2912700" cy="1448100"/>
          </a:xfrm>
          <a:prstGeom prst="rect">
            <a:avLst/>
          </a:prstGeom>
        </p:spPr>
        <p:txBody>
          <a:bodyPr anchorCtr="0" anchor="t" bIns="91425" lIns="91425" spcFirstLastPara="1" rIns="91425" wrap="square" tIns="91425">
            <a:normAutofit fontScale="92500"/>
          </a:bodyPr>
          <a:lstStyle/>
          <a:p>
            <a:pPr indent="0" lvl="0" marL="0" rtl="0" algn="l">
              <a:lnSpc>
                <a:spcPct val="100000"/>
              </a:lnSpc>
              <a:spcBef>
                <a:spcPts val="0"/>
              </a:spcBef>
              <a:spcAft>
                <a:spcPts val="0"/>
              </a:spcAft>
              <a:buNone/>
            </a:pPr>
            <a:r>
              <a:rPr lang="en" sz="1500" u="sng">
                <a:solidFill>
                  <a:schemeClr val="lt1"/>
                </a:solidFill>
              </a:rPr>
              <a:t>2015</a:t>
            </a:r>
            <a:endParaRPr sz="1500" u="sng">
              <a:solidFill>
                <a:schemeClr val="lt1"/>
              </a:solidFill>
            </a:endParaRPr>
          </a:p>
          <a:p>
            <a:pPr indent="0" lvl="0" marL="0" rtl="0" algn="l">
              <a:lnSpc>
                <a:spcPct val="100000"/>
              </a:lnSpc>
              <a:spcBef>
                <a:spcPts val="1200"/>
              </a:spcBef>
              <a:spcAft>
                <a:spcPts val="0"/>
              </a:spcAft>
              <a:buNone/>
            </a:pPr>
            <a:r>
              <a:rPr lang="en">
                <a:solidFill>
                  <a:schemeClr val="lt1"/>
                </a:solidFill>
              </a:rPr>
              <a:t>Weighted Avg of Accuracy: 0.91</a:t>
            </a:r>
            <a:endParaRPr>
              <a:solidFill>
                <a:schemeClr val="lt1"/>
              </a:solidFill>
            </a:endParaRPr>
          </a:p>
          <a:p>
            <a:pPr indent="0" lvl="0" marL="0" rtl="0" algn="l">
              <a:lnSpc>
                <a:spcPct val="100000"/>
              </a:lnSpc>
              <a:spcBef>
                <a:spcPts val="1200"/>
              </a:spcBef>
              <a:spcAft>
                <a:spcPts val="0"/>
              </a:spcAft>
              <a:buNone/>
            </a:pPr>
            <a:r>
              <a:rPr lang="en">
                <a:solidFill>
                  <a:schemeClr val="lt1"/>
                </a:solidFill>
              </a:rPr>
              <a:t>Precision of Negative Diagnosis: 0.97</a:t>
            </a:r>
            <a:endParaRPr>
              <a:solidFill>
                <a:schemeClr val="lt1"/>
              </a:solidFill>
            </a:endParaRPr>
          </a:p>
          <a:p>
            <a:pPr indent="0" lvl="0" marL="0" rtl="0" algn="l">
              <a:lnSpc>
                <a:spcPct val="100000"/>
              </a:lnSpc>
              <a:spcBef>
                <a:spcPts val="1200"/>
              </a:spcBef>
              <a:spcAft>
                <a:spcPts val="1200"/>
              </a:spcAft>
              <a:buNone/>
            </a:pPr>
            <a:r>
              <a:rPr lang="en">
                <a:solidFill>
                  <a:schemeClr val="lt1"/>
                </a:solidFill>
              </a:rPr>
              <a:t>Precision of Positive Diagnosis: 0.24</a:t>
            </a:r>
            <a:endParaRPr>
              <a:solidFill>
                <a:schemeClr val="lt1"/>
              </a:solidFill>
            </a:endParaRPr>
          </a:p>
        </p:txBody>
      </p:sp>
      <p:sp>
        <p:nvSpPr>
          <p:cNvPr id="188" name="Google Shape;188;p30"/>
          <p:cNvSpPr txBox="1"/>
          <p:nvPr>
            <p:ph idx="1" type="body"/>
          </p:nvPr>
        </p:nvSpPr>
        <p:spPr>
          <a:xfrm>
            <a:off x="4889425" y="1632400"/>
            <a:ext cx="2912700" cy="1448100"/>
          </a:xfrm>
          <a:prstGeom prst="rect">
            <a:avLst/>
          </a:prstGeom>
        </p:spPr>
        <p:txBody>
          <a:bodyPr anchorCtr="0" anchor="t" bIns="91425" lIns="91425" spcFirstLastPara="1" rIns="91425" wrap="square" tIns="91425">
            <a:normAutofit fontScale="92500"/>
          </a:bodyPr>
          <a:lstStyle/>
          <a:p>
            <a:pPr indent="0" lvl="0" marL="0" rtl="0" algn="l">
              <a:lnSpc>
                <a:spcPct val="100000"/>
              </a:lnSpc>
              <a:spcBef>
                <a:spcPts val="0"/>
              </a:spcBef>
              <a:spcAft>
                <a:spcPts val="0"/>
              </a:spcAft>
              <a:buNone/>
            </a:pPr>
            <a:r>
              <a:rPr lang="en" sz="1500" u="sng"/>
              <a:t>2020</a:t>
            </a:r>
            <a:endParaRPr sz="1500" u="sng"/>
          </a:p>
          <a:p>
            <a:pPr indent="0" lvl="0" marL="0" rtl="0" algn="l">
              <a:lnSpc>
                <a:spcPct val="100000"/>
              </a:lnSpc>
              <a:spcBef>
                <a:spcPts val="1200"/>
              </a:spcBef>
              <a:spcAft>
                <a:spcPts val="0"/>
              </a:spcAft>
              <a:buNone/>
            </a:pPr>
            <a:r>
              <a:rPr lang="en"/>
              <a:t>Weighted Avg of Accuracy: 0.91</a:t>
            </a:r>
            <a:endParaRPr/>
          </a:p>
          <a:p>
            <a:pPr indent="0" lvl="0" marL="0" rtl="0" algn="l">
              <a:lnSpc>
                <a:spcPct val="100000"/>
              </a:lnSpc>
              <a:spcBef>
                <a:spcPts val="1200"/>
              </a:spcBef>
              <a:spcAft>
                <a:spcPts val="0"/>
              </a:spcAft>
              <a:buNone/>
            </a:pPr>
            <a:r>
              <a:rPr lang="en"/>
              <a:t>Precision of Negative Diagnosis: 0.97</a:t>
            </a:r>
            <a:endParaRPr/>
          </a:p>
          <a:p>
            <a:pPr indent="0" lvl="0" marL="0" rtl="0" algn="l">
              <a:lnSpc>
                <a:spcPct val="100000"/>
              </a:lnSpc>
              <a:spcBef>
                <a:spcPts val="1200"/>
              </a:spcBef>
              <a:spcAft>
                <a:spcPts val="1200"/>
              </a:spcAft>
              <a:buNone/>
            </a:pPr>
            <a:r>
              <a:rPr lang="en"/>
              <a:t>Precision of Positive Diagnosis: 0.22</a:t>
            </a:r>
            <a:endParaRPr/>
          </a:p>
        </p:txBody>
      </p:sp>
      <p:pic>
        <p:nvPicPr>
          <p:cNvPr id="189" name="Google Shape;189;p30"/>
          <p:cNvPicPr preferRelativeResize="0"/>
          <p:nvPr/>
        </p:nvPicPr>
        <p:blipFill>
          <a:blip r:embed="rId3">
            <a:alphaModFix/>
          </a:blip>
          <a:stretch>
            <a:fillRect/>
          </a:stretch>
        </p:blipFill>
        <p:spPr>
          <a:xfrm>
            <a:off x="932825" y="3165525"/>
            <a:ext cx="2071764" cy="1758200"/>
          </a:xfrm>
          <a:prstGeom prst="rect">
            <a:avLst/>
          </a:prstGeom>
          <a:noFill/>
          <a:ln>
            <a:noFill/>
          </a:ln>
        </p:spPr>
      </p:pic>
      <p:pic>
        <p:nvPicPr>
          <p:cNvPr id="190" name="Google Shape;190;p30"/>
          <p:cNvPicPr preferRelativeResize="0"/>
          <p:nvPr/>
        </p:nvPicPr>
        <p:blipFill>
          <a:blip r:embed="rId4">
            <a:alphaModFix/>
          </a:blip>
          <a:stretch>
            <a:fillRect/>
          </a:stretch>
        </p:blipFill>
        <p:spPr>
          <a:xfrm>
            <a:off x="5369638" y="3210425"/>
            <a:ext cx="1952287" cy="17582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1"/>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196" name="Google Shape;196;p31"/>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1500" u="sng"/>
              <a:t>2015</a:t>
            </a:r>
            <a:endParaRPr sz="1500" u="sng"/>
          </a:p>
          <a:p>
            <a:pPr indent="0" lvl="0" marL="0" rtl="0" algn="l">
              <a:lnSpc>
                <a:spcPct val="100000"/>
              </a:lnSpc>
              <a:spcBef>
                <a:spcPts val="1200"/>
              </a:spcBef>
              <a:spcAft>
                <a:spcPts val="0"/>
              </a:spcAft>
              <a:buNone/>
            </a:pPr>
            <a:r>
              <a:rPr lang="en"/>
              <a:t>Best </a:t>
            </a:r>
            <a:r>
              <a:rPr lang="en"/>
              <a:t>performing</a:t>
            </a:r>
            <a:r>
              <a:rPr lang="en"/>
              <a:t> model: Logistic Regression</a:t>
            </a:r>
            <a:endParaRPr/>
          </a:p>
          <a:p>
            <a:pPr indent="0" lvl="0" marL="0" rtl="0" algn="l">
              <a:lnSpc>
                <a:spcPct val="100000"/>
              </a:lnSpc>
              <a:spcBef>
                <a:spcPts val="1200"/>
              </a:spcBef>
              <a:spcAft>
                <a:spcPts val="0"/>
              </a:spcAft>
              <a:buNone/>
            </a:pPr>
            <a:r>
              <a:rPr lang="en"/>
              <a:t>Worst </a:t>
            </a:r>
            <a:r>
              <a:rPr lang="en"/>
              <a:t>performing</a:t>
            </a:r>
            <a:r>
              <a:rPr lang="en"/>
              <a:t> model: Random Forest </a:t>
            </a:r>
            <a:endParaRPr/>
          </a:p>
          <a:p>
            <a:pPr indent="0" lvl="0" marL="0" rtl="0" algn="l">
              <a:lnSpc>
                <a:spcPct val="100000"/>
              </a:lnSpc>
              <a:spcBef>
                <a:spcPts val="1200"/>
              </a:spcBef>
              <a:spcAft>
                <a:spcPts val="0"/>
              </a:spcAft>
              <a:buNone/>
            </a:pPr>
            <a:r>
              <a:t/>
            </a:r>
            <a:endParaRPr/>
          </a:p>
          <a:p>
            <a:pPr indent="0" lvl="0" marL="0" rtl="0" algn="l">
              <a:lnSpc>
                <a:spcPct val="100000"/>
              </a:lnSpc>
              <a:spcBef>
                <a:spcPts val="1200"/>
              </a:spcBef>
              <a:spcAft>
                <a:spcPts val="0"/>
              </a:spcAft>
              <a:buNone/>
            </a:pPr>
            <a:r>
              <a:rPr lang="en" sz="1500" u="sng"/>
              <a:t>2020</a:t>
            </a:r>
            <a:endParaRPr sz="1500" u="sng"/>
          </a:p>
          <a:p>
            <a:pPr indent="0" lvl="0" marL="0" rtl="0" algn="l">
              <a:lnSpc>
                <a:spcPct val="100000"/>
              </a:lnSpc>
              <a:spcBef>
                <a:spcPts val="1200"/>
              </a:spcBef>
              <a:spcAft>
                <a:spcPts val="0"/>
              </a:spcAft>
              <a:buNone/>
            </a:pPr>
            <a:r>
              <a:rPr lang="en"/>
              <a:t>Best performing model: Bagging</a:t>
            </a:r>
            <a:endParaRPr/>
          </a:p>
          <a:p>
            <a:pPr indent="0" lvl="0" marL="0" rtl="0" algn="l">
              <a:lnSpc>
                <a:spcPct val="100000"/>
              </a:lnSpc>
              <a:spcBef>
                <a:spcPts val="1200"/>
              </a:spcBef>
              <a:spcAft>
                <a:spcPts val="0"/>
              </a:spcAft>
              <a:buNone/>
            </a:pPr>
            <a:r>
              <a:rPr lang="en"/>
              <a:t>Worst performing model: Random Forest </a:t>
            </a:r>
            <a:endParaRPr/>
          </a:p>
          <a:p>
            <a:pPr indent="0" lvl="0" marL="0" rtl="0" algn="l">
              <a:lnSpc>
                <a:spcPct val="100000"/>
              </a:lnSpc>
              <a:spcBef>
                <a:spcPts val="1200"/>
              </a:spcBef>
              <a:spcAft>
                <a:spcPts val="0"/>
              </a:spcAft>
              <a:buNone/>
            </a:pPr>
            <a:r>
              <a:t/>
            </a:r>
            <a:endParaRPr/>
          </a:p>
          <a:p>
            <a:pPr indent="0" lvl="0" marL="0" rtl="0" algn="l">
              <a:spcBef>
                <a:spcPts val="1200"/>
              </a:spcBef>
              <a:spcAft>
                <a:spcPts val="0"/>
              </a:spcAft>
              <a:buNone/>
            </a:pPr>
            <a:r>
              <a:rPr lang="en" sz="1400"/>
              <a:t>The results of the models show that there is not a significant impact that the pandemic had on the heart health of Americans.</a:t>
            </a:r>
            <a:endParaRPr sz="1400"/>
          </a:p>
          <a:p>
            <a:pPr indent="0" lvl="0" marL="0" rtl="0" algn="l">
              <a:lnSpc>
                <a:spcPct val="100000"/>
              </a:lnSpc>
              <a:spcBef>
                <a:spcPts val="0"/>
              </a:spcBef>
              <a:spcAft>
                <a:spcPts val="1200"/>
              </a:spcAft>
              <a:buNone/>
            </a:pPr>
            <a:r>
              <a:t/>
            </a:r>
            <a:endParaRPr sz="1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Agenda</a:t>
            </a:r>
            <a:endParaRPr/>
          </a:p>
        </p:txBody>
      </p:sp>
      <p:sp>
        <p:nvSpPr>
          <p:cNvPr id="71" name="Google Shape;71;p14"/>
          <p:cNvSpPr txBox="1"/>
          <p:nvPr>
            <p:ph idx="4294967295" type="body"/>
          </p:nvPr>
        </p:nvSpPr>
        <p:spPr>
          <a:xfrm>
            <a:off x="311700" y="1242825"/>
            <a:ext cx="3127500" cy="3445800"/>
          </a:xfrm>
          <a:prstGeom prst="rect">
            <a:avLst/>
          </a:prstGeom>
        </p:spPr>
        <p:txBody>
          <a:bodyPr anchorCtr="0" anchor="t" bIns="91425" lIns="91425" spcFirstLastPara="1" rIns="91425" wrap="square" tIns="91425">
            <a:normAutofit/>
          </a:bodyPr>
          <a:lstStyle/>
          <a:p>
            <a:pPr indent="-392588" lvl="0" marL="457200" rtl="0" algn="l">
              <a:lnSpc>
                <a:spcPct val="95000"/>
              </a:lnSpc>
              <a:spcBef>
                <a:spcPts val="0"/>
              </a:spcBef>
              <a:spcAft>
                <a:spcPts val="0"/>
              </a:spcAft>
              <a:buSzPts val="2583"/>
              <a:buAutoNum type="arabicPeriod"/>
            </a:pPr>
            <a:r>
              <a:rPr b="1" lang="en" sz="2582"/>
              <a:t>Objective</a:t>
            </a:r>
            <a:endParaRPr b="1" sz="2582"/>
          </a:p>
          <a:p>
            <a:pPr indent="-392588" lvl="0" marL="457200" rtl="0" algn="l">
              <a:lnSpc>
                <a:spcPct val="95000"/>
              </a:lnSpc>
              <a:spcBef>
                <a:spcPts val="0"/>
              </a:spcBef>
              <a:spcAft>
                <a:spcPts val="0"/>
              </a:spcAft>
              <a:buSzPts val="2583"/>
              <a:buAutoNum type="arabicPeriod"/>
            </a:pPr>
            <a:r>
              <a:rPr b="1" lang="en" sz="2582"/>
              <a:t>Data Description</a:t>
            </a:r>
            <a:endParaRPr b="1" sz="2582"/>
          </a:p>
          <a:p>
            <a:pPr indent="-392588" lvl="0" marL="457200" rtl="0" algn="l">
              <a:lnSpc>
                <a:spcPct val="95000"/>
              </a:lnSpc>
              <a:spcBef>
                <a:spcPts val="0"/>
              </a:spcBef>
              <a:spcAft>
                <a:spcPts val="0"/>
              </a:spcAft>
              <a:buSzPts val="2583"/>
              <a:buAutoNum type="arabicPeriod"/>
            </a:pPr>
            <a:r>
              <a:rPr b="1" lang="en" sz="2582"/>
              <a:t>Data </a:t>
            </a:r>
            <a:r>
              <a:rPr b="1" lang="en" sz="2582"/>
              <a:t>Preparation</a:t>
            </a:r>
            <a:endParaRPr b="1" sz="2582"/>
          </a:p>
          <a:p>
            <a:pPr indent="-392588" lvl="0" marL="457200" rtl="0" algn="l">
              <a:lnSpc>
                <a:spcPct val="95000"/>
              </a:lnSpc>
              <a:spcBef>
                <a:spcPts val="0"/>
              </a:spcBef>
              <a:spcAft>
                <a:spcPts val="0"/>
              </a:spcAft>
              <a:buSzPts val="2583"/>
              <a:buAutoNum type="arabicPeriod"/>
            </a:pPr>
            <a:r>
              <a:rPr b="1" lang="en" sz="2582"/>
              <a:t>EDA</a:t>
            </a:r>
            <a:endParaRPr b="1" sz="2582"/>
          </a:p>
          <a:p>
            <a:pPr indent="-392588" lvl="0" marL="457200" rtl="0" algn="l">
              <a:lnSpc>
                <a:spcPct val="95000"/>
              </a:lnSpc>
              <a:spcBef>
                <a:spcPts val="0"/>
              </a:spcBef>
              <a:spcAft>
                <a:spcPts val="0"/>
              </a:spcAft>
              <a:buSzPts val="2583"/>
              <a:buAutoNum type="arabicPeriod"/>
            </a:pPr>
            <a:r>
              <a:rPr b="1" lang="en" sz="2582"/>
              <a:t>Model Analysis</a:t>
            </a:r>
            <a:endParaRPr b="1" sz="2582"/>
          </a:p>
          <a:p>
            <a:pPr indent="-392588" lvl="0" marL="457200" rtl="0" algn="l">
              <a:lnSpc>
                <a:spcPct val="95000"/>
              </a:lnSpc>
              <a:spcBef>
                <a:spcPts val="0"/>
              </a:spcBef>
              <a:spcAft>
                <a:spcPts val="0"/>
              </a:spcAft>
              <a:buSzPts val="2583"/>
              <a:buAutoNum type="arabicPeriod"/>
            </a:pPr>
            <a:r>
              <a:rPr b="1" lang="en" sz="2582"/>
              <a:t>Conclusion</a:t>
            </a:r>
            <a:endParaRPr b="1" sz="2582"/>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2"/>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References</a:t>
            </a:r>
            <a:endParaRPr/>
          </a:p>
        </p:txBody>
      </p:sp>
      <p:sp>
        <p:nvSpPr>
          <p:cNvPr id="202" name="Google Shape;202;p32"/>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0" lvl="0" marL="355600" rtl="0" algn="l">
              <a:spcBef>
                <a:spcPts val="1200"/>
              </a:spcBef>
              <a:spcAft>
                <a:spcPts val="0"/>
              </a:spcAft>
              <a:buSzPts val="358"/>
              <a:buNone/>
            </a:pPr>
            <a:r>
              <a:rPr lang="en" sz="457">
                <a:solidFill>
                  <a:srgbClr val="000000"/>
                </a:solidFill>
                <a:latin typeface="Arial"/>
                <a:ea typeface="Arial"/>
                <a:cs typeface="Arial"/>
                <a:sym typeface="Arial"/>
              </a:rPr>
              <a:t>[1] B. T, “Beginner's Guide to xgboost for classification problems,” </a:t>
            </a:r>
            <a:r>
              <a:rPr i="1" lang="en" sz="457">
                <a:solidFill>
                  <a:srgbClr val="000000"/>
                </a:solidFill>
                <a:latin typeface="Arial"/>
                <a:ea typeface="Arial"/>
                <a:cs typeface="Arial"/>
                <a:sym typeface="Arial"/>
              </a:rPr>
              <a:t>Medium</a:t>
            </a:r>
            <a:r>
              <a:rPr lang="en" sz="457">
                <a:solidFill>
                  <a:srgbClr val="000000"/>
                </a:solidFill>
                <a:latin typeface="Arial"/>
                <a:ea typeface="Arial"/>
                <a:cs typeface="Arial"/>
                <a:sym typeface="Arial"/>
              </a:rPr>
              <a:t>, 09-Dec-2022. [Online]. Available: https://towardsdatascience.com/beginners-guide-to-xgboost-for-classification-problems-50f75aac5390. [Accessed: 11-Dec-2022]. </a:t>
            </a:r>
            <a:endParaRPr sz="457">
              <a:solidFill>
                <a:srgbClr val="000000"/>
              </a:solidFill>
              <a:latin typeface="Arial"/>
              <a:ea typeface="Arial"/>
              <a:cs typeface="Arial"/>
              <a:sym typeface="Arial"/>
            </a:endParaRPr>
          </a:p>
          <a:p>
            <a:pPr indent="0" lvl="0" marL="355600" rtl="0" algn="l">
              <a:spcBef>
                <a:spcPts val="1200"/>
              </a:spcBef>
              <a:spcAft>
                <a:spcPts val="0"/>
              </a:spcAft>
              <a:buSzPts val="358"/>
              <a:buNone/>
            </a:pPr>
            <a:r>
              <a:rPr lang="en" sz="457">
                <a:solidFill>
                  <a:srgbClr val="000000"/>
                </a:solidFill>
                <a:latin typeface="Arial"/>
                <a:ea typeface="Arial"/>
                <a:cs typeface="Arial"/>
                <a:sym typeface="Arial"/>
              </a:rPr>
              <a:t>[2] Brown, “Alcohol consumption during the COVID-19 pandemic projected to cause more liver disease and deaths,” </a:t>
            </a:r>
            <a:r>
              <a:rPr i="1" lang="en" sz="457">
                <a:solidFill>
                  <a:srgbClr val="000000"/>
                </a:solidFill>
                <a:latin typeface="Arial"/>
                <a:ea typeface="Arial"/>
                <a:cs typeface="Arial"/>
                <a:sym typeface="Arial"/>
              </a:rPr>
              <a:t>Massachusetts General Hospital</a:t>
            </a:r>
            <a:r>
              <a:rPr lang="en" sz="457">
                <a:solidFill>
                  <a:srgbClr val="000000"/>
                </a:solidFill>
                <a:latin typeface="Arial"/>
                <a:ea typeface="Arial"/>
                <a:cs typeface="Arial"/>
                <a:sym typeface="Arial"/>
              </a:rPr>
              <a:t>. [Online]. Available: https://www.massgeneral.org/news/press-release/alcohol-consumption-during-the-covid-19-pandemic-projected-to-cause-more-liver-disease-and-deaths. [Accessed: 11-Dec-2022]. </a:t>
            </a:r>
            <a:endParaRPr sz="457">
              <a:solidFill>
                <a:srgbClr val="000000"/>
              </a:solidFill>
              <a:latin typeface="Arial"/>
              <a:ea typeface="Arial"/>
              <a:cs typeface="Arial"/>
              <a:sym typeface="Arial"/>
            </a:endParaRPr>
          </a:p>
          <a:p>
            <a:pPr indent="0" lvl="0" marL="355600" rtl="0" algn="l">
              <a:spcBef>
                <a:spcPts val="1200"/>
              </a:spcBef>
              <a:spcAft>
                <a:spcPts val="0"/>
              </a:spcAft>
              <a:buSzPts val="358"/>
              <a:buNone/>
            </a:pPr>
            <a:r>
              <a:rPr lang="en" sz="457">
                <a:solidFill>
                  <a:srgbClr val="000000"/>
                </a:solidFill>
                <a:latin typeface="Arial"/>
                <a:ea typeface="Arial"/>
                <a:cs typeface="Arial"/>
                <a:sym typeface="Arial"/>
              </a:rPr>
              <a:t>[3] C. Subasi, “Logistic regression classifier,” </a:t>
            </a:r>
            <a:r>
              <a:rPr i="1" lang="en" sz="457">
                <a:solidFill>
                  <a:srgbClr val="000000"/>
                </a:solidFill>
                <a:latin typeface="Arial"/>
                <a:ea typeface="Arial"/>
                <a:cs typeface="Arial"/>
                <a:sym typeface="Arial"/>
              </a:rPr>
              <a:t>Towards Data Science</a:t>
            </a:r>
            <a:r>
              <a:rPr lang="en" sz="457">
                <a:solidFill>
                  <a:srgbClr val="000000"/>
                </a:solidFill>
                <a:latin typeface="Arial"/>
                <a:ea typeface="Arial"/>
                <a:cs typeface="Arial"/>
                <a:sym typeface="Arial"/>
              </a:rPr>
              <a:t>, 04-Mar-2019. [Online]. Available: https://towardsdatascience.com/logistic-regression-classifier-8583e0c3cf9. [Accessed: 30-Oct-2022]. </a:t>
            </a:r>
            <a:endParaRPr sz="457">
              <a:solidFill>
                <a:srgbClr val="000000"/>
              </a:solidFill>
              <a:latin typeface="Arial"/>
              <a:ea typeface="Arial"/>
              <a:cs typeface="Arial"/>
              <a:sym typeface="Arial"/>
            </a:endParaRPr>
          </a:p>
          <a:p>
            <a:pPr indent="0" lvl="0" marL="355600" rtl="0" algn="l">
              <a:spcBef>
                <a:spcPts val="1200"/>
              </a:spcBef>
              <a:spcAft>
                <a:spcPts val="0"/>
              </a:spcAft>
              <a:buSzPts val="358"/>
              <a:buNone/>
            </a:pPr>
            <a:r>
              <a:rPr lang="en" sz="457">
                <a:solidFill>
                  <a:srgbClr val="000000"/>
                </a:solidFill>
                <a:latin typeface="Arial"/>
                <a:ea typeface="Arial"/>
                <a:cs typeface="Arial"/>
                <a:sym typeface="Arial"/>
              </a:rPr>
              <a:t>[4] “CDC - about BRFSS,” </a:t>
            </a:r>
            <a:r>
              <a:rPr i="1" lang="en" sz="457">
                <a:solidFill>
                  <a:srgbClr val="000000"/>
                </a:solidFill>
                <a:latin typeface="Arial"/>
                <a:ea typeface="Arial"/>
                <a:cs typeface="Arial"/>
                <a:sym typeface="Arial"/>
              </a:rPr>
              <a:t>Centers for Disease Control and Prevention</a:t>
            </a:r>
            <a:r>
              <a:rPr lang="en" sz="457">
                <a:solidFill>
                  <a:srgbClr val="000000"/>
                </a:solidFill>
                <a:latin typeface="Arial"/>
                <a:ea typeface="Arial"/>
                <a:cs typeface="Arial"/>
                <a:sym typeface="Arial"/>
              </a:rPr>
              <a:t>, 16-May-2014. [Online]. Available: https://www.cdc.gov/brfss/about/index.htm. [Accessed: 11-Dec-2022]. </a:t>
            </a:r>
            <a:endParaRPr sz="457">
              <a:solidFill>
                <a:srgbClr val="000000"/>
              </a:solidFill>
              <a:latin typeface="Arial"/>
              <a:ea typeface="Arial"/>
              <a:cs typeface="Arial"/>
              <a:sym typeface="Arial"/>
            </a:endParaRPr>
          </a:p>
          <a:p>
            <a:pPr indent="0" lvl="0" marL="355600" rtl="0" algn="l">
              <a:spcBef>
                <a:spcPts val="1200"/>
              </a:spcBef>
              <a:spcAft>
                <a:spcPts val="0"/>
              </a:spcAft>
              <a:buSzPts val="358"/>
              <a:buNone/>
            </a:pPr>
            <a:r>
              <a:rPr lang="en" sz="457">
                <a:solidFill>
                  <a:srgbClr val="000000"/>
                </a:solidFill>
                <a:latin typeface="Arial"/>
                <a:ea typeface="Arial"/>
                <a:cs typeface="Arial"/>
                <a:sym typeface="Arial"/>
              </a:rPr>
              <a:t>[5] D. Cucinotta and M. Vanelli, “WHO Declares COVID-19 a Pandemic,” </a:t>
            </a:r>
            <a:r>
              <a:rPr i="1" lang="en" sz="457">
                <a:solidFill>
                  <a:srgbClr val="000000"/>
                </a:solidFill>
                <a:latin typeface="Arial"/>
                <a:ea typeface="Arial"/>
                <a:cs typeface="Arial"/>
                <a:sym typeface="Arial"/>
              </a:rPr>
              <a:t>Acta Biomedica Atenei Parmensis</a:t>
            </a:r>
            <a:r>
              <a:rPr lang="en" sz="457">
                <a:solidFill>
                  <a:srgbClr val="000000"/>
                </a:solidFill>
                <a:latin typeface="Arial"/>
                <a:ea typeface="Arial"/>
                <a:cs typeface="Arial"/>
                <a:sym typeface="Arial"/>
              </a:rPr>
              <a:t>, 2020. [Online]. Available: https://doi.org/10.23750/abm.v91i1.9397. [Accessed: 11-Dec-2022]. </a:t>
            </a:r>
            <a:endParaRPr sz="457">
              <a:solidFill>
                <a:srgbClr val="000000"/>
              </a:solidFill>
              <a:latin typeface="Arial"/>
              <a:ea typeface="Arial"/>
              <a:cs typeface="Arial"/>
              <a:sym typeface="Arial"/>
            </a:endParaRPr>
          </a:p>
          <a:p>
            <a:pPr indent="0" lvl="0" marL="355600" rtl="0" algn="l">
              <a:spcBef>
                <a:spcPts val="1200"/>
              </a:spcBef>
              <a:spcAft>
                <a:spcPts val="0"/>
              </a:spcAft>
              <a:buSzPts val="358"/>
              <a:buNone/>
            </a:pPr>
            <a:r>
              <a:rPr lang="en" sz="457">
                <a:solidFill>
                  <a:srgbClr val="000000"/>
                </a:solidFill>
                <a:latin typeface="Arial"/>
                <a:ea typeface="Arial"/>
                <a:cs typeface="Arial"/>
                <a:sym typeface="Arial"/>
              </a:rPr>
              <a:t>[6] “Heart disease facts,” </a:t>
            </a:r>
            <a:r>
              <a:rPr i="1" lang="en" sz="457">
                <a:solidFill>
                  <a:srgbClr val="000000"/>
                </a:solidFill>
                <a:latin typeface="Arial"/>
                <a:ea typeface="Arial"/>
                <a:cs typeface="Arial"/>
                <a:sym typeface="Arial"/>
              </a:rPr>
              <a:t>Centers for Disease Control and Prevention</a:t>
            </a:r>
            <a:r>
              <a:rPr lang="en" sz="457">
                <a:solidFill>
                  <a:srgbClr val="000000"/>
                </a:solidFill>
                <a:latin typeface="Arial"/>
                <a:ea typeface="Arial"/>
                <a:cs typeface="Arial"/>
                <a:sym typeface="Arial"/>
              </a:rPr>
              <a:t>, 14-Oct-2022. [Online]. Available: https://www.cdc.gov/heartdisease/facts.htm. [Accessed: 29-Oct-2022]. </a:t>
            </a:r>
            <a:endParaRPr sz="457">
              <a:solidFill>
                <a:srgbClr val="000000"/>
              </a:solidFill>
              <a:latin typeface="Arial"/>
              <a:ea typeface="Arial"/>
              <a:cs typeface="Arial"/>
              <a:sym typeface="Arial"/>
            </a:endParaRPr>
          </a:p>
          <a:p>
            <a:pPr indent="0" lvl="0" marL="355600" rtl="0" algn="l">
              <a:spcBef>
                <a:spcPts val="1200"/>
              </a:spcBef>
              <a:spcAft>
                <a:spcPts val="0"/>
              </a:spcAft>
              <a:buSzPts val="358"/>
              <a:buNone/>
            </a:pPr>
            <a:r>
              <a:rPr lang="en" sz="457">
                <a:solidFill>
                  <a:srgbClr val="000000"/>
                </a:solidFill>
                <a:latin typeface="Arial"/>
                <a:ea typeface="Arial"/>
                <a:cs typeface="Arial"/>
                <a:sym typeface="Arial"/>
              </a:rPr>
              <a:t>[7] R. Gandhi, “Naive Bayes Classifier,” </a:t>
            </a:r>
            <a:r>
              <a:rPr i="1" lang="en" sz="457">
                <a:solidFill>
                  <a:srgbClr val="000000"/>
                </a:solidFill>
                <a:latin typeface="Arial"/>
                <a:ea typeface="Arial"/>
                <a:cs typeface="Arial"/>
                <a:sym typeface="Arial"/>
              </a:rPr>
              <a:t>Towards Data Science</a:t>
            </a:r>
            <a:r>
              <a:rPr lang="en" sz="457">
                <a:solidFill>
                  <a:srgbClr val="000000"/>
                </a:solidFill>
                <a:latin typeface="Arial"/>
                <a:ea typeface="Arial"/>
                <a:cs typeface="Arial"/>
                <a:sym typeface="Arial"/>
              </a:rPr>
              <a:t>, 05-May-2018. [Online]. Available: https://towardsdatascience.com/naive-bayes-classifier-81d512f50a7c. [Accessed: 29-Oct-2022]. </a:t>
            </a:r>
            <a:endParaRPr sz="457">
              <a:solidFill>
                <a:srgbClr val="000000"/>
              </a:solidFill>
              <a:latin typeface="Arial"/>
              <a:ea typeface="Arial"/>
              <a:cs typeface="Arial"/>
              <a:sym typeface="Arial"/>
            </a:endParaRPr>
          </a:p>
          <a:p>
            <a:pPr indent="0" lvl="0" marL="355600" rtl="0" algn="l">
              <a:spcBef>
                <a:spcPts val="1200"/>
              </a:spcBef>
              <a:spcAft>
                <a:spcPts val="0"/>
              </a:spcAft>
              <a:buSzPts val="358"/>
              <a:buNone/>
            </a:pPr>
            <a:r>
              <a:rPr lang="en" sz="457">
                <a:solidFill>
                  <a:srgbClr val="000000"/>
                </a:solidFill>
                <a:latin typeface="Arial"/>
                <a:ea typeface="Arial"/>
                <a:cs typeface="Arial"/>
                <a:sym typeface="Arial"/>
              </a:rPr>
              <a:t>[8] S. Sender, R. S. Blumenthal, G. Sharma, and P. Kohli, “Covid-19's impact on heart disease and stroke mortality,” </a:t>
            </a:r>
            <a:r>
              <a:rPr i="1" lang="en" sz="457">
                <a:solidFill>
                  <a:srgbClr val="000000"/>
                </a:solidFill>
                <a:latin typeface="Arial"/>
                <a:ea typeface="Arial"/>
                <a:cs typeface="Arial"/>
                <a:sym typeface="Arial"/>
              </a:rPr>
              <a:t>American College of Cardiology</a:t>
            </a:r>
            <a:r>
              <a:rPr lang="en" sz="457">
                <a:solidFill>
                  <a:srgbClr val="000000"/>
                </a:solidFill>
                <a:latin typeface="Arial"/>
                <a:ea typeface="Arial"/>
                <a:cs typeface="Arial"/>
                <a:sym typeface="Arial"/>
              </a:rPr>
              <a:t>, 25-May-2022. [Online]. Available: https://www.acc.org/Latest-in-Cardiology/Articles/2022/05/25/12/10/COVID-19s-Impact-on-Heart-Disease-and-Stroke-Mortality. [Accessed: 29-Oct-2022]. </a:t>
            </a:r>
            <a:endParaRPr sz="457">
              <a:solidFill>
                <a:srgbClr val="000000"/>
              </a:solidFill>
              <a:latin typeface="Arial"/>
              <a:ea typeface="Arial"/>
              <a:cs typeface="Arial"/>
              <a:sym typeface="Arial"/>
            </a:endParaRPr>
          </a:p>
          <a:p>
            <a:pPr indent="0" lvl="0" marL="355600" rtl="0" algn="l">
              <a:spcBef>
                <a:spcPts val="1200"/>
              </a:spcBef>
              <a:spcAft>
                <a:spcPts val="0"/>
              </a:spcAft>
              <a:buSzPts val="358"/>
              <a:buNone/>
            </a:pPr>
            <a:r>
              <a:rPr lang="en" sz="457">
                <a:solidFill>
                  <a:srgbClr val="000000"/>
                </a:solidFill>
                <a:latin typeface="Arial"/>
                <a:ea typeface="Arial"/>
                <a:cs typeface="Arial"/>
                <a:sym typeface="Arial"/>
              </a:rPr>
              <a:t>[9] “Sklearn Random Forest Classifier,” </a:t>
            </a:r>
            <a:r>
              <a:rPr i="1" lang="en" sz="457">
                <a:solidFill>
                  <a:srgbClr val="000000"/>
                </a:solidFill>
                <a:latin typeface="Arial"/>
                <a:ea typeface="Arial"/>
                <a:cs typeface="Arial"/>
                <a:sym typeface="Arial"/>
              </a:rPr>
              <a:t>scikit</a:t>
            </a:r>
            <a:r>
              <a:rPr lang="en" sz="457">
                <a:solidFill>
                  <a:srgbClr val="000000"/>
                </a:solidFill>
                <a:latin typeface="Arial"/>
                <a:ea typeface="Arial"/>
                <a:cs typeface="Arial"/>
                <a:sym typeface="Arial"/>
              </a:rPr>
              <a:t>. [Online]. Available: https://scikit-learn.org/stable/modules/generated/sklearn.ensemble.RandomForestClassifier.html. [Accessed: 29-Oct-2022]. </a:t>
            </a:r>
            <a:endParaRPr sz="457">
              <a:solidFill>
                <a:srgbClr val="000000"/>
              </a:solidFill>
              <a:latin typeface="Arial"/>
              <a:ea typeface="Arial"/>
              <a:cs typeface="Arial"/>
              <a:sym typeface="Arial"/>
            </a:endParaRPr>
          </a:p>
          <a:p>
            <a:pPr indent="0" lvl="0" marL="355600" rtl="0" algn="l">
              <a:spcBef>
                <a:spcPts val="1200"/>
              </a:spcBef>
              <a:spcAft>
                <a:spcPts val="0"/>
              </a:spcAft>
              <a:buSzPts val="358"/>
              <a:buNone/>
            </a:pPr>
            <a:r>
              <a:rPr lang="en" sz="457">
                <a:solidFill>
                  <a:srgbClr val="000000"/>
                </a:solidFill>
                <a:latin typeface="Arial"/>
                <a:ea typeface="Arial"/>
                <a:cs typeface="Arial"/>
                <a:sym typeface="Arial"/>
              </a:rPr>
              <a:t>[10] “Sklearn.ensemble.BaggingClassifier,” </a:t>
            </a:r>
            <a:r>
              <a:rPr i="1" lang="en" sz="457">
                <a:solidFill>
                  <a:srgbClr val="000000"/>
                </a:solidFill>
                <a:latin typeface="Arial"/>
                <a:ea typeface="Arial"/>
                <a:cs typeface="Arial"/>
                <a:sym typeface="Arial"/>
              </a:rPr>
              <a:t>scikit</a:t>
            </a:r>
            <a:r>
              <a:rPr lang="en" sz="457">
                <a:solidFill>
                  <a:srgbClr val="000000"/>
                </a:solidFill>
                <a:latin typeface="Arial"/>
                <a:ea typeface="Arial"/>
                <a:cs typeface="Arial"/>
                <a:sym typeface="Arial"/>
              </a:rPr>
              <a:t>. [Online]. Available: https://scikit-learn.org/stable/modules/generated/sklearn.ensemble.BaggingClassifier.html. [Accessed: 11-Dec-2022]. </a:t>
            </a:r>
            <a:endParaRPr sz="457">
              <a:solidFill>
                <a:srgbClr val="000000"/>
              </a:solidFill>
              <a:latin typeface="Arial"/>
              <a:ea typeface="Arial"/>
              <a:cs typeface="Arial"/>
              <a:sym typeface="Arial"/>
            </a:endParaRPr>
          </a:p>
          <a:p>
            <a:pPr indent="0" lvl="0" marL="355600" rtl="0" algn="l">
              <a:spcBef>
                <a:spcPts val="1200"/>
              </a:spcBef>
              <a:spcAft>
                <a:spcPts val="0"/>
              </a:spcAft>
              <a:buSzPts val="358"/>
              <a:buNone/>
            </a:pPr>
            <a:r>
              <a:rPr lang="en" sz="457">
                <a:solidFill>
                  <a:srgbClr val="000000"/>
                </a:solidFill>
                <a:latin typeface="Arial"/>
                <a:ea typeface="Arial"/>
                <a:cs typeface="Arial"/>
                <a:sym typeface="Arial"/>
              </a:rPr>
              <a:t>[11] “Sklearn.ensemble.VotingClassifier,” </a:t>
            </a:r>
            <a:r>
              <a:rPr i="1" lang="en" sz="457">
                <a:solidFill>
                  <a:srgbClr val="000000"/>
                </a:solidFill>
                <a:latin typeface="Arial"/>
                <a:ea typeface="Arial"/>
                <a:cs typeface="Arial"/>
                <a:sym typeface="Arial"/>
              </a:rPr>
              <a:t>scikit</a:t>
            </a:r>
            <a:r>
              <a:rPr lang="en" sz="457">
                <a:solidFill>
                  <a:srgbClr val="000000"/>
                </a:solidFill>
                <a:latin typeface="Arial"/>
                <a:ea typeface="Arial"/>
                <a:cs typeface="Arial"/>
                <a:sym typeface="Arial"/>
              </a:rPr>
              <a:t>. [Online]. Available: https://scikit-learn.org/stable/modules/generated/sklearn.ensemble.VotingClassifier.html. [Accessed: 11-Dec-2022]. </a:t>
            </a:r>
            <a:endParaRPr sz="457">
              <a:solidFill>
                <a:srgbClr val="000000"/>
              </a:solidFill>
              <a:latin typeface="Arial"/>
              <a:ea typeface="Arial"/>
              <a:cs typeface="Arial"/>
              <a:sym typeface="Arial"/>
            </a:endParaRPr>
          </a:p>
          <a:p>
            <a:pPr indent="0" lvl="0" marL="355600" rtl="0" algn="l">
              <a:spcBef>
                <a:spcPts val="1200"/>
              </a:spcBef>
              <a:spcAft>
                <a:spcPts val="0"/>
              </a:spcAft>
              <a:buSzPts val="358"/>
              <a:buNone/>
            </a:pPr>
            <a:r>
              <a:rPr lang="en" sz="457">
                <a:solidFill>
                  <a:srgbClr val="000000"/>
                </a:solidFill>
                <a:latin typeface="Arial"/>
                <a:ea typeface="Arial"/>
                <a:cs typeface="Arial"/>
                <a:sym typeface="Arial"/>
              </a:rPr>
              <a:t>[12] “Sklearn.naive_bayes.Bernoullinb,” </a:t>
            </a:r>
            <a:r>
              <a:rPr i="1" lang="en" sz="457">
                <a:solidFill>
                  <a:srgbClr val="000000"/>
                </a:solidFill>
                <a:latin typeface="Arial"/>
                <a:ea typeface="Arial"/>
                <a:cs typeface="Arial"/>
                <a:sym typeface="Arial"/>
              </a:rPr>
              <a:t>scikit</a:t>
            </a:r>
            <a:r>
              <a:rPr lang="en" sz="457">
                <a:solidFill>
                  <a:srgbClr val="000000"/>
                </a:solidFill>
                <a:latin typeface="Arial"/>
                <a:ea typeface="Arial"/>
                <a:cs typeface="Arial"/>
                <a:sym typeface="Arial"/>
              </a:rPr>
              <a:t>. [Online]. Available: https://scikit-learn.org/stable/modules/generated/sklearn.naive_bayes.BernoulliNB.html. [Accessed: 11-Dec-2022]. </a:t>
            </a:r>
            <a:endParaRPr sz="457">
              <a:solidFill>
                <a:srgbClr val="000000"/>
              </a:solidFill>
              <a:latin typeface="Arial"/>
              <a:ea typeface="Arial"/>
              <a:cs typeface="Arial"/>
              <a:sym typeface="Arial"/>
            </a:endParaRPr>
          </a:p>
          <a:p>
            <a:pPr indent="0" lvl="0" marL="355600" rtl="0" algn="l">
              <a:spcBef>
                <a:spcPts val="1200"/>
              </a:spcBef>
              <a:spcAft>
                <a:spcPts val="0"/>
              </a:spcAft>
              <a:buSzPts val="358"/>
              <a:buNone/>
            </a:pPr>
            <a:r>
              <a:rPr lang="en" sz="457">
                <a:solidFill>
                  <a:srgbClr val="000000"/>
                </a:solidFill>
                <a:latin typeface="Arial"/>
                <a:ea typeface="Arial"/>
                <a:cs typeface="Arial"/>
                <a:sym typeface="Arial"/>
              </a:rPr>
              <a:t>[13] “Traditional risk factors predict heart disease about as well as sophisticated genetic test, study suggests,” </a:t>
            </a:r>
            <a:r>
              <a:rPr i="1" lang="en" sz="457">
                <a:solidFill>
                  <a:srgbClr val="000000"/>
                </a:solidFill>
                <a:latin typeface="Arial"/>
                <a:ea typeface="Arial"/>
                <a:cs typeface="Arial"/>
                <a:sym typeface="Arial"/>
              </a:rPr>
              <a:t>UT Southwestern Medical Center</a:t>
            </a:r>
            <a:r>
              <a:rPr lang="en" sz="457">
                <a:solidFill>
                  <a:srgbClr val="000000"/>
                </a:solidFill>
                <a:latin typeface="Arial"/>
                <a:ea typeface="Arial"/>
                <a:cs typeface="Arial"/>
                <a:sym typeface="Arial"/>
              </a:rPr>
              <a:t>, 18-Feb-2020. [Online]. Available: https://www.utsouthwestern.edu/newsroom/articles/year-2020/predicting-heart-disease.html. [Accessed: 29-Oct-2022]. </a:t>
            </a:r>
            <a:endParaRPr sz="457">
              <a:solidFill>
                <a:srgbClr val="000000"/>
              </a:solidFill>
              <a:latin typeface="Arial"/>
              <a:ea typeface="Arial"/>
              <a:cs typeface="Arial"/>
              <a:sym typeface="Arial"/>
            </a:endParaRPr>
          </a:p>
          <a:p>
            <a:pPr indent="0" lvl="0" marL="355600" rtl="0" algn="l">
              <a:spcBef>
                <a:spcPts val="1200"/>
              </a:spcBef>
              <a:spcAft>
                <a:spcPts val="1200"/>
              </a:spcAft>
              <a:buSzPts val="358"/>
              <a:buNone/>
            </a:pPr>
            <a:r>
              <a:t/>
            </a:r>
            <a:endParaRPr sz="457">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Objective</a:t>
            </a:r>
            <a:endParaRPr/>
          </a:p>
        </p:txBody>
      </p:sp>
      <p:sp>
        <p:nvSpPr>
          <p:cNvPr id="77" name="Google Shape;77;p15"/>
          <p:cNvSpPr txBox="1"/>
          <p:nvPr>
            <p:ph idx="1" type="subTitle"/>
          </p:nvPr>
        </p:nvSpPr>
        <p:spPr>
          <a:xfrm>
            <a:off x="311700" y="1406867"/>
            <a:ext cx="5505600" cy="12825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The impact of the COVID-19 pandemic and lockdown had significant ramifications that compromised individuals on a global scale.We examine the effect of the stay at home order placed on citizens that led their diets, movement, activity, and unhealthy life choices to decline their heart health. </a:t>
            </a:r>
            <a:endParaRPr/>
          </a:p>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Description</a:t>
            </a:r>
            <a:endParaRPr/>
          </a:p>
        </p:txBody>
      </p:sp>
      <p:sp>
        <p:nvSpPr>
          <p:cNvPr id="83" name="Google Shape;83;p16"/>
          <p:cNvSpPr txBox="1"/>
          <p:nvPr>
            <p:ph idx="1" type="subTitle"/>
          </p:nvPr>
        </p:nvSpPr>
        <p:spPr>
          <a:xfrm>
            <a:off x="311700" y="1541630"/>
            <a:ext cx="4242600" cy="22242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sz="1400"/>
              <a:t>Two datasets were taken from the Centers for Disease Control and Prevention (CDC) collection of Behavioral Risk Factor Surveillance System (BRFSS) survey data from 2015 and 2020.</a:t>
            </a:r>
            <a:endParaRPr sz="1400"/>
          </a:p>
          <a:p>
            <a:pPr indent="-317500" lvl="0" marL="457200" rtl="0" algn="l">
              <a:spcBef>
                <a:spcPts val="0"/>
              </a:spcBef>
              <a:spcAft>
                <a:spcPts val="0"/>
              </a:spcAft>
              <a:buSzPts val="1400"/>
              <a:buChar char="●"/>
            </a:pPr>
            <a:r>
              <a:rPr lang="en" sz="1400"/>
              <a:t>There are over 200 columns, so lots of preprocessing is </a:t>
            </a:r>
            <a:r>
              <a:rPr lang="en" sz="1400"/>
              <a:t>necessary</a:t>
            </a:r>
            <a:r>
              <a:rPr lang="en" sz="1400"/>
              <a:t> to focus the analysis</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Preparation</a:t>
            </a:r>
            <a:endParaRPr/>
          </a:p>
        </p:txBody>
      </p:sp>
      <p:sp>
        <p:nvSpPr>
          <p:cNvPr id="89" name="Google Shape;89;p17"/>
          <p:cNvSpPr txBox="1"/>
          <p:nvPr>
            <p:ph idx="1" type="subTitle"/>
          </p:nvPr>
        </p:nvSpPr>
        <p:spPr>
          <a:xfrm>
            <a:off x="311700" y="1586552"/>
            <a:ext cx="4242600" cy="24339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sz="1400"/>
              <a:t>The 2015 dataset contained more than 200 columns.</a:t>
            </a:r>
            <a:endParaRPr sz="1400"/>
          </a:p>
          <a:p>
            <a:pPr indent="-317500" lvl="0" marL="457200" rtl="0" algn="l">
              <a:spcBef>
                <a:spcPts val="0"/>
              </a:spcBef>
              <a:spcAft>
                <a:spcPts val="0"/>
              </a:spcAft>
              <a:buSzPts val="1400"/>
              <a:buChar char="●"/>
            </a:pPr>
            <a:r>
              <a:rPr lang="en" sz="1400"/>
              <a:t>The 2020 dataset was already mostly pre-cleaned</a:t>
            </a:r>
            <a:endParaRPr sz="1400"/>
          </a:p>
          <a:p>
            <a:pPr indent="-317500" lvl="0" marL="457200" rtl="0" algn="l">
              <a:spcBef>
                <a:spcPts val="0"/>
              </a:spcBef>
              <a:spcAft>
                <a:spcPts val="0"/>
              </a:spcAft>
              <a:buSzPts val="1400"/>
              <a:buChar char="●"/>
            </a:pPr>
            <a:r>
              <a:rPr lang="en" sz="1400"/>
              <a:t>Both datasets were reduced to about 13 attributes</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1904550" y="1060800"/>
            <a:ext cx="5334900" cy="3021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 sz="6000"/>
              <a:t>Exploratory Data Analysis</a:t>
            </a:r>
            <a:endParaRPr sz="6000"/>
          </a:p>
          <a:p>
            <a:pPr indent="0" lvl="0" marL="0" rtl="0" algn="l">
              <a:spcBef>
                <a:spcPts val="0"/>
              </a:spcBef>
              <a:spcAft>
                <a:spcPts val="0"/>
              </a:spcAft>
              <a:buSzPts val="990"/>
              <a:buNone/>
            </a:pPr>
            <a:r>
              <a:t/>
            </a:r>
            <a:endParaRPr sz="6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Age</a:t>
            </a:r>
            <a:endParaRPr/>
          </a:p>
        </p:txBody>
      </p:sp>
      <p:pic>
        <p:nvPicPr>
          <p:cNvPr id="100" name="Google Shape;100;p19"/>
          <p:cNvPicPr preferRelativeResize="0"/>
          <p:nvPr/>
        </p:nvPicPr>
        <p:blipFill>
          <a:blip r:embed="rId3">
            <a:alphaModFix/>
          </a:blip>
          <a:stretch>
            <a:fillRect/>
          </a:stretch>
        </p:blipFill>
        <p:spPr>
          <a:xfrm>
            <a:off x="4911425" y="2124450"/>
            <a:ext cx="3452850" cy="2236650"/>
          </a:xfrm>
          <a:prstGeom prst="rect">
            <a:avLst/>
          </a:prstGeom>
          <a:noFill/>
          <a:ln>
            <a:noFill/>
          </a:ln>
        </p:spPr>
      </p:pic>
      <p:pic>
        <p:nvPicPr>
          <p:cNvPr id="101" name="Google Shape;101;p19"/>
          <p:cNvPicPr preferRelativeResize="0"/>
          <p:nvPr/>
        </p:nvPicPr>
        <p:blipFill>
          <a:blip r:embed="rId4">
            <a:alphaModFix/>
          </a:blip>
          <a:stretch>
            <a:fillRect/>
          </a:stretch>
        </p:blipFill>
        <p:spPr>
          <a:xfrm>
            <a:off x="654000" y="2272725"/>
            <a:ext cx="3186750" cy="208836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Sex and Smoking</a:t>
            </a:r>
            <a:endParaRPr/>
          </a:p>
        </p:txBody>
      </p:sp>
      <p:pic>
        <p:nvPicPr>
          <p:cNvPr id="107" name="Google Shape;107;p20"/>
          <p:cNvPicPr preferRelativeResize="0"/>
          <p:nvPr/>
        </p:nvPicPr>
        <p:blipFill>
          <a:blip r:embed="rId3">
            <a:alphaModFix/>
          </a:blip>
          <a:stretch>
            <a:fillRect/>
          </a:stretch>
        </p:blipFill>
        <p:spPr>
          <a:xfrm>
            <a:off x="152400" y="1786125"/>
            <a:ext cx="4095750" cy="2657475"/>
          </a:xfrm>
          <a:prstGeom prst="rect">
            <a:avLst/>
          </a:prstGeom>
          <a:noFill/>
          <a:ln>
            <a:noFill/>
          </a:ln>
        </p:spPr>
      </p:pic>
      <p:pic>
        <p:nvPicPr>
          <p:cNvPr id="108" name="Google Shape;108;p20"/>
          <p:cNvPicPr preferRelativeResize="0"/>
          <p:nvPr/>
        </p:nvPicPr>
        <p:blipFill>
          <a:blip r:embed="rId4">
            <a:alphaModFix/>
          </a:blip>
          <a:stretch>
            <a:fillRect/>
          </a:stretch>
        </p:blipFill>
        <p:spPr>
          <a:xfrm>
            <a:off x="4385575" y="1786125"/>
            <a:ext cx="4591049" cy="269908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Physical Activity and Heart Disease</a:t>
            </a:r>
            <a:endParaRPr/>
          </a:p>
        </p:txBody>
      </p:sp>
      <p:pic>
        <p:nvPicPr>
          <p:cNvPr id="114" name="Google Shape;114;p21"/>
          <p:cNvPicPr preferRelativeResize="0"/>
          <p:nvPr/>
        </p:nvPicPr>
        <p:blipFill>
          <a:blip r:embed="rId3">
            <a:alphaModFix/>
          </a:blip>
          <a:stretch>
            <a:fillRect/>
          </a:stretch>
        </p:blipFill>
        <p:spPr>
          <a:xfrm>
            <a:off x="311725" y="1783450"/>
            <a:ext cx="4191000" cy="2609850"/>
          </a:xfrm>
          <a:prstGeom prst="rect">
            <a:avLst/>
          </a:prstGeom>
          <a:noFill/>
          <a:ln>
            <a:noFill/>
          </a:ln>
        </p:spPr>
      </p:pic>
      <p:pic>
        <p:nvPicPr>
          <p:cNvPr id="115" name="Google Shape;115;p21"/>
          <p:cNvPicPr preferRelativeResize="0"/>
          <p:nvPr/>
        </p:nvPicPr>
        <p:blipFill>
          <a:blip r:embed="rId4">
            <a:alphaModFix/>
          </a:blip>
          <a:stretch>
            <a:fillRect/>
          </a:stretch>
        </p:blipFill>
        <p:spPr>
          <a:xfrm>
            <a:off x="4799100" y="1918625"/>
            <a:ext cx="4277500" cy="2339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