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64" r:id="rId4"/>
  </p:sldIdLst>
  <p:sldSz cx="7559675" cy="106918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jeLRqlypDdHeyNK1HuUcu/GrX6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>
      <p:cViewPr>
        <p:scale>
          <a:sx n="53" d="100"/>
          <a:sy n="53" d="100"/>
        </p:scale>
        <p:origin x="1924" y="-4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4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23" Type="http://customschemas.google.com/relationships/presentationmetadata" Target="metadata"/><Relationship Id="rId4" Type="http://schemas.openxmlformats.org/officeDocument/2006/relationships/slide" Target="slides/slide3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337954" y="1143000"/>
            <a:ext cx="21819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11" name="Google Shape;11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3C5DB403-DD88-0161-C124-1F8103CEA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>
            <a:extLst>
              <a:ext uri="{FF2B5EF4-FFF2-40B4-BE49-F238E27FC236}">
                <a16:creationId xmlns:a16="http://schemas.microsoft.com/office/drawing/2014/main" id="{32F07FF9-247D-B31E-872C-CECA2BACE6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2:notes">
            <a:extLst>
              <a:ext uri="{FF2B5EF4-FFF2-40B4-BE49-F238E27FC236}">
                <a16:creationId xmlns:a16="http://schemas.microsoft.com/office/drawing/2014/main" id="{DE869BF9-2F80-BB46-16AB-39A01D8016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2:notes">
            <a:extLst>
              <a:ext uri="{FF2B5EF4-FFF2-40B4-BE49-F238E27FC236}">
                <a16:creationId xmlns:a16="http://schemas.microsoft.com/office/drawing/2014/main" id="{DFA6907C-CDC2-DF15-7373-141D115B231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3843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945000" y="1749826"/>
            <a:ext cx="5670000" cy="3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400"/>
              <a:buFont typeface="Calibri"/>
              <a:buNone/>
              <a:defRPr sz="2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945000" y="5615777"/>
            <a:ext cx="5670000" cy="25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sz="8600"/>
            </a:lvl1pPr>
            <a:lvl2pPr lvl="1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2pPr>
            <a:lvl3pPr lvl="2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/>
            </a:lvl3pPr>
            <a:lvl4pPr lvl="3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4pPr>
            <a:lvl5pPr lvl="4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5pPr>
            <a:lvl6pPr lvl="5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6pPr>
            <a:lvl7pPr lvl="6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7pPr>
            <a:lvl8pPr lvl="7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8pPr>
            <a:lvl9pPr lvl="8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519751" y="569251"/>
            <a:ext cx="6520500" cy="2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body" idx="1"/>
          </p:nvPr>
        </p:nvSpPr>
        <p:spPr>
          <a:xfrm rot="5400000">
            <a:off x="388052" y="2977950"/>
            <a:ext cx="6783900" cy="6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 rot="5400000">
            <a:off x="1694850" y="4284749"/>
            <a:ext cx="9060900" cy="16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 rot="5400000">
            <a:off x="-1612724" y="2701799"/>
            <a:ext cx="9060900" cy="47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19751" y="569251"/>
            <a:ext cx="6520500" cy="2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519751" y="2846250"/>
            <a:ext cx="6520500" cy="6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515813" y="2665576"/>
            <a:ext cx="6520500" cy="4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400"/>
              <a:buFont typeface="Calibri"/>
              <a:buNone/>
              <a:defRPr sz="2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15813" y="7155228"/>
            <a:ext cx="6520500" cy="23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rgbClr val="888888"/>
              </a:buClr>
              <a:buSzPts val="8600"/>
              <a:buNone/>
              <a:defRPr sz="86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7200"/>
              <a:buNone/>
              <a:defRPr sz="72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519751" y="569251"/>
            <a:ext cx="6520500" cy="2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519751" y="2846250"/>
            <a:ext cx="3213000" cy="6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3827251" y="2846250"/>
            <a:ext cx="3213000" cy="6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520735" y="569251"/>
            <a:ext cx="6520500" cy="2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520736" y="2621026"/>
            <a:ext cx="3198300" cy="12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sz="8600" b="1"/>
            </a:lvl1pPr>
            <a:lvl2pPr marL="914400" lvl="1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b="1"/>
            </a:lvl2pPr>
            <a:lvl3pPr marL="1371600" lvl="2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 b="1"/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4pPr>
            <a:lvl5pPr marL="2286000" lvl="4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5pPr>
            <a:lvl6pPr marL="2743200" lvl="5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6pPr>
            <a:lvl7pPr marL="3200400" lvl="6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7pPr>
            <a:lvl8pPr marL="3657600" lvl="7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8pPr>
            <a:lvl9pPr marL="4114800" lvl="8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520736" y="3905552"/>
            <a:ext cx="3198300" cy="57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3"/>
          </p:nvPr>
        </p:nvSpPr>
        <p:spPr>
          <a:xfrm>
            <a:off x="3827251" y="2621026"/>
            <a:ext cx="3213900" cy="12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sz="8600" b="1"/>
            </a:lvl1pPr>
            <a:lvl2pPr marL="914400" lvl="1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b="1"/>
            </a:lvl2pPr>
            <a:lvl3pPr marL="1371600" lvl="2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 b="1"/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4pPr>
            <a:lvl5pPr marL="2286000" lvl="4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5pPr>
            <a:lvl6pPr marL="2743200" lvl="5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6pPr>
            <a:lvl7pPr marL="3200400" lvl="6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7pPr>
            <a:lvl8pPr marL="3657600" lvl="7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8pPr>
            <a:lvl9pPr marL="4114800" lvl="8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4"/>
          </p:nvPr>
        </p:nvSpPr>
        <p:spPr>
          <a:xfrm>
            <a:off x="3827251" y="3905552"/>
            <a:ext cx="3213900" cy="57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519751" y="569251"/>
            <a:ext cx="6520500" cy="2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520735" y="712800"/>
            <a:ext cx="2438400" cy="24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00"/>
              <a:buFont typeface="Calibri"/>
              <a:buNone/>
              <a:defRPr sz="1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3213985" y="1539451"/>
            <a:ext cx="3827100" cy="75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95250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400"/>
              <a:buChar char="•"/>
              <a:defRPr sz="11400"/>
            </a:lvl1pPr>
            <a:lvl2pPr marL="914400" lvl="1" indent="-863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000"/>
              <a:buChar char="•"/>
              <a:defRPr sz="10000"/>
            </a:lvl2pPr>
            <a:lvl3pPr marL="1371600" lvl="2" indent="-7747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600"/>
              <a:buChar char="•"/>
              <a:defRPr sz="8600"/>
            </a:lvl3pPr>
            <a:lvl4pPr marL="1828800" lvl="3" indent="-685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4pPr>
            <a:lvl5pPr marL="2286000" lvl="4" indent="-685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5pPr>
            <a:lvl6pPr marL="2743200" lvl="5" indent="-685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6pPr>
            <a:lvl7pPr marL="3200400" lvl="6" indent="-685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7pPr>
            <a:lvl8pPr marL="3657600" lvl="7" indent="-685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8pPr>
            <a:lvl9pPr marL="4114800" lvl="8" indent="-685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2"/>
          </p:nvPr>
        </p:nvSpPr>
        <p:spPr>
          <a:xfrm>
            <a:off x="520735" y="3207600"/>
            <a:ext cx="2438400" cy="59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1pPr>
            <a:lvl2pPr marL="914400" lvl="1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/>
            </a:lvl2pPr>
            <a:lvl3pPr marL="1371600" lvl="2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/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4pPr>
            <a:lvl5pPr marL="2286000" lvl="4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5pPr>
            <a:lvl6pPr marL="2743200" lvl="5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6pPr>
            <a:lvl7pPr marL="3200400" lvl="6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7pPr>
            <a:lvl8pPr marL="3657600" lvl="7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8pPr>
            <a:lvl9pPr marL="4114800" lvl="8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520735" y="712800"/>
            <a:ext cx="2438400" cy="24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00"/>
              <a:buFont typeface="Calibri"/>
              <a:buNone/>
              <a:defRPr sz="1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>
            <a:spLocks noGrp="1"/>
          </p:cNvSpPr>
          <p:nvPr>
            <p:ph type="pic" idx="2"/>
          </p:nvPr>
        </p:nvSpPr>
        <p:spPr>
          <a:xfrm>
            <a:off x="3213985" y="1539451"/>
            <a:ext cx="3827100" cy="75984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2"/>
          <p:cNvSpPr txBox="1">
            <a:spLocks noGrp="1"/>
          </p:cNvSpPr>
          <p:nvPr>
            <p:ph type="body" idx="1"/>
          </p:nvPr>
        </p:nvSpPr>
        <p:spPr>
          <a:xfrm>
            <a:off x="520735" y="3207600"/>
            <a:ext cx="2438400" cy="59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1pPr>
            <a:lvl2pPr marL="914400" lvl="1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/>
            </a:lvl2pPr>
            <a:lvl3pPr marL="1371600" lvl="2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/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4pPr>
            <a:lvl5pPr marL="2286000" lvl="4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5pPr>
            <a:lvl6pPr marL="2743200" lvl="5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6pPr>
            <a:lvl7pPr marL="3200400" lvl="6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7pPr>
            <a:lvl8pPr marL="3657600" lvl="7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8pPr>
            <a:lvl9pPr marL="4114800" lvl="8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519751" y="569251"/>
            <a:ext cx="6520500" cy="2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00"/>
              <a:buFont typeface="Calibri"/>
              <a:buNone/>
              <a:defRPr sz="15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519751" y="2846250"/>
            <a:ext cx="6520500" cy="6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marR="0" lvl="0" indent="-863600" algn="l" rtl="0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Arial"/>
              <a:buChar char="•"/>
              <a:defRPr sz="10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747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Char char="•"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858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35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35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35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35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35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35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varvara-laz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neuronetmem.org/" TargetMode="External"/><Relationship Id="rId5" Type="http://schemas.openxmlformats.org/officeDocument/2006/relationships/hyperlink" Target="https://www.han.nl/onderzoek/lectoraten/lectoraat-digitale-transformatie-in-de-revalidatiezorg/" TargetMode="Externa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2991/artres.k.201209.048" TargetMode="External"/><Relationship Id="rId3" Type="http://schemas.openxmlformats.org/officeDocument/2006/relationships/hyperlink" Target="https://bio.msu.ru/" TargetMode="External"/><Relationship Id="rId7" Type="http://schemas.openxmlformats.org/officeDocument/2006/relationships/hyperlink" Target="https://doi.org/10.3389/fphys.2022.89586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abmgmu.ru/en/main-page/" TargetMode="External"/><Relationship Id="rId5" Type="http://schemas.openxmlformats.org/officeDocument/2006/relationships/hyperlink" Target="https://lomonosov-msu.ru/eng/event/7000/" TargetMode="External"/><Relationship Id="rId10" Type="http://schemas.openxmlformats.org/officeDocument/2006/relationships/hyperlink" Target="https://lomonosov-msu.ru/archive/Lomonosov_2021/data/section_2_21890.htm" TargetMode="External"/><Relationship Id="rId4" Type="http://schemas.openxmlformats.org/officeDocument/2006/relationships/hyperlink" Target="https://arterynew.wpenginepowered.com/wp-content/uploads/2020/10/Artery-20-ProgrammeBook-of-Abstracts-4.pdf" TargetMode="External"/><Relationship Id="rId9" Type="http://schemas.openxmlformats.org/officeDocument/2006/relationships/hyperlink" Target="https://www.elibrary.ru/item.asp?id=42721639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omonosov-msu.ru/archive/Lomonosov_2019/data/section_2_16089.ht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geert.frederix@han.nl" TargetMode="External"/><Relationship Id="rId5" Type="http://schemas.openxmlformats.org/officeDocument/2006/relationships/hyperlink" Target="mailto:anastasiashvetsova92@gmail.com" TargetMode="External"/><Relationship Id="rId4" Type="http://schemas.openxmlformats.org/officeDocument/2006/relationships/hyperlink" Target="mailto:arie.kim@nyspi.columbia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/>
          <p:nvPr/>
        </p:nvSpPr>
        <p:spPr>
          <a:xfrm flipH="1">
            <a:off x="218390" y="1433062"/>
            <a:ext cx="7075800" cy="797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en-GB" sz="1000" dirty="0">
                <a:latin typeface="Verdana"/>
                <a:ea typeface="Verdana"/>
                <a:cs typeface="Verdana"/>
                <a:sym typeface="Verdana"/>
              </a:rPr>
              <a:t>I am a curious and dedicated graduate with a Master’s degree in Medical Biology, driven by a passion for advancing healthcare through science. My experience spans both fundamental research and clinical trial development. With a solid biomedical background and a keen interest in sharing knowledge, I am motivated to learn new research methods and to grow within the academic field.</a:t>
            </a:r>
            <a:endParaRPr lang="en-GB" sz="900" dirty="0"/>
          </a:p>
        </p:txBody>
      </p:sp>
      <p:sp>
        <p:nvSpPr>
          <p:cNvPr id="5" name="Google Shape;89;p1">
            <a:extLst>
              <a:ext uri="{FF2B5EF4-FFF2-40B4-BE49-F238E27FC236}">
                <a16:creationId xmlns:a16="http://schemas.microsoft.com/office/drawing/2014/main" id="{0BD03FB0-4A1D-D7D5-01BB-AEADB4ABCA4A}"/>
              </a:ext>
            </a:extLst>
          </p:cNvPr>
          <p:cNvSpPr/>
          <p:nvPr/>
        </p:nvSpPr>
        <p:spPr>
          <a:xfrm>
            <a:off x="0" y="-1025"/>
            <a:ext cx="7560000" cy="1153200"/>
          </a:xfrm>
          <a:prstGeom prst="rect">
            <a:avLst/>
          </a:prstGeom>
          <a:solidFill>
            <a:srgbClr val="5C84CC"/>
          </a:solidFill>
          <a:ln w="12700" cap="flat" cmpd="sng">
            <a:solidFill>
              <a:srgbClr val="5C84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7850" tIns="28900" rIns="57850" bIns="28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90;p1">
            <a:extLst>
              <a:ext uri="{FF2B5EF4-FFF2-40B4-BE49-F238E27FC236}">
                <a16:creationId xmlns:a16="http://schemas.microsoft.com/office/drawing/2014/main" id="{B94408BC-52D9-B736-2E21-AB96CC483594}"/>
              </a:ext>
            </a:extLst>
          </p:cNvPr>
          <p:cNvSpPr/>
          <p:nvPr/>
        </p:nvSpPr>
        <p:spPr>
          <a:xfrm>
            <a:off x="3706600" y="53876"/>
            <a:ext cx="3738900" cy="1035386"/>
          </a:xfrm>
          <a:prstGeom prst="roundRect">
            <a:avLst>
              <a:gd name="adj" fmla="val 12595"/>
            </a:avLst>
          </a:prstGeom>
          <a:solidFill>
            <a:schemeClr val="lt1"/>
          </a:solidFill>
          <a:ln w="12700" cap="flat" cmpd="sng">
            <a:solidFill>
              <a:schemeClr val="accent1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7850" tIns="28900" rIns="57850" bIns="28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91;p1">
            <a:extLst>
              <a:ext uri="{FF2B5EF4-FFF2-40B4-BE49-F238E27FC236}">
                <a16:creationId xmlns:a16="http://schemas.microsoft.com/office/drawing/2014/main" id="{4EAD510D-7604-ED13-C00F-19462015C8E7}"/>
              </a:ext>
            </a:extLst>
          </p:cNvPr>
          <p:cNvSpPr txBox="1"/>
          <p:nvPr/>
        </p:nvSpPr>
        <p:spPr>
          <a:xfrm flipH="1">
            <a:off x="1591762" y="215319"/>
            <a:ext cx="2078100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US" sz="20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arvara</a:t>
            </a:r>
            <a:endParaRPr sz="900" b="1"/>
          </a:p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L</a:t>
            </a:r>
            <a:r>
              <a:rPr lang="en-US" sz="20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azarenko</a:t>
            </a:r>
            <a:endParaRPr sz="20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" name="Google Shape;104;p1">
            <a:extLst>
              <a:ext uri="{FF2B5EF4-FFF2-40B4-BE49-F238E27FC236}">
                <a16:creationId xmlns:a16="http://schemas.microsoft.com/office/drawing/2014/main" id="{19DC5544-C937-D63A-C139-0592DB322E3F}"/>
              </a:ext>
            </a:extLst>
          </p:cNvPr>
          <p:cNvSpPr txBox="1"/>
          <p:nvPr/>
        </p:nvSpPr>
        <p:spPr>
          <a:xfrm>
            <a:off x="2370287" y="1204899"/>
            <a:ext cx="28191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PERSONAL STATEMENT</a:t>
            </a:r>
            <a:endParaRPr sz="1100" b="1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" name="Google Shape;92;p1">
            <a:extLst>
              <a:ext uri="{FF2B5EF4-FFF2-40B4-BE49-F238E27FC236}">
                <a16:creationId xmlns:a16="http://schemas.microsoft.com/office/drawing/2014/main" id="{C70E40F6-7E27-96D0-C155-C639B38A4725}"/>
              </a:ext>
            </a:extLst>
          </p:cNvPr>
          <p:cNvSpPr txBox="1"/>
          <p:nvPr/>
        </p:nvSpPr>
        <p:spPr>
          <a:xfrm>
            <a:off x="5018858" y="82799"/>
            <a:ext cx="2334049" cy="1020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Nijmegen, The Netherlands</a:t>
            </a:r>
            <a:endParaRPr sz="900" b="0" i="0" u="none" strike="noStrike" cap="none" dirty="0">
              <a:solidFill>
                <a:schemeClr val="accent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+31 6 2662 9839</a:t>
            </a:r>
            <a:endParaRPr sz="1000" b="0" i="0" u="none" strike="noStrike" cap="none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varlazoa@gmail.com</a:t>
            </a:r>
            <a:endParaRPr sz="1000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29.12.1998 (26 years)</a:t>
            </a:r>
          </a:p>
          <a:p>
            <a:pPr marL="0" marR="0" lvl="0" indent="0" algn="l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rgbClr val="4D7283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www.linkedin.com/in/varvara-lazo</a:t>
            </a:r>
            <a:r>
              <a:rPr lang="en-US" sz="1000" dirty="0">
                <a:solidFill>
                  <a:srgbClr val="4D728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</a:p>
        </p:txBody>
      </p:sp>
      <p:sp>
        <p:nvSpPr>
          <p:cNvPr id="10" name="Google Shape;107;p1">
            <a:extLst>
              <a:ext uri="{FF2B5EF4-FFF2-40B4-BE49-F238E27FC236}">
                <a16:creationId xmlns:a16="http://schemas.microsoft.com/office/drawing/2014/main" id="{A00B0F51-0A34-9064-3FFD-20D7F2741BB6}"/>
              </a:ext>
            </a:extLst>
          </p:cNvPr>
          <p:cNvSpPr txBox="1"/>
          <p:nvPr/>
        </p:nvSpPr>
        <p:spPr>
          <a:xfrm>
            <a:off x="3933009" y="82799"/>
            <a:ext cx="1026000" cy="1020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Address</a:t>
            </a:r>
            <a:endParaRPr sz="900" b="1" i="0" u="none" strike="noStrike" cap="none" dirty="0">
              <a:solidFill>
                <a:schemeClr val="accent1">
                  <a:lumMod val="75000"/>
                </a:schemeClr>
              </a:solidFill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Telephone</a:t>
            </a:r>
            <a:endParaRPr sz="1000" b="1" i="0" u="none" strike="noStrike" cap="none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E-mail</a:t>
            </a:r>
            <a:endParaRPr sz="1000" b="1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Date of birth</a:t>
            </a:r>
          </a:p>
          <a:p>
            <a:pPr marL="0" marR="0" lvl="0" indent="0" algn="r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sym typeface="Verdana"/>
              </a:rPr>
              <a:t>LinkedIn</a:t>
            </a:r>
            <a:endParaRPr sz="900" b="1" i="0" u="none" strike="noStrike" cap="none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10" descr="A person standing outside in a park&#10;&#10;AI-generated content may be incorrect.">
            <a:extLst>
              <a:ext uri="{FF2B5EF4-FFF2-40B4-BE49-F238E27FC236}">
                <a16:creationId xmlns:a16="http://schemas.microsoft.com/office/drawing/2014/main" id="{986B80BC-1363-6868-3B4A-7C031387D2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754" t="364" r="21754" b="43556"/>
          <a:stretch>
            <a:fillRect/>
          </a:stretch>
        </p:blipFill>
        <p:spPr>
          <a:xfrm>
            <a:off x="329989" y="48285"/>
            <a:ext cx="1054680" cy="1054680"/>
          </a:xfrm>
          <a:prstGeom prst="ellipse">
            <a:avLst/>
          </a:prstGeom>
          <a:ln>
            <a:solidFill>
              <a:schemeClr val="bg1"/>
            </a:solidFill>
          </a:ln>
        </p:spPr>
      </p:pic>
      <p:sp>
        <p:nvSpPr>
          <p:cNvPr id="12" name="Google Shape;96;p1">
            <a:extLst>
              <a:ext uri="{FF2B5EF4-FFF2-40B4-BE49-F238E27FC236}">
                <a16:creationId xmlns:a16="http://schemas.microsoft.com/office/drawing/2014/main" id="{856DECBE-243E-91AE-CFC9-186849437858}"/>
              </a:ext>
            </a:extLst>
          </p:cNvPr>
          <p:cNvSpPr txBox="1"/>
          <p:nvPr/>
        </p:nvSpPr>
        <p:spPr>
          <a:xfrm>
            <a:off x="2935187" y="6382435"/>
            <a:ext cx="16893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WORK EXPERIENCE</a:t>
            </a:r>
            <a:endParaRPr sz="1100" b="1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" name="Google Shape;100;p1">
            <a:extLst>
              <a:ext uri="{FF2B5EF4-FFF2-40B4-BE49-F238E27FC236}">
                <a16:creationId xmlns:a16="http://schemas.microsoft.com/office/drawing/2014/main" id="{DD5ABE79-F838-1767-EB3E-96602663FC8F}"/>
              </a:ext>
            </a:extLst>
          </p:cNvPr>
          <p:cNvSpPr txBox="1"/>
          <p:nvPr/>
        </p:nvSpPr>
        <p:spPr>
          <a:xfrm>
            <a:off x="2826587" y="2272310"/>
            <a:ext cx="19065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EDUCATION</a:t>
            </a:r>
            <a:endParaRPr sz="1100" b="1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" name="Google Shape;97;p1">
            <a:extLst>
              <a:ext uri="{FF2B5EF4-FFF2-40B4-BE49-F238E27FC236}">
                <a16:creationId xmlns:a16="http://schemas.microsoft.com/office/drawing/2014/main" id="{89B9A208-5ED5-9EE1-1416-26D7B176CF40}"/>
              </a:ext>
            </a:extLst>
          </p:cNvPr>
          <p:cNvSpPr txBox="1"/>
          <p:nvPr/>
        </p:nvSpPr>
        <p:spPr>
          <a:xfrm flipH="1">
            <a:off x="1557827" y="6627414"/>
            <a:ext cx="6001848" cy="3992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Part-time staff while searching for a life sciences position</a:t>
            </a:r>
          </a:p>
          <a:p>
            <a:pPr marL="0" lvl="0" indent="0" algn="just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000" b="1" dirty="0">
                <a:latin typeface="Verdana"/>
                <a:ea typeface="Verdana"/>
                <a:cs typeface="Verdana"/>
                <a:sym typeface="Verdana"/>
              </a:rPr>
              <a:t>Renato’s Pizzeria – Nijmegen, The Netherlands</a:t>
            </a:r>
          </a:p>
          <a:p>
            <a:pPr marL="215900" lvl="0" indent="-215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GB" sz="1000" dirty="0">
                <a:latin typeface="Verdana"/>
                <a:ea typeface="Verdana"/>
                <a:cs typeface="Verdana"/>
                <a:sym typeface="Verdana"/>
              </a:rPr>
              <a:t>Providing customer service</a:t>
            </a:r>
            <a:endParaRPr lang="en-GB" sz="10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Selling the restaurant’s menu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</a:pPr>
            <a:endParaRPr lang="en-US" sz="6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Intern at </a:t>
            </a: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hlinkClick r:id="rId5"/>
              </a:rPr>
              <a:t>Digital Transformation of Rehabilitation Care</a:t>
            </a:r>
            <a:endParaRPr sz="900" dirty="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HAN University of Applied Sciences – Nijmegen, The Netherlands</a:t>
            </a:r>
            <a:endParaRPr sz="900" dirty="0">
              <a:solidFill>
                <a:srgbClr val="000000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Added value research of home telemonitoring in elderly care based on the HTA framework presented onto the Quadruple aim</a:t>
            </a:r>
            <a:endParaRPr sz="10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Deployment </a:t>
            </a:r>
            <a:r>
              <a:rPr lang="en-US" sz="1000" dirty="0">
                <a:latin typeface="Verdana"/>
                <a:ea typeface="Verdana"/>
                <a:cs typeface="Verdana"/>
                <a:sym typeface="Verdana"/>
              </a:rPr>
              <a:t>of s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urveys (22) in Dutch and interviewing (7) </a:t>
            </a:r>
            <a:r>
              <a:rPr lang="en-US" sz="1000" dirty="0">
                <a:latin typeface="Verdana"/>
                <a:ea typeface="Verdana"/>
                <a:cs typeface="Verdana"/>
                <a:sym typeface="Verdana"/>
              </a:rPr>
              <a:t>medical professionals in English on their home telemonitoring experience/attitude</a:t>
            </a:r>
            <a:endParaRPr sz="900" dirty="0">
              <a:solidFill>
                <a:srgbClr val="000000"/>
              </a:solidFill>
            </a:endParaRPr>
          </a:p>
          <a:p>
            <a:pPr marL="215900" lvl="0" indent="-215900">
              <a:lnSpc>
                <a:spcPct val="115000"/>
              </a:lnSpc>
              <a:buSzPts val="1000"/>
              <a:buFont typeface="Noto Sans Symbols"/>
              <a:buChar char="✔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Cost-effectiveness analysis (Markov model cohort simulation) on home telemonitoring </a:t>
            </a:r>
            <a:r>
              <a:rPr lang="en-US" sz="1000" dirty="0">
                <a:latin typeface="Verdana"/>
                <a:ea typeface="Verdana"/>
                <a:cs typeface="Verdana"/>
                <a:sym typeface="Verdana"/>
              </a:rPr>
              <a:t>in elderly </a:t>
            </a:r>
            <a:r>
              <a:rPr lang="en-GB" sz="1000" dirty="0">
                <a:latin typeface="Verdana"/>
                <a:ea typeface="Verdana"/>
                <a:cs typeface="Verdana"/>
                <a:sym typeface="Verdana"/>
              </a:rPr>
              <a:t>peripheral arterial disease (PAD</a:t>
            </a:r>
            <a:r>
              <a:rPr lang="en-GB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) patients in the Netherlands</a:t>
            </a:r>
            <a:endParaRPr lang="en-GB" sz="900" dirty="0">
              <a:ea typeface="Verdana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</a:pPr>
            <a:endParaRPr lang="en-GB" sz="600" b="1" dirty="0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just" rtl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Intern at </a:t>
            </a: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hlinkClick r:id="rId6"/>
              </a:rPr>
              <a:t>Neuronal Networks of Memory</a:t>
            </a:r>
            <a:endParaRPr sz="900" dirty="0"/>
          </a:p>
          <a:p>
            <a:pPr marL="0" marR="0" lvl="0" indent="0" algn="just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Donders Institute – Nijmegen, The Netherlands</a:t>
            </a:r>
            <a:endParaRPr sz="900" dirty="0"/>
          </a:p>
          <a:p>
            <a:pPr marL="215900" marR="0" lvl="0" indent="-215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i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 vivo 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Ca</a:t>
            </a:r>
            <a:r>
              <a:rPr lang="en-US" sz="1000" baseline="30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2+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imaging of the </a:t>
            </a:r>
            <a:r>
              <a:rPr lang="en-US" sz="1000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retrosplenial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cortex in mice during head-fixed virtual social learning using two-photon microscopy</a:t>
            </a:r>
            <a:endParaRPr sz="900" dirty="0"/>
          </a:p>
          <a:p>
            <a:pPr marL="215900" marR="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Management of laboratory animals (GCaMP6 transgenic mice, handling &amp; feeding, craniotomy)</a:t>
            </a:r>
            <a:endParaRPr sz="900" dirty="0"/>
          </a:p>
          <a:p>
            <a:pPr marL="215900" marR="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Computational analysis of the obtained data (Python, </a:t>
            </a:r>
            <a:r>
              <a:rPr lang="en-US" sz="1000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DeepLabCut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10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" name="Google Shape;98;p1">
            <a:extLst>
              <a:ext uri="{FF2B5EF4-FFF2-40B4-BE49-F238E27FC236}">
                <a16:creationId xmlns:a16="http://schemas.microsoft.com/office/drawing/2014/main" id="{5D67FA4B-D662-F401-D920-69DEAF5FFA33}"/>
              </a:ext>
            </a:extLst>
          </p:cNvPr>
          <p:cNvSpPr txBox="1"/>
          <p:nvPr/>
        </p:nvSpPr>
        <p:spPr>
          <a:xfrm flipH="1">
            <a:off x="101082" y="6639585"/>
            <a:ext cx="1387799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Verdana"/>
                <a:ea typeface="Verdana"/>
                <a:cs typeface="Verdana"/>
                <a:sym typeface="Verdana"/>
              </a:rPr>
              <a:t>10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/2024 – current</a:t>
            </a:r>
            <a:endParaRPr sz="900" dirty="0"/>
          </a:p>
        </p:txBody>
      </p:sp>
      <p:sp>
        <p:nvSpPr>
          <p:cNvPr id="16" name="Google Shape;103;p1">
            <a:extLst>
              <a:ext uri="{FF2B5EF4-FFF2-40B4-BE49-F238E27FC236}">
                <a16:creationId xmlns:a16="http://schemas.microsoft.com/office/drawing/2014/main" id="{C25344E1-4673-5338-E5C5-61845CCC8CD4}"/>
              </a:ext>
            </a:extLst>
          </p:cNvPr>
          <p:cNvSpPr txBox="1"/>
          <p:nvPr/>
        </p:nvSpPr>
        <p:spPr>
          <a:xfrm flipH="1">
            <a:off x="101116" y="9203315"/>
            <a:ext cx="1387765" cy="212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02/2023 – 08/2023</a:t>
            </a:r>
            <a:endParaRPr sz="900" b="1" dirty="0"/>
          </a:p>
        </p:txBody>
      </p:sp>
      <p:sp>
        <p:nvSpPr>
          <p:cNvPr id="17" name="Google Shape;98;p1">
            <a:extLst>
              <a:ext uri="{FF2B5EF4-FFF2-40B4-BE49-F238E27FC236}">
                <a16:creationId xmlns:a16="http://schemas.microsoft.com/office/drawing/2014/main" id="{8CFB3880-AE5B-DB1C-E26D-AD0E45D8B888}"/>
              </a:ext>
            </a:extLst>
          </p:cNvPr>
          <p:cNvSpPr txBox="1"/>
          <p:nvPr/>
        </p:nvSpPr>
        <p:spPr>
          <a:xfrm flipH="1">
            <a:off x="101081" y="7568231"/>
            <a:ext cx="1431771" cy="212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02/2024 – 08/2024</a:t>
            </a:r>
            <a:endParaRPr sz="900" b="1" dirty="0"/>
          </a:p>
        </p:txBody>
      </p:sp>
      <p:sp>
        <p:nvSpPr>
          <p:cNvPr id="21" name="Google Shape;99;p1">
            <a:extLst>
              <a:ext uri="{FF2B5EF4-FFF2-40B4-BE49-F238E27FC236}">
                <a16:creationId xmlns:a16="http://schemas.microsoft.com/office/drawing/2014/main" id="{061C1230-48DE-7C5C-D8E3-F3646A0A81A7}"/>
              </a:ext>
            </a:extLst>
          </p:cNvPr>
          <p:cNvSpPr txBox="1"/>
          <p:nvPr/>
        </p:nvSpPr>
        <p:spPr>
          <a:xfrm flipH="1">
            <a:off x="1436023" y="2499797"/>
            <a:ext cx="6123651" cy="3831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MSc in Medical Biology – Radboud University, Nijmegen, The Netherlands</a:t>
            </a:r>
            <a:endParaRPr sz="1000" b="1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u="sng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Specialisation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Science, Management and Innovation</a:t>
            </a: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GPA result: </a:t>
            </a: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7.63/10.00</a:t>
            </a: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GB" sz="1000" u="sng" dirty="0">
                <a:latin typeface="Verdana"/>
                <a:ea typeface="Verdana"/>
                <a:cs typeface="Verdana"/>
                <a:sym typeface="Verdana"/>
              </a:rPr>
              <a:t>Principal subjects</a:t>
            </a:r>
            <a:r>
              <a:rPr lang="en-GB" sz="1000" dirty="0">
                <a:latin typeface="Verdana"/>
                <a:ea typeface="Verdana"/>
                <a:cs typeface="Verdana"/>
                <a:sym typeface="Verdana"/>
              </a:rPr>
              <a:t>: Future of health, How Health Systems Work, Sustainable Innovation Management, Molecular and Cellular Neurobiology, Molecular Therapy, Trends in Stem Cell Biology</a:t>
            </a:r>
            <a:endParaRPr lang="en-US" sz="1000" dirty="0">
              <a:latin typeface="Verdana"/>
              <a:ea typeface="Verdana"/>
              <a:cs typeface="Verdana"/>
              <a:sym typeface="Verdana"/>
            </a:endParaRP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u="sng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Master thesis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ru-RU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«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Potential added value of home telemonitoring technology in elderly</a:t>
            </a:r>
            <a:r>
              <a:rPr lang="en-US" sz="1000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care</a:t>
            </a:r>
            <a:r>
              <a:rPr lang="ru-RU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»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GPA result: </a:t>
            </a: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8.00/10.00</a:t>
            </a:r>
            <a:endParaRPr lang="en-US" sz="1000" b="1" dirty="0">
              <a:latin typeface="Verdana"/>
              <a:ea typeface="Verdana"/>
              <a:cs typeface="Verdana"/>
              <a:sym typeface="Verdana"/>
            </a:endParaRPr>
          </a:p>
          <a:p>
            <a:pPr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</a:pPr>
            <a:endParaRPr sz="6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BSc in Biology – Lomonosov Moscow State University (MSU), Moscow, Russia</a:t>
            </a:r>
            <a:endParaRPr sz="1000" b="1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u="sng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Specialisation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Human and Animal Physiology</a:t>
            </a:r>
            <a:endParaRPr sz="900" dirty="0">
              <a:solidFill>
                <a:srgbClr val="000000"/>
              </a:solidFill>
            </a:endParaRP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GPA result: </a:t>
            </a: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4.83/5.00</a:t>
            </a:r>
          </a:p>
          <a:p>
            <a:pPr marL="215900" lvl="0" indent="-215900">
              <a:lnSpc>
                <a:spcPct val="120000"/>
              </a:lnSpc>
              <a:buSzPts val="1000"/>
              <a:buFont typeface="Noto Sans Symbols"/>
              <a:buChar char="✔"/>
            </a:pPr>
            <a:r>
              <a:rPr lang="en-GB" sz="1000" u="sng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Principal subjects</a:t>
            </a:r>
            <a:r>
              <a:rPr lang="en-GB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Human and animal physiology, Electrophysiology of excited cells, Physiology of central nervous and visceral systems, Physiology of circulation, </a:t>
            </a:r>
            <a:r>
              <a:rPr lang="en-GB" sz="1000" dirty="0">
                <a:latin typeface="Verdana" panose="020B0604030504040204" pitchFamily="34" charset="0"/>
                <a:ea typeface="Verdana" panose="020B0604030504040204" pitchFamily="34" charset="0"/>
              </a:rPr>
              <a:t>Biochemistry, Immunology, Genetics, </a:t>
            </a:r>
            <a:r>
              <a:rPr lang="en-GB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Microbiology, </a:t>
            </a:r>
            <a:r>
              <a:rPr lang="en-GB" sz="1000" dirty="0">
                <a:latin typeface="Verdana" panose="020B0604030504040204" pitchFamily="34" charset="0"/>
                <a:ea typeface="Verdana" panose="020B0604030504040204" pitchFamily="34" charset="0"/>
              </a:rPr>
              <a:t>Embryology</a:t>
            </a:r>
            <a:endParaRPr lang="en-GB" sz="10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GB" sz="1000" u="sng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Skills</a:t>
            </a:r>
            <a:r>
              <a:rPr lang="en-GB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qPCR, RT-PCR, gel electrophoresis, wire myography, western blotting, ELISA,HPLC, microscopy, cell culture, immunohistochemistry, intracellular recording (microelectrodes, patch clamp), behaviour tests (open field test, elevated plus maze, light-dark box test)</a:t>
            </a: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u="sng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Bachelor thesis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ru-RU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«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Role of TASK-1 channels in arterial tone regulation in different organs in rats</a:t>
            </a:r>
            <a:r>
              <a:rPr lang="ru-RU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»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GPA result: </a:t>
            </a: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5.00/5.00</a:t>
            </a:r>
            <a:endParaRPr sz="1000" b="1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" name="Google Shape;101;p1">
            <a:extLst>
              <a:ext uri="{FF2B5EF4-FFF2-40B4-BE49-F238E27FC236}">
                <a16:creationId xmlns:a16="http://schemas.microsoft.com/office/drawing/2014/main" id="{22FE2F75-6768-6DD9-E75D-88A0068EBA08}"/>
              </a:ext>
            </a:extLst>
          </p:cNvPr>
          <p:cNvSpPr txBox="1"/>
          <p:nvPr/>
        </p:nvSpPr>
        <p:spPr>
          <a:xfrm flipH="1">
            <a:off x="59550" y="2499802"/>
            <a:ext cx="1477500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09/2022 – </a:t>
            </a:r>
            <a:r>
              <a:rPr lang="hu-HU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08</a:t>
            </a:r>
            <a:r>
              <a:rPr lang="hu-HU" sz="1000" dirty="0">
                <a:latin typeface="Verdana"/>
                <a:ea typeface="Verdana"/>
                <a:cs typeface="Verdana"/>
                <a:sym typeface="Verdana"/>
              </a:rPr>
              <a:t>/2024</a:t>
            </a:r>
            <a:endParaRPr sz="10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" name="Google Shape;102;p1">
            <a:extLst>
              <a:ext uri="{FF2B5EF4-FFF2-40B4-BE49-F238E27FC236}">
                <a16:creationId xmlns:a16="http://schemas.microsoft.com/office/drawing/2014/main" id="{880F7227-E130-437C-F5AA-CCCF03FB2681}"/>
              </a:ext>
            </a:extLst>
          </p:cNvPr>
          <p:cNvSpPr txBox="1"/>
          <p:nvPr/>
        </p:nvSpPr>
        <p:spPr>
          <a:xfrm flipH="1">
            <a:off x="59565" y="4160042"/>
            <a:ext cx="1456696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09/2016 – 06/2020</a:t>
            </a:r>
            <a:endParaRPr sz="1000" b="1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Google Shape;105;p1">
            <a:extLst>
              <a:ext uri="{FF2B5EF4-FFF2-40B4-BE49-F238E27FC236}">
                <a16:creationId xmlns:a16="http://schemas.microsoft.com/office/drawing/2014/main" id="{515780B0-ADCC-FA0E-F635-C3EDAAD9295A}"/>
              </a:ext>
            </a:extLst>
          </p:cNvPr>
          <p:cNvSpPr txBox="1"/>
          <p:nvPr/>
        </p:nvSpPr>
        <p:spPr>
          <a:xfrm flipH="1">
            <a:off x="7175658" y="10448783"/>
            <a:ext cx="452963" cy="243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en-GB" sz="1000" dirty="0">
                <a:latin typeface="Verdana"/>
                <a:ea typeface="Verdana"/>
                <a:cs typeface="Verdana"/>
                <a:sym typeface="Verdana"/>
              </a:rPr>
              <a:t>1/3</a:t>
            </a:r>
            <a:endParaRPr lang="en-GB" sz="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31;p2">
            <a:extLst>
              <a:ext uri="{FF2B5EF4-FFF2-40B4-BE49-F238E27FC236}">
                <a16:creationId xmlns:a16="http://schemas.microsoft.com/office/drawing/2014/main" id="{727028DD-390A-00DF-22B0-8B8B414A632C}"/>
              </a:ext>
            </a:extLst>
          </p:cNvPr>
          <p:cNvSpPr txBox="1"/>
          <p:nvPr/>
        </p:nvSpPr>
        <p:spPr>
          <a:xfrm flipH="1">
            <a:off x="1412967" y="2061691"/>
            <a:ext cx="6139949" cy="2107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Junior Research Assistant at </a:t>
            </a:r>
            <a:r>
              <a:rPr lang="en-US" sz="1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Faculty of Biology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Lomonosov Moscow State University – Moscow, Russia</a:t>
            </a:r>
            <a:endParaRPr sz="1000" b="1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15900" lvl="0" indent="-215900">
              <a:lnSpc>
                <a:spcPct val="115000"/>
              </a:lnSpc>
              <a:spcBef>
                <a:spcPts val="400"/>
              </a:spcBef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Physiological </a:t>
            </a: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experiments</a:t>
            </a:r>
            <a:r>
              <a:rPr lang="hu-HU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(wire myography technique, rat coronary and renal arteries) </a:t>
            </a:r>
          </a:p>
          <a:p>
            <a:pPr marL="215900" lvl="0" indent="-215900" algn="l" rtl="0">
              <a:lnSpc>
                <a:spcPct val="115000"/>
              </a:lnSpc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Molecular experiments (RNA extraction, reverse transcription, qPCR, western blotting)</a:t>
            </a:r>
          </a:p>
          <a:p>
            <a:pPr marL="215900" lvl="0" indent="-215900" algn="l" rtl="0">
              <a:lnSpc>
                <a:spcPct val="115000"/>
              </a:lnSpc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sym typeface="Verdana"/>
              </a:rPr>
              <a:t>C</a:t>
            </a:r>
            <a:r>
              <a:rPr lang="hu-HU" sz="1000" dirty="0">
                <a:solidFill>
                  <a:schemeClr val="dk1"/>
                </a:solidFill>
                <a:latin typeface="Verdana"/>
                <a:ea typeface="Verdana"/>
                <a:sym typeface="Verdana"/>
              </a:rPr>
              <a:t>ell and tissue c</a:t>
            </a:r>
            <a:r>
              <a:rPr lang="en-GB" sz="1000" dirty="0" err="1">
                <a:solidFill>
                  <a:schemeClr val="dk1"/>
                </a:solidFill>
                <a:latin typeface="Verdana"/>
                <a:ea typeface="Verdana"/>
                <a:sym typeface="Verdana"/>
              </a:rPr>
              <a:t>ultur</a:t>
            </a:r>
            <a:r>
              <a:rPr lang="hu-HU" sz="1000" dirty="0">
                <a:solidFill>
                  <a:schemeClr val="dk1"/>
                </a:solidFill>
                <a:latin typeface="Verdana"/>
                <a:ea typeface="Verdana"/>
                <a:sym typeface="Verdana"/>
              </a:rPr>
              <a:t>e</a:t>
            </a: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sym typeface="Verdana"/>
              </a:rPr>
              <a:t> experiments (cultivation of arteries in</a:t>
            </a:r>
            <a:r>
              <a:rPr lang="ru-RU" sz="1000" dirty="0">
                <a:solidFill>
                  <a:schemeClr val="dk1"/>
                </a:solidFill>
                <a:latin typeface="Verdana"/>
                <a:ea typeface="Verdana"/>
                <a:sym typeface="Verdana"/>
              </a:rPr>
              <a:t> </a:t>
            </a:r>
            <a:r>
              <a:rPr lang="hu-HU" sz="1000" dirty="0">
                <a:solidFill>
                  <a:schemeClr val="dk1"/>
                </a:solidFill>
                <a:latin typeface="Verdana"/>
                <a:ea typeface="Verdana"/>
                <a:sym typeface="Verdana"/>
              </a:rPr>
              <a:t>the</a:t>
            </a: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sym typeface="Verdana"/>
              </a:rPr>
              <a:t> presence of</a:t>
            </a:r>
            <a:r>
              <a:rPr lang="hu-HU" sz="1000" dirty="0">
                <a:solidFill>
                  <a:schemeClr val="dk1"/>
                </a:solidFill>
                <a:latin typeface="Verdana"/>
                <a:ea typeface="Verdana"/>
                <a:sym typeface="Verdana"/>
              </a:rPr>
              <a:t> m</a:t>
            </a:r>
            <a:r>
              <a:rPr lang="en-GB" sz="1000" dirty="0" err="1">
                <a:solidFill>
                  <a:schemeClr val="dk1"/>
                </a:solidFill>
                <a:latin typeface="Verdana"/>
                <a:ea typeface="Verdana"/>
                <a:sym typeface="Verdana"/>
              </a:rPr>
              <a:t>ethoxamine</a:t>
            </a:r>
            <a:r>
              <a:rPr lang="hu-HU" sz="1000" dirty="0">
                <a:solidFill>
                  <a:schemeClr val="dk1"/>
                </a:solidFill>
                <a:latin typeface="Verdana"/>
                <a:ea typeface="Verdana"/>
                <a:sym typeface="Verdana"/>
              </a:rPr>
              <a:t>,</a:t>
            </a: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sym typeface="Verdana"/>
              </a:rPr>
              <a:t> isoproterenol</a:t>
            </a:r>
            <a:r>
              <a:rPr lang="hu-HU" sz="1000" dirty="0">
                <a:solidFill>
                  <a:schemeClr val="dk1"/>
                </a:solidFill>
                <a:latin typeface="Verdana"/>
                <a:ea typeface="Verdana"/>
                <a:sym typeface="Verdana"/>
              </a:rPr>
              <a:t>, and H2O</a:t>
            </a: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sym typeface="Verdana"/>
              </a:rPr>
              <a:t>)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Management of laboratory animals (Wistar rats: housing, care, breeding)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Statistical analysis of the obtained data (STATISTICA, GraphPad Prism)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Project management (experiment and research strategy planning)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Presentation of the results at t</a:t>
            </a: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he </a:t>
            </a: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virtual conference ARTERY20</a:t>
            </a: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23-24 October 2020, and at the </a:t>
            </a: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hlinkClick r:id="rId5"/>
              </a:rPr>
              <a:t>Conference “Lomonosov-2021”</a:t>
            </a: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12-23 April 2021</a:t>
            </a:r>
          </a:p>
        </p:txBody>
      </p:sp>
      <p:sp>
        <p:nvSpPr>
          <p:cNvPr id="8" name="Google Shape;132;p2">
            <a:extLst>
              <a:ext uri="{FF2B5EF4-FFF2-40B4-BE49-F238E27FC236}">
                <a16:creationId xmlns:a16="http://schemas.microsoft.com/office/drawing/2014/main" id="{36456E7B-2D5A-34AF-ABED-BEF8379F9DD1}"/>
              </a:ext>
            </a:extLst>
          </p:cNvPr>
          <p:cNvSpPr txBox="1"/>
          <p:nvPr/>
        </p:nvSpPr>
        <p:spPr>
          <a:xfrm flipH="1">
            <a:off x="6759" y="2068270"/>
            <a:ext cx="1405411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10/2020 – 10/2021</a:t>
            </a:r>
            <a:endParaRPr sz="1000" b="1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" name="Google Shape;97;p1">
            <a:extLst>
              <a:ext uri="{FF2B5EF4-FFF2-40B4-BE49-F238E27FC236}">
                <a16:creationId xmlns:a16="http://schemas.microsoft.com/office/drawing/2014/main" id="{D65FAF56-AF87-7B68-0AAF-CFF5159522AD}"/>
              </a:ext>
            </a:extLst>
          </p:cNvPr>
          <p:cNvSpPr txBox="1"/>
          <p:nvPr/>
        </p:nvSpPr>
        <p:spPr>
          <a:xfrm flipH="1">
            <a:off x="1453760" y="42962"/>
            <a:ext cx="6141063" cy="201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Assistant at the Science Department of the Contract Research Organization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hlinkClick r:id="rId6"/>
              </a:rPr>
              <a:t>LABMGMU</a:t>
            </a:r>
            <a:r>
              <a:rPr lang="en-US" sz="1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LLC – Moscow, Russia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Developing designs, synopses, protocols, investigator’s brochures for </a:t>
            </a:r>
            <a:r>
              <a:rPr lang="hu-HU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more than </a:t>
            </a: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35 phase I, II, III clinical trials and bioequivalence trials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hu-HU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More than </a:t>
            </a: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30 user interviews (testing the readability of pharmaceuticals’ package leaflets)</a:t>
            </a: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sym typeface="Verdana"/>
              </a:rPr>
              <a:t>Advising on the number &amp; design of (pre-)clinical studies for pharma clients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Project management (control of the deadlines; compliance with the sponsor’s requirements)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Computational analysis of the obtained data (STATISTICA, GraphPad Prism)</a:t>
            </a:r>
            <a:endParaRPr sz="10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" name="Google Shape;106;p1">
            <a:extLst>
              <a:ext uri="{FF2B5EF4-FFF2-40B4-BE49-F238E27FC236}">
                <a16:creationId xmlns:a16="http://schemas.microsoft.com/office/drawing/2014/main" id="{9786180C-F9AC-FDE5-85DC-C590148BF79C}"/>
              </a:ext>
            </a:extLst>
          </p:cNvPr>
          <p:cNvSpPr txBox="1"/>
          <p:nvPr/>
        </p:nvSpPr>
        <p:spPr>
          <a:xfrm flipH="1">
            <a:off x="6759" y="178373"/>
            <a:ext cx="1387799" cy="212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08/2021 – 08/2022</a:t>
            </a:r>
            <a:endParaRPr sz="9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21;p2">
            <a:extLst>
              <a:ext uri="{FF2B5EF4-FFF2-40B4-BE49-F238E27FC236}">
                <a16:creationId xmlns:a16="http://schemas.microsoft.com/office/drawing/2014/main" id="{54CBEFC5-B968-12B8-29C9-4EF6469A3CFB}"/>
              </a:ext>
            </a:extLst>
          </p:cNvPr>
          <p:cNvSpPr txBox="1"/>
          <p:nvPr/>
        </p:nvSpPr>
        <p:spPr>
          <a:xfrm>
            <a:off x="2152953" y="4407978"/>
            <a:ext cx="3253768" cy="227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SCIENTIFIC JOURNAL PUBLICATIONS</a:t>
            </a:r>
            <a:endParaRPr sz="1100" b="1" i="0" u="none" strike="noStrike" cap="none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" name="Google Shape;128;p2">
            <a:extLst>
              <a:ext uri="{FF2B5EF4-FFF2-40B4-BE49-F238E27FC236}">
                <a16:creationId xmlns:a16="http://schemas.microsoft.com/office/drawing/2014/main" id="{2EEB0AAD-09B7-AF15-DC26-D54093DB4E58}"/>
              </a:ext>
            </a:extLst>
          </p:cNvPr>
          <p:cNvSpPr txBox="1"/>
          <p:nvPr/>
        </p:nvSpPr>
        <p:spPr>
          <a:xfrm>
            <a:off x="293988" y="4652971"/>
            <a:ext cx="6971697" cy="2600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71755" algn="just" rtl="0" fontAlgn="base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Shvetsova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Anastasia A., </a:t>
            </a:r>
            <a:r>
              <a:rPr lang="nl-NL" sz="10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Lazarenko Varvara S.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Gaynullina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Dina K.,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Tarasova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Olga S., Schubert Rudolf (2022). TWIK-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Related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Acid-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Sensitive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Potassium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Channels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(TASK-1)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Emerge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as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Contributors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Tone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Regulation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in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Renal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Arteries at Alkaline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pH.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Frontiers in </a:t>
            </a:r>
            <a:r>
              <a:rPr lang="nl-NL" sz="1000" b="0" i="1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physiology</a:t>
            </a:r>
            <a:r>
              <a:rPr lang="nl-NL" sz="1000" b="0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13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 895863. </a:t>
            </a:r>
            <a:r>
              <a:rPr lang="nl-NL" sz="1000" b="0" i="0" u="sng" strike="noStrike" dirty="0">
                <a:solidFill>
                  <a:srgbClr val="0563C1"/>
                </a:solidFill>
                <a:effectLst/>
                <a:latin typeface="Verdana" panose="020B0604030504040204" pitchFamily="34" charset="0"/>
                <a:hlinkClick r:id="rId7"/>
              </a:rPr>
              <a:t>https://doi.org/10.3389/fphys.2022.895863</a:t>
            </a:r>
            <a:endParaRPr lang="nl-NL" sz="1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R="71755" algn="just" rtl="0" fontAlgn="base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</a:pPr>
            <a:r>
              <a:rPr lang="nl-NL" sz="1000" dirty="0">
                <a:latin typeface="Verdana" panose="020B0604030504040204" pitchFamily="34" charset="0"/>
              </a:rPr>
              <a:t>2.</a:t>
            </a:r>
            <a:r>
              <a:rPr lang="nl-NL" sz="10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Lazarenko Varvara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Shvetsova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Anastasia,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Gaynullina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Dina, Schubert Rudolph (2020). TASK-1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Channels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Play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Anticontractile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Role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in Rat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Septal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Coronary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Artery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Under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Pharmacological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Blockade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of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Endothelium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</a:t>
            </a:r>
            <a:r>
              <a:rPr lang="nl-NL" sz="1000" b="0" i="1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Artery</a:t>
            </a:r>
            <a:r>
              <a:rPr lang="nl-NL" sz="1000" b="0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Research, 26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(S1): S58. </a:t>
            </a:r>
            <a:r>
              <a:rPr lang="nl-NL" sz="1000" b="0" i="0" u="sng" strike="noStrike" dirty="0">
                <a:solidFill>
                  <a:srgbClr val="0563C1"/>
                </a:solidFill>
                <a:effectLst/>
                <a:latin typeface="Verdana" panose="020B0604030504040204" pitchFamily="34" charset="0"/>
                <a:hlinkClick r:id="rId8"/>
              </a:rPr>
              <a:t>https://doi.org/10.2991/artres.k.201209.048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endParaRPr lang="nl-NL" sz="10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R="71755" algn="just" rtl="0" fontAlgn="base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</a:pP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3.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Borzykh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A.A.,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Kuzmin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I.V.,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Kiryukhina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O.O.,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Selivanova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E.K.,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Shvetsova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A.A., </a:t>
            </a:r>
            <a:r>
              <a:rPr lang="nl-NL" sz="10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Lazarenko V.S.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Los-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Arkos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Uvarova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S.,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Nesterenko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A.M.,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Tarasova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O.S. (2020).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Voluntary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running training of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female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rats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during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gestation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characteristics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of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experimental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model [in Russian]. </a:t>
            </a:r>
            <a:r>
              <a:rPr lang="nl-NL" sz="1000" b="0" i="1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Aviakosmicheskaya</a:t>
            </a:r>
            <a:r>
              <a:rPr lang="nl-NL" sz="1000" b="0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 </a:t>
            </a:r>
            <a:r>
              <a:rPr lang="nl-NL" sz="1000" b="0" i="1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Ekologicheskaya</a:t>
            </a:r>
            <a:r>
              <a:rPr lang="nl-NL" sz="1000" b="0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1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Meditsina</a:t>
            </a:r>
            <a:r>
              <a:rPr lang="nl-NL" sz="1000" b="0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54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(2): 89–95. </a:t>
            </a:r>
            <a:r>
              <a:rPr lang="nl-NL" sz="1000" b="0" i="0" u="sng" strike="noStrike" dirty="0">
                <a:solidFill>
                  <a:srgbClr val="0563C1"/>
                </a:solidFill>
                <a:effectLst/>
                <a:latin typeface="Verdana" panose="020B0604030504040204" pitchFamily="34" charset="0"/>
                <a:hlinkClick r:id="rId9"/>
              </a:rPr>
              <a:t>https://www.elibrary.ru/item.asp?id=42721639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endParaRPr lang="nl-NL" sz="1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3" name="Google Shape;121;p2">
            <a:extLst>
              <a:ext uri="{FF2B5EF4-FFF2-40B4-BE49-F238E27FC236}">
                <a16:creationId xmlns:a16="http://schemas.microsoft.com/office/drawing/2014/main" id="{4291FD8E-7CB3-1650-5610-5EAE20C26E64}"/>
              </a:ext>
            </a:extLst>
          </p:cNvPr>
          <p:cNvSpPr txBox="1"/>
          <p:nvPr/>
        </p:nvSpPr>
        <p:spPr>
          <a:xfrm>
            <a:off x="1827978" y="7530904"/>
            <a:ext cx="3903718" cy="227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CONFERENCE PUBLICATIONS</a:t>
            </a:r>
            <a:endParaRPr sz="1100" b="1" i="0" u="none" strike="noStrike" cap="none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" name="Google Shape;128;p2">
            <a:extLst>
              <a:ext uri="{FF2B5EF4-FFF2-40B4-BE49-F238E27FC236}">
                <a16:creationId xmlns:a16="http://schemas.microsoft.com/office/drawing/2014/main" id="{34D3B163-E8DB-E1E0-CF83-5C91BE789102}"/>
              </a:ext>
            </a:extLst>
          </p:cNvPr>
          <p:cNvSpPr txBox="1"/>
          <p:nvPr/>
        </p:nvSpPr>
        <p:spPr>
          <a:xfrm>
            <a:off x="368416" y="7812516"/>
            <a:ext cx="6971697" cy="264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71755" algn="just" fontAlgn="base">
              <a:lnSpc>
                <a:spcPct val="130000"/>
              </a:lnSpc>
              <a:buFont typeface="+mj-lt"/>
              <a:buAutoNum type="arabicPeriod"/>
            </a:pP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GB" sz="1000" b="1" dirty="0">
                <a:latin typeface="Verdana" panose="020B0604030504040204" pitchFamily="34" charset="0"/>
              </a:rPr>
              <a:t>Lazarenko V. S.</a:t>
            </a:r>
            <a:r>
              <a:rPr lang="en-GB" sz="1000" dirty="0">
                <a:latin typeface="Verdana" panose="020B0604030504040204" pitchFamily="34" charset="0"/>
              </a:rPr>
              <a:t>, Shvetsova A. A. (2021). Removal 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of the endothelium leads to augmented contractile responses in rat renal interlobar arteries under alkaline conditions [Abstract in Russian]. In I.A. </a:t>
            </a:r>
            <a:r>
              <a:rPr lang="en-GB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Aleshkovsky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A.V. </a:t>
            </a:r>
            <a:r>
              <a:rPr lang="en-GB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Andriyanov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E.A. Antipov &amp; E.I. </a:t>
            </a:r>
            <a:r>
              <a:rPr lang="en-GB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Zimakova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(Eds.), </a:t>
            </a:r>
            <a:r>
              <a:rPr lang="en-GB" sz="1000" b="0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Materials of the International Youth Scientific Forum </a:t>
            </a:r>
            <a:r>
              <a:rPr lang="en-GB" sz="1000" i="1" dirty="0">
                <a:latin typeface="Verdana" panose="020B0604030504040204" pitchFamily="34" charset="0"/>
              </a:rPr>
              <a:t>"LOMONOSOV-2021"</a:t>
            </a:r>
            <a:r>
              <a:rPr lang="en-GB" sz="1000" dirty="0">
                <a:latin typeface="Verdana" panose="020B0604030504040204" pitchFamily="34" charset="0"/>
              </a:rPr>
              <a:t>. 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MAKS Press, Moscow. 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hlinkClick r:id="rId10"/>
              </a:rPr>
              <a:t>https://lomonosov-msu.ru/archive/Lomonosov_2021/data/section_2_21890.htm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</a:p>
          <a:p>
            <a:pPr marR="71755" algn="just" fontAlgn="base">
              <a:lnSpc>
                <a:spcPct val="13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nl-NL" sz="1000" dirty="0" err="1">
                <a:latin typeface="Verdana" panose="020B0604030504040204" pitchFamily="34" charset="0"/>
                <a:ea typeface="Verdana" panose="020B0604030504040204" pitchFamily="34" charset="0"/>
              </a:rPr>
              <a:t>Tarasova</a:t>
            </a:r>
            <a:r>
              <a:rPr lang="nl-NL" sz="1000" dirty="0">
                <a:latin typeface="Verdana" panose="020B0604030504040204" pitchFamily="34" charset="0"/>
                <a:ea typeface="Verdana" panose="020B0604030504040204" pitchFamily="34" charset="0"/>
              </a:rPr>
              <a:t> O.S., </a:t>
            </a:r>
            <a:r>
              <a:rPr lang="nl-NL" sz="1000" dirty="0" err="1">
                <a:latin typeface="Verdana" panose="020B0604030504040204" pitchFamily="34" charset="0"/>
                <a:ea typeface="Verdana" panose="020B0604030504040204" pitchFamily="34" charset="0"/>
              </a:rPr>
              <a:t>Selivanova</a:t>
            </a:r>
            <a:r>
              <a:rPr lang="nl-NL" sz="1000" dirty="0">
                <a:latin typeface="Verdana" panose="020B0604030504040204" pitchFamily="34" charset="0"/>
                <a:ea typeface="Verdana" panose="020B0604030504040204" pitchFamily="34" charset="0"/>
              </a:rPr>
              <a:t> E.K., </a:t>
            </a:r>
            <a:r>
              <a:rPr lang="nl-NL" sz="1000" dirty="0" err="1">
                <a:latin typeface="Verdana" panose="020B0604030504040204" pitchFamily="34" charset="0"/>
                <a:ea typeface="Verdana" panose="020B0604030504040204" pitchFamily="34" charset="0"/>
              </a:rPr>
              <a:t>Borzykh</a:t>
            </a:r>
            <a:r>
              <a:rPr lang="nl-NL" sz="1000" dirty="0">
                <a:latin typeface="Verdana" panose="020B0604030504040204" pitchFamily="34" charset="0"/>
                <a:ea typeface="Verdana" panose="020B0604030504040204" pitchFamily="34" charset="0"/>
              </a:rPr>
              <a:t> A.A., </a:t>
            </a:r>
            <a:r>
              <a:rPr lang="nl-NL" sz="1000" dirty="0" err="1">
                <a:latin typeface="Verdana" panose="020B0604030504040204" pitchFamily="34" charset="0"/>
                <a:ea typeface="Verdana" panose="020B0604030504040204" pitchFamily="34" charset="0"/>
              </a:rPr>
              <a:t>Kiryukhina</a:t>
            </a:r>
            <a:r>
              <a:rPr lang="nl-NL" sz="1000" dirty="0">
                <a:latin typeface="Verdana" panose="020B0604030504040204" pitchFamily="34" charset="0"/>
                <a:ea typeface="Verdana" panose="020B0604030504040204" pitchFamily="34" charset="0"/>
              </a:rPr>
              <a:t> O.O., </a:t>
            </a:r>
            <a:r>
              <a:rPr lang="nl-NL" sz="1000" dirty="0" err="1">
                <a:latin typeface="Verdana" panose="020B0604030504040204" pitchFamily="34" charset="0"/>
                <a:ea typeface="Verdana" panose="020B0604030504040204" pitchFamily="34" charset="0"/>
              </a:rPr>
              <a:t>Shvetsova</a:t>
            </a:r>
            <a:r>
              <a:rPr lang="nl-NL" sz="1000" dirty="0">
                <a:latin typeface="Verdana" panose="020B0604030504040204" pitchFamily="34" charset="0"/>
                <a:ea typeface="Verdana" panose="020B0604030504040204" pitchFamily="34" charset="0"/>
              </a:rPr>
              <a:t> A.A., </a:t>
            </a:r>
            <a:r>
              <a:rPr lang="nl-NL" sz="1000" b="1" dirty="0">
                <a:latin typeface="Verdana" panose="020B0604030504040204" pitchFamily="34" charset="0"/>
                <a:ea typeface="Verdana" panose="020B0604030504040204" pitchFamily="34" charset="0"/>
              </a:rPr>
              <a:t>Lazarenko V.S.</a:t>
            </a:r>
            <a:r>
              <a:rPr lang="nl-NL" sz="10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nl-NL" sz="1000" dirty="0" err="1">
                <a:latin typeface="Verdana" panose="020B0604030504040204" pitchFamily="34" charset="0"/>
                <a:ea typeface="Verdana" panose="020B0604030504040204" pitchFamily="34" charset="0"/>
              </a:rPr>
              <a:t>Makukha</a:t>
            </a:r>
            <a:r>
              <a:rPr lang="nl-NL" sz="10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nl-NL" sz="1000" dirty="0" err="1">
                <a:latin typeface="Verdana" panose="020B0604030504040204" pitchFamily="34" charset="0"/>
                <a:ea typeface="Verdana" panose="020B0604030504040204" pitchFamily="34" charset="0"/>
              </a:rPr>
              <a:t>Yu.A</a:t>
            </a:r>
            <a:r>
              <a:rPr lang="nl-NL" sz="1000" dirty="0">
                <a:latin typeface="Verdana" panose="020B0604030504040204" pitchFamily="34" charset="0"/>
                <a:ea typeface="Verdana" panose="020B0604030504040204" pitchFamily="34" charset="0"/>
              </a:rPr>
              <a:t>., </a:t>
            </a:r>
            <a:r>
              <a:rPr lang="nl-NL" sz="1000" dirty="0" err="1">
                <a:latin typeface="Verdana" panose="020B0604030504040204" pitchFamily="34" charset="0"/>
                <a:ea typeface="Verdana" panose="020B0604030504040204" pitchFamily="34" charset="0"/>
              </a:rPr>
              <a:t>Bogotskoy</a:t>
            </a:r>
            <a:r>
              <a:rPr lang="nl-NL" sz="1000" dirty="0">
                <a:latin typeface="Verdana" panose="020B0604030504040204" pitchFamily="34" charset="0"/>
                <a:ea typeface="Verdana" panose="020B0604030504040204" pitchFamily="34" charset="0"/>
              </a:rPr>
              <a:t> K.A., </a:t>
            </a:r>
            <a:r>
              <a:rPr lang="nl-NL" sz="1000" dirty="0" err="1">
                <a:latin typeface="Verdana" panose="020B0604030504040204" pitchFamily="34" charset="0"/>
                <a:ea typeface="Verdana" panose="020B0604030504040204" pitchFamily="34" charset="0"/>
              </a:rPr>
              <a:t>Ivanova</a:t>
            </a:r>
            <a:r>
              <a:rPr lang="nl-NL" sz="1000" dirty="0">
                <a:latin typeface="Verdana" panose="020B0604030504040204" pitchFamily="34" charset="0"/>
                <a:ea typeface="Verdana" panose="020B0604030504040204" pitchFamily="34" charset="0"/>
              </a:rPr>
              <a:t> A.D., </a:t>
            </a:r>
            <a:r>
              <a:rPr lang="nl-NL" sz="1000" dirty="0" err="1">
                <a:latin typeface="Verdana" panose="020B0604030504040204" pitchFamily="34" charset="0"/>
                <a:ea typeface="Verdana" panose="020B0604030504040204" pitchFamily="34" charset="0"/>
              </a:rPr>
              <a:t>Voronina</a:t>
            </a:r>
            <a:r>
              <a:rPr lang="nl-NL" sz="10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nl-NL" sz="1000" dirty="0" err="1">
                <a:latin typeface="Verdana" panose="020B0604030504040204" pitchFamily="34" charset="0"/>
                <a:ea typeface="Verdana" panose="020B0604030504040204" pitchFamily="34" charset="0"/>
              </a:rPr>
              <a:t>Ya.A</a:t>
            </a:r>
            <a:r>
              <a:rPr lang="nl-NL" sz="1000" dirty="0">
                <a:latin typeface="Verdana" panose="020B0604030504040204" pitchFamily="34" charset="0"/>
                <a:ea typeface="Verdana" panose="020B0604030504040204" pitchFamily="34" charset="0"/>
              </a:rPr>
              <a:t>., </a:t>
            </a:r>
            <a:r>
              <a:rPr lang="nl-NL" sz="1000" dirty="0" err="1">
                <a:latin typeface="Verdana" panose="020B0604030504040204" pitchFamily="34" charset="0"/>
                <a:ea typeface="Verdana" panose="020B0604030504040204" pitchFamily="34" charset="0"/>
              </a:rPr>
              <a:t>Kuzmin</a:t>
            </a:r>
            <a:r>
              <a:rPr lang="nl-NL" sz="1000" dirty="0">
                <a:latin typeface="Verdana" panose="020B0604030504040204" pitchFamily="34" charset="0"/>
                <a:ea typeface="Verdana" panose="020B0604030504040204" pitchFamily="34" charset="0"/>
              </a:rPr>
              <a:t> V.S. (2021). 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Nitric oxide deficiency during prenatal development is accompanied by a change in the nervous regulation of the heart in postnatal ontogenesis [Abstract in Russian]</a:t>
            </a:r>
            <a:r>
              <a:rPr lang="ru-RU" sz="1000" dirty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nl-NL" sz="1000" dirty="0">
                <a:latin typeface="Verdana" panose="020B0604030504040204" pitchFamily="34" charset="0"/>
                <a:ea typeface="Verdana" panose="020B0604030504040204" pitchFamily="34" charset="0"/>
              </a:rPr>
              <a:t>In R.I. </a:t>
            </a:r>
            <a:r>
              <a:rPr lang="nl-NL" sz="1000" dirty="0" err="1">
                <a:latin typeface="Verdana" panose="020B0604030504040204" pitchFamily="34" charset="0"/>
                <a:ea typeface="Verdana" panose="020B0604030504040204" pitchFamily="34" charset="0"/>
              </a:rPr>
              <a:t>Sepiashvili</a:t>
            </a:r>
            <a:r>
              <a:rPr lang="nl-NL" sz="1000" dirty="0">
                <a:latin typeface="Verdana" panose="020B0604030504040204" pitchFamily="34" charset="0"/>
                <a:ea typeface="Verdana" panose="020B0604030504040204" pitchFamily="34" charset="0"/>
              </a:rPr>
              <a:t> &amp; M.A. </a:t>
            </a:r>
            <a:r>
              <a:rPr lang="nl-NL" sz="1000" dirty="0" err="1">
                <a:latin typeface="Verdana" panose="020B0604030504040204" pitchFamily="34" charset="0"/>
                <a:ea typeface="Verdana" panose="020B0604030504040204" pitchFamily="34" charset="0"/>
              </a:rPr>
              <a:t>Ostrovsky</a:t>
            </a:r>
            <a:r>
              <a:rPr lang="nl-NL" sz="1000" dirty="0">
                <a:latin typeface="Verdana" panose="020B0604030504040204" pitchFamily="34" charset="0"/>
                <a:ea typeface="Verdana" panose="020B0604030504040204" pitchFamily="34" charset="0"/>
              </a:rPr>
              <a:t> (Eds.), </a:t>
            </a:r>
            <a:r>
              <a:rPr lang="nl-NL" sz="1000" i="1" dirty="0">
                <a:latin typeface="Verdana" panose="020B0604030504040204" pitchFamily="34" charset="0"/>
                <a:ea typeface="Verdana" panose="020B0604030504040204" pitchFamily="34" charset="0"/>
              </a:rPr>
              <a:t>VII Russian </a:t>
            </a:r>
            <a:r>
              <a:rPr lang="nl-NL" sz="1000" i="1" dirty="0" err="1">
                <a:latin typeface="Verdana" panose="020B0604030504040204" pitchFamily="34" charset="0"/>
                <a:ea typeface="Verdana" panose="020B0604030504040204" pitchFamily="34" charset="0"/>
              </a:rPr>
              <a:t>Congress</a:t>
            </a:r>
            <a:r>
              <a:rPr lang="nl-NL" sz="1000" i="1" dirty="0">
                <a:latin typeface="Verdana" panose="020B0604030504040204" pitchFamily="34" charset="0"/>
                <a:ea typeface="Verdana" panose="020B0604030504040204" pitchFamily="34" charset="0"/>
              </a:rPr>
              <a:t> on </a:t>
            </a:r>
            <a:r>
              <a:rPr lang="nl-NL" sz="1000" i="1" dirty="0" err="1">
                <a:latin typeface="Verdana" panose="020B0604030504040204" pitchFamily="34" charset="0"/>
                <a:ea typeface="Verdana" panose="020B0604030504040204" pitchFamily="34" charset="0"/>
              </a:rPr>
              <a:t>Physiology</a:t>
            </a:r>
            <a:r>
              <a:rPr lang="nl-NL" sz="1000" i="1" dirty="0">
                <a:latin typeface="Verdana" panose="020B0604030504040204" pitchFamily="34" charset="0"/>
                <a:ea typeface="Verdana" panose="020B0604030504040204" pitchFamily="34" charset="0"/>
              </a:rPr>
              <a:t>, Biochemistry </a:t>
            </a:r>
            <a:r>
              <a:rPr lang="nl-NL" sz="1000" i="1" dirty="0" err="1">
                <a:latin typeface="Verdana" panose="020B0604030504040204" pitchFamily="34" charset="0"/>
                <a:ea typeface="Verdana" panose="020B0604030504040204" pitchFamily="34" charset="0"/>
              </a:rPr>
              <a:t>and</a:t>
            </a:r>
            <a:r>
              <a:rPr lang="nl-NL" sz="1000" i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nl-NL" sz="1000" i="1" dirty="0" err="1">
                <a:latin typeface="Verdana" panose="020B0604030504040204" pitchFamily="34" charset="0"/>
                <a:ea typeface="Verdana" panose="020B0604030504040204" pitchFamily="34" charset="0"/>
              </a:rPr>
              <a:t>Molecular</a:t>
            </a:r>
            <a:r>
              <a:rPr lang="nl-NL" sz="1000" i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nl-NL" sz="1000" i="1" dirty="0" err="1">
                <a:latin typeface="Verdana" panose="020B0604030504040204" pitchFamily="34" charset="0"/>
                <a:ea typeface="Verdana" panose="020B0604030504040204" pitchFamily="34" charset="0"/>
              </a:rPr>
              <a:t>Biology</a:t>
            </a:r>
            <a:r>
              <a:rPr lang="nl-NL" sz="1000" i="1" dirty="0">
                <a:latin typeface="Verdana" panose="020B0604030504040204" pitchFamily="34" charset="0"/>
                <a:ea typeface="Verdana" panose="020B0604030504040204" pitchFamily="34" charset="0"/>
              </a:rPr>
              <a:t>, X Russian Symposium "Proteins </a:t>
            </a:r>
            <a:r>
              <a:rPr lang="nl-NL" sz="1000" i="1" dirty="0" err="1">
                <a:latin typeface="Verdana" panose="020B0604030504040204" pitchFamily="34" charset="0"/>
                <a:ea typeface="Verdana" panose="020B0604030504040204" pitchFamily="34" charset="0"/>
              </a:rPr>
              <a:t>and</a:t>
            </a:r>
            <a:r>
              <a:rPr lang="nl-NL" sz="1000" i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nl-NL" sz="1000" i="1" dirty="0" err="1">
                <a:latin typeface="Verdana" panose="020B0604030504040204" pitchFamily="34" charset="0"/>
                <a:ea typeface="Verdana" panose="020B0604030504040204" pitchFamily="34" charset="0"/>
              </a:rPr>
              <a:t>Peptides</a:t>
            </a:r>
            <a:r>
              <a:rPr lang="nl-NL" sz="1000" i="1" dirty="0">
                <a:latin typeface="Verdana" panose="020B0604030504040204" pitchFamily="34" charset="0"/>
                <a:ea typeface="Verdana" panose="020B0604030504040204" pitchFamily="34" charset="0"/>
              </a:rPr>
              <a:t>", VII Russian </a:t>
            </a:r>
            <a:r>
              <a:rPr lang="nl-NL" sz="1000" i="1" dirty="0" err="1">
                <a:latin typeface="Verdana" panose="020B0604030504040204" pitchFamily="34" charset="0"/>
                <a:ea typeface="Verdana" panose="020B0604030504040204" pitchFamily="34" charset="0"/>
              </a:rPr>
              <a:t>Biochemical</a:t>
            </a:r>
            <a:r>
              <a:rPr lang="nl-NL" sz="1000" i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nl-NL" sz="1000" i="1" dirty="0" err="1">
                <a:latin typeface="Verdana" panose="020B0604030504040204" pitchFamily="34" charset="0"/>
                <a:ea typeface="Verdana" panose="020B0604030504040204" pitchFamily="34" charset="0"/>
              </a:rPr>
              <a:t>Congress</a:t>
            </a:r>
            <a:r>
              <a:rPr lang="nl-NL" sz="1000" i="1" dirty="0">
                <a:latin typeface="Verdana" panose="020B0604030504040204" pitchFamily="34" charset="0"/>
                <a:ea typeface="Verdana" panose="020B0604030504040204" pitchFamily="34" charset="0"/>
              </a:rPr>
              <a:t>, VII CIS </a:t>
            </a:r>
            <a:r>
              <a:rPr lang="nl-NL" sz="1000" i="1" dirty="0" err="1">
                <a:latin typeface="Verdana" panose="020B0604030504040204" pitchFamily="34" charset="0"/>
                <a:ea typeface="Verdana" panose="020B0604030504040204" pitchFamily="34" charset="0"/>
              </a:rPr>
              <a:t>Congress</a:t>
            </a:r>
            <a:r>
              <a:rPr lang="nl-NL" sz="1000" i="1" dirty="0">
                <a:latin typeface="Verdana" panose="020B0604030504040204" pitchFamily="34" charset="0"/>
                <a:ea typeface="Verdana" panose="020B0604030504040204" pitchFamily="34" charset="0"/>
              </a:rPr>
              <a:t> on </a:t>
            </a:r>
            <a:r>
              <a:rPr lang="nl-NL" sz="1000" i="1" dirty="0" err="1">
                <a:latin typeface="Verdana" panose="020B0604030504040204" pitchFamily="34" charset="0"/>
                <a:ea typeface="Verdana" panose="020B0604030504040204" pitchFamily="34" charset="0"/>
              </a:rPr>
              <a:t>Physiology</a:t>
            </a:r>
            <a:r>
              <a:rPr lang="nl-NL" sz="1000" i="1" dirty="0"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nl-NL" sz="1000" i="1" dirty="0" err="1">
                <a:latin typeface="Verdana" panose="020B0604030504040204" pitchFamily="34" charset="0"/>
                <a:ea typeface="Verdana" panose="020B0604030504040204" pitchFamily="34" charset="0"/>
              </a:rPr>
              <a:t>Proceedings</a:t>
            </a:r>
            <a:r>
              <a:rPr lang="nl-NL" sz="1000" i="1" dirty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nl-NL" sz="1000" i="1" dirty="0" err="1">
                <a:latin typeface="Verdana" panose="020B0604030504040204" pitchFamily="34" charset="0"/>
                <a:ea typeface="Verdana" panose="020B0604030504040204" pitchFamily="34" charset="0"/>
              </a:rPr>
              <a:t>Sochi</a:t>
            </a:r>
            <a:r>
              <a:rPr lang="nl-NL" sz="1000" i="1" dirty="0">
                <a:latin typeface="Verdana" panose="020B0604030504040204" pitchFamily="34" charset="0"/>
                <a:ea typeface="Verdana" panose="020B0604030504040204" pitchFamily="34" charset="0"/>
              </a:rPr>
              <a:t>–</a:t>
            </a:r>
            <a:r>
              <a:rPr lang="nl-NL" sz="1000" i="1" dirty="0" err="1">
                <a:latin typeface="Verdana" panose="020B0604030504040204" pitchFamily="34" charset="0"/>
                <a:ea typeface="Verdana" panose="020B0604030504040204" pitchFamily="34" charset="0"/>
              </a:rPr>
              <a:t>Dagomys</a:t>
            </a:r>
            <a:r>
              <a:rPr lang="nl-NL" sz="1000" i="1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nl-NL" sz="1000" i="1" dirty="0" err="1">
                <a:latin typeface="Verdana" panose="020B0604030504040204" pitchFamily="34" charset="0"/>
                <a:ea typeface="Verdana" panose="020B0604030504040204" pitchFamily="34" charset="0"/>
              </a:rPr>
              <a:t>October</a:t>
            </a:r>
            <a:r>
              <a:rPr lang="nl-NL" sz="1000" i="1" dirty="0">
                <a:latin typeface="Verdana" panose="020B0604030504040204" pitchFamily="34" charset="0"/>
                <a:ea typeface="Verdana" panose="020B0604030504040204" pitchFamily="34" charset="0"/>
              </a:rPr>
              <a:t> 3-8, 2021), 1</a:t>
            </a:r>
            <a:r>
              <a:rPr lang="nl-NL" sz="1000" dirty="0">
                <a:latin typeface="Verdana" panose="020B0604030504040204" pitchFamily="34" charset="0"/>
                <a:ea typeface="Verdana" panose="020B0604030504040204" pitchFamily="34" charset="0"/>
              </a:rPr>
              <a:t>: 90-91. </a:t>
            </a:r>
            <a:r>
              <a:rPr lang="nl-NL" sz="1000" dirty="0" err="1">
                <a:latin typeface="Verdana" panose="020B0604030504040204" pitchFamily="34" charset="0"/>
                <a:ea typeface="Verdana" panose="020B0604030504040204" pitchFamily="34" charset="0"/>
              </a:rPr>
              <a:t>Pero</a:t>
            </a:r>
            <a:r>
              <a:rPr lang="nl-NL" sz="1000" dirty="0">
                <a:latin typeface="Verdana" panose="020B0604030504040204" pitchFamily="34" charset="0"/>
                <a:ea typeface="Verdana" panose="020B0604030504040204" pitchFamily="34" charset="0"/>
              </a:rPr>
              <a:t> Publishing House, Moscow.</a:t>
            </a:r>
          </a:p>
        </p:txBody>
      </p:sp>
      <p:sp>
        <p:nvSpPr>
          <p:cNvPr id="18" name="Google Shape;105;p1">
            <a:extLst>
              <a:ext uri="{FF2B5EF4-FFF2-40B4-BE49-F238E27FC236}">
                <a16:creationId xmlns:a16="http://schemas.microsoft.com/office/drawing/2014/main" id="{3E33F3F2-7D72-B75A-4EF2-D83EF5DAF17C}"/>
              </a:ext>
            </a:extLst>
          </p:cNvPr>
          <p:cNvSpPr txBox="1"/>
          <p:nvPr/>
        </p:nvSpPr>
        <p:spPr>
          <a:xfrm flipH="1">
            <a:off x="7175658" y="10448783"/>
            <a:ext cx="452963" cy="243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en-GB" sz="1000" dirty="0">
                <a:latin typeface="Verdana"/>
                <a:ea typeface="Verdana"/>
                <a:cs typeface="Verdana"/>
                <a:sym typeface="Verdana"/>
              </a:rPr>
              <a:t>2/3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>
          <a:extLst>
            <a:ext uri="{FF2B5EF4-FFF2-40B4-BE49-F238E27FC236}">
              <a16:creationId xmlns:a16="http://schemas.microsoft.com/office/drawing/2014/main" id="{B033FADB-BB3E-7D17-7CD5-C17EE6C379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8;p2">
            <a:extLst>
              <a:ext uri="{FF2B5EF4-FFF2-40B4-BE49-F238E27FC236}">
                <a16:creationId xmlns:a16="http://schemas.microsoft.com/office/drawing/2014/main" id="{7F7BAD43-113B-0C91-2BAB-A3961EDBF31F}"/>
              </a:ext>
            </a:extLst>
          </p:cNvPr>
          <p:cNvSpPr txBox="1"/>
          <p:nvPr/>
        </p:nvSpPr>
        <p:spPr>
          <a:xfrm>
            <a:off x="293826" y="231970"/>
            <a:ext cx="6971697" cy="2046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71755" algn="just" fontAlgn="base">
              <a:lnSpc>
                <a:spcPct val="130000"/>
              </a:lnSpc>
            </a:pPr>
            <a:r>
              <a:rPr lang="en-GB" sz="1000" dirty="0">
                <a:latin typeface="Verdana" panose="020B0604030504040204" pitchFamily="34" charset="0"/>
                <a:ea typeface="Verdana" panose="020B0604030504040204" pitchFamily="34" charset="0"/>
              </a:rPr>
              <a:t>3. 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Shvetsova A.A., Selivanova E.K., </a:t>
            </a:r>
            <a:r>
              <a:rPr lang="en-GB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Gaynullina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D.K., </a:t>
            </a:r>
            <a:r>
              <a:rPr lang="en-GB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Kiryukhina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O.O., </a:t>
            </a:r>
            <a:r>
              <a:rPr lang="en-GB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Borzykh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A.A., </a:t>
            </a:r>
            <a:r>
              <a:rPr lang="en-GB" sz="1000" b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Lazarenko V.S.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Los Arcos Uvarova S., Schubert R., Tarasova O.S. (2020). An increase in the anticontractile effect of potassium channels in the arteries of 2-week-old offspring of female rats with experimental preeclampsia [Abstract in Russian]. Proceedings of </a:t>
            </a:r>
            <a:r>
              <a:rPr lang="en-GB" sz="1000" b="0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VII All-Russian School-Conference with International Participation on Physiology and Pathology of Blood Circulation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pp. 154-155. RA ILF, Moscow.</a:t>
            </a:r>
          </a:p>
          <a:p>
            <a:pPr marR="71755" algn="just" fontAlgn="base">
              <a:lnSpc>
                <a:spcPct val="130000"/>
              </a:lnSpc>
              <a:spcBef>
                <a:spcPts val="1200"/>
              </a:spcBef>
            </a:pPr>
            <a:r>
              <a:rPr lang="en-GB" sz="1000" dirty="0">
                <a:latin typeface="Verdana" panose="020B0604030504040204" pitchFamily="34" charset="0"/>
                <a:ea typeface="Verdana" panose="020B0604030504040204" pitchFamily="34" charset="0"/>
              </a:rPr>
              <a:t>4. </a:t>
            </a:r>
            <a:r>
              <a:rPr lang="en-GB" sz="10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Lazarenko V.S.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GB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Sebentsova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E. A. (2019). Influence of DMSO on the physical and motor development in C57BL/6 mice [Abstract in Russian]. In I.A. </a:t>
            </a:r>
            <a:r>
              <a:rPr lang="en-GB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Aleshkovsky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A.V. </a:t>
            </a:r>
            <a:r>
              <a:rPr lang="en-GB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Andriyanov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&amp; E.A. Antipov (Eds.), </a:t>
            </a:r>
            <a:r>
              <a:rPr lang="en-GB" sz="1000" b="0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Materials of the International Youth Scientific Forum </a:t>
            </a:r>
            <a:r>
              <a:rPr lang="en-GB" sz="1000" i="1" dirty="0">
                <a:latin typeface="Verdana" panose="020B0604030504040204" pitchFamily="34" charset="0"/>
                <a:ea typeface="Verdana" panose="020B0604030504040204" pitchFamily="34" charset="0"/>
              </a:rPr>
              <a:t>"LOMONOSOV-2019".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MAKS Press, Moscow. 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https://lomonosov-msu.ru/archive/Lomonosov_2019/data/section_2_16089.htm</a:t>
            </a: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nl-NL" sz="1000" b="0" i="0" u="none" strike="noStrike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Google Shape;113;p2">
            <a:extLst>
              <a:ext uri="{FF2B5EF4-FFF2-40B4-BE49-F238E27FC236}">
                <a16:creationId xmlns:a16="http://schemas.microsoft.com/office/drawing/2014/main" id="{FB727530-D63A-7AAD-21BB-8B13C6D492C8}"/>
              </a:ext>
            </a:extLst>
          </p:cNvPr>
          <p:cNvSpPr txBox="1"/>
          <p:nvPr/>
        </p:nvSpPr>
        <p:spPr>
          <a:xfrm>
            <a:off x="2193834" y="3377243"/>
            <a:ext cx="31002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ACADEMIC HONORS AND AWARDS</a:t>
            </a:r>
            <a:endParaRPr sz="1100" b="0" i="0" u="none" strike="noStrike" cap="none" dirty="0">
              <a:solidFill>
                <a:schemeClr val="accent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14;p2">
            <a:extLst>
              <a:ext uri="{FF2B5EF4-FFF2-40B4-BE49-F238E27FC236}">
                <a16:creationId xmlns:a16="http://schemas.microsoft.com/office/drawing/2014/main" id="{802FD37F-3871-903C-7136-E61224253FAA}"/>
              </a:ext>
            </a:extLst>
          </p:cNvPr>
          <p:cNvSpPr txBox="1"/>
          <p:nvPr/>
        </p:nvSpPr>
        <p:spPr>
          <a:xfrm>
            <a:off x="2479284" y="4466083"/>
            <a:ext cx="25293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DIGITAL SKILLS</a:t>
            </a:r>
            <a:endParaRPr sz="1100" b="0" i="0" u="none" strike="noStrike" cap="none" dirty="0">
              <a:solidFill>
                <a:schemeClr val="accent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15;p2">
            <a:extLst>
              <a:ext uri="{FF2B5EF4-FFF2-40B4-BE49-F238E27FC236}">
                <a16:creationId xmlns:a16="http://schemas.microsoft.com/office/drawing/2014/main" id="{980F3459-B442-82C3-5561-D6DA83D8870F}"/>
              </a:ext>
            </a:extLst>
          </p:cNvPr>
          <p:cNvSpPr txBox="1"/>
          <p:nvPr/>
        </p:nvSpPr>
        <p:spPr>
          <a:xfrm>
            <a:off x="123305" y="4748187"/>
            <a:ext cx="7241258" cy="243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Python (beginner),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DeepLabCut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STATISTICA, GraphPad Prism, Rotor-Gene Q Series, and MS Office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softwares</a:t>
            </a:r>
            <a:endParaRPr sz="1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" name="Google Shape;116;p2">
            <a:extLst>
              <a:ext uri="{FF2B5EF4-FFF2-40B4-BE49-F238E27FC236}">
                <a16:creationId xmlns:a16="http://schemas.microsoft.com/office/drawing/2014/main" id="{18AF5706-D62E-5DD4-C31E-1B07F838B25B}"/>
              </a:ext>
            </a:extLst>
          </p:cNvPr>
          <p:cNvSpPr txBox="1"/>
          <p:nvPr/>
        </p:nvSpPr>
        <p:spPr>
          <a:xfrm>
            <a:off x="2997491" y="5125853"/>
            <a:ext cx="14784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LANGUAGES</a:t>
            </a:r>
            <a:endParaRPr sz="1100" b="1" i="0" u="none" strike="noStrike" cap="none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" name="Google Shape;117;p2">
            <a:extLst>
              <a:ext uri="{FF2B5EF4-FFF2-40B4-BE49-F238E27FC236}">
                <a16:creationId xmlns:a16="http://schemas.microsoft.com/office/drawing/2014/main" id="{CE35C7D6-5A08-8BD4-5FCB-4DDF92553CA5}"/>
              </a:ext>
            </a:extLst>
          </p:cNvPr>
          <p:cNvSpPr txBox="1"/>
          <p:nvPr/>
        </p:nvSpPr>
        <p:spPr>
          <a:xfrm>
            <a:off x="263923" y="5454840"/>
            <a:ext cx="6945535" cy="458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Russian (native), English (fluent – С</a:t>
            </a:r>
            <a:r>
              <a:rPr lang="en-US" sz="1000" b="0" i="0" u="none" strike="noStrike" cap="none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 German (intermediate – </a:t>
            </a: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r>
              <a:rPr lang="en-US" sz="1000" b="0" i="0" u="none" strike="noStrike" cap="none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-В</a:t>
            </a:r>
            <a:r>
              <a:rPr lang="en-US" sz="1000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 Dutch (low intermediate – А</a:t>
            </a:r>
            <a:r>
              <a:rPr lang="en-US" sz="1000" b="0" i="0" u="none" strike="noStrike" cap="none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-В</a:t>
            </a:r>
            <a:r>
              <a:rPr lang="en-US" sz="1000" b="0" i="0" u="none" strike="noStrike" cap="none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 French (beginner - A</a:t>
            </a:r>
            <a:r>
              <a:rPr lang="en-US" sz="1000" b="0" i="0" u="none" strike="noStrike" cap="none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1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" name="Google Shape;118;p2">
            <a:extLst>
              <a:ext uri="{FF2B5EF4-FFF2-40B4-BE49-F238E27FC236}">
                <a16:creationId xmlns:a16="http://schemas.microsoft.com/office/drawing/2014/main" id="{CB27C31F-D60D-5982-F872-D689794D849E}"/>
              </a:ext>
            </a:extLst>
          </p:cNvPr>
          <p:cNvSpPr txBox="1"/>
          <p:nvPr/>
        </p:nvSpPr>
        <p:spPr>
          <a:xfrm>
            <a:off x="2499790" y="5939235"/>
            <a:ext cx="24738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VOLUNTEERING ACTIVITY</a:t>
            </a:r>
            <a:endParaRPr sz="1100" b="0" i="0" u="none" strike="noStrike" cap="none" dirty="0">
              <a:solidFill>
                <a:schemeClr val="accent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119;p2">
            <a:extLst>
              <a:ext uri="{FF2B5EF4-FFF2-40B4-BE49-F238E27FC236}">
                <a16:creationId xmlns:a16="http://schemas.microsoft.com/office/drawing/2014/main" id="{1D2BACE0-C02D-340E-3604-E3252BECC901}"/>
              </a:ext>
            </a:extLst>
          </p:cNvPr>
          <p:cNvSpPr txBox="1"/>
          <p:nvPr/>
        </p:nvSpPr>
        <p:spPr>
          <a:xfrm>
            <a:off x="1292777" y="3727602"/>
            <a:ext cx="62031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Awarded Orange Tulip Scholarship for the studies at Radboud University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Awarded MSU Increased State Academic Scholarship for scientific and academic achievements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Second prize-winner in the Lomonosov Universiade on modern problems of biology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120;p2">
            <a:extLst>
              <a:ext uri="{FF2B5EF4-FFF2-40B4-BE49-F238E27FC236}">
                <a16:creationId xmlns:a16="http://schemas.microsoft.com/office/drawing/2014/main" id="{8517BEB1-C300-AF06-9D4C-54C6375968B8}"/>
              </a:ext>
            </a:extLst>
          </p:cNvPr>
          <p:cNvSpPr txBox="1"/>
          <p:nvPr/>
        </p:nvSpPr>
        <p:spPr>
          <a:xfrm>
            <a:off x="1292777" y="6250554"/>
            <a:ext cx="6203100" cy="797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Mentorship of the internationa</a:t>
            </a: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 exchange and Master’s students at the Radboud Intro</a:t>
            </a:r>
            <a:endParaRPr lang="en-US" sz="1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Organization of the BBB Career Event 2023, Nijmegen</a:t>
            </a:r>
            <a:endParaRPr sz="9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Organization of volleyball tournaments in the international volleyball group at Radboud</a:t>
            </a:r>
            <a:endParaRPr sz="9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Mentorship of the first-year students at Faculty of Biology, MSU, Moscow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124;p2">
            <a:extLst>
              <a:ext uri="{FF2B5EF4-FFF2-40B4-BE49-F238E27FC236}">
                <a16:creationId xmlns:a16="http://schemas.microsoft.com/office/drawing/2014/main" id="{688730EC-2ABE-251A-C9C8-CDB34F202390}"/>
              </a:ext>
            </a:extLst>
          </p:cNvPr>
          <p:cNvSpPr txBox="1"/>
          <p:nvPr/>
        </p:nvSpPr>
        <p:spPr>
          <a:xfrm>
            <a:off x="3179184" y="7215416"/>
            <a:ext cx="11295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HOBBIES</a:t>
            </a:r>
            <a:endParaRPr sz="1100" b="1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" name="Google Shape;125;p2">
            <a:extLst>
              <a:ext uri="{FF2B5EF4-FFF2-40B4-BE49-F238E27FC236}">
                <a16:creationId xmlns:a16="http://schemas.microsoft.com/office/drawing/2014/main" id="{C2E8FAF1-C382-7C2B-9928-8DD67EC9F70C}"/>
              </a:ext>
            </a:extLst>
          </p:cNvPr>
          <p:cNvSpPr txBox="1"/>
          <p:nvPr/>
        </p:nvSpPr>
        <p:spPr>
          <a:xfrm>
            <a:off x="433569" y="7532222"/>
            <a:ext cx="5295300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Animals (horses &amp; dogs), </a:t>
            </a:r>
            <a:r>
              <a:rPr lang="en-US" sz="1000" dirty="0"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olleyball, reading, drawing, guitar playing, traveling</a:t>
            </a:r>
            <a:endParaRPr sz="1000" dirty="0"/>
          </a:p>
        </p:txBody>
      </p:sp>
      <p:sp>
        <p:nvSpPr>
          <p:cNvPr id="24" name="Google Shape;126;p2">
            <a:extLst>
              <a:ext uri="{FF2B5EF4-FFF2-40B4-BE49-F238E27FC236}">
                <a16:creationId xmlns:a16="http://schemas.microsoft.com/office/drawing/2014/main" id="{E0D74194-F948-4F67-0D90-90AD9928313D}"/>
              </a:ext>
            </a:extLst>
          </p:cNvPr>
          <p:cNvSpPr txBox="1"/>
          <p:nvPr/>
        </p:nvSpPr>
        <p:spPr>
          <a:xfrm>
            <a:off x="148122" y="3727602"/>
            <a:ext cx="8682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2022-2024</a:t>
            </a: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2020-2021</a:t>
            </a: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2021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127;p2">
            <a:extLst>
              <a:ext uri="{FF2B5EF4-FFF2-40B4-BE49-F238E27FC236}">
                <a16:creationId xmlns:a16="http://schemas.microsoft.com/office/drawing/2014/main" id="{2015255F-8D11-F012-6992-02C7CC27BF51}"/>
              </a:ext>
            </a:extLst>
          </p:cNvPr>
          <p:cNvSpPr txBox="1"/>
          <p:nvPr/>
        </p:nvSpPr>
        <p:spPr>
          <a:xfrm>
            <a:off x="90522" y="6250554"/>
            <a:ext cx="925800" cy="797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2024</a:t>
            </a: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2023</a:t>
            </a: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2022-2023</a:t>
            </a: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2018-2021</a:t>
            </a: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" name="Google Shape;113;p2">
            <a:extLst>
              <a:ext uri="{FF2B5EF4-FFF2-40B4-BE49-F238E27FC236}">
                <a16:creationId xmlns:a16="http://schemas.microsoft.com/office/drawing/2014/main" id="{C3A68D98-9B2C-DAF3-A926-4607D076C8AD}"/>
              </a:ext>
            </a:extLst>
          </p:cNvPr>
          <p:cNvSpPr txBox="1"/>
          <p:nvPr/>
        </p:nvSpPr>
        <p:spPr>
          <a:xfrm>
            <a:off x="2186591" y="2476838"/>
            <a:ext cx="31002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CERTIFICATES</a:t>
            </a:r>
            <a:endParaRPr sz="1100" b="0" i="0" u="none" strike="noStrike" cap="none" dirty="0">
              <a:solidFill>
                <a:schemeClr val="accent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120;p2">
            <a:extLst>
              <a:ext uri="{FF2B5EF4-FFF2-40B4-BE49-F238E27FC236}">
                <a16:creationId xmlns:a16="http://schemas.microsoft.com/office/drawing/2014/main" id="{6DFBAC31-8904-5548-AB5C-F5A33A1EFF63}"/>
              </a:ext>
            </a:extLst>
          </p:cNvPr>
          <p:cNvSpPr txBox="1"/>
          <p:nvPr/>
        </p:nvSpPr>
        <p:spPr>
          <a:xfrm>
            <a:off x="1292777" y="2742057"/>
            <a:ext cx="6146709" cy="427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FELASA accredited course on Laboratory Animal Science</a:t>
            </a: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(EU function B) 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at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Radboudumc</a:t>
            </a:r>
            <a:endParaRPr lang="en-US" sz="1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sym typeface="Verdana"/>
              </a:rPr>
              <a:t>An upgrade training on ICH guidelines on Good Clinical Practice (GCP) at LABMGMU</a:t>
            </a:r>
            <a:endParaRPr sz="900" dirty="0"/>
          </a:p>
        </p:txBody>
      </p:sp>
      <p:sp>
        <p:nvSpPr>
          <p:cNvPr id="40" name="Google Shape;127;p2">
            <a:extLst>
              <a:ext uri="{FF2B5EF4-FFF2-40B4-BE49-F238E27FC236}">
                <a16:creationId xmlns:a16="http://schemas.microsoft.com/office/drawing/2014/main" id="{B6C38C6A-6706-61A3-A203-5BD2FD36647E}"/>
              </a:ext>
            </a:extLst>
          </p:cNvPr>
          <p:cNvSpPr txBox="1"/>
          <p:nvPr/>
        </p:nvSpPr>
        <p:spPr>
          <a:xfrm>
            <a:off x="280597" y="2742057"/>
            <a:ext cx="735725" cy="427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2023</a:t>
            </a: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2021</a:t>
            </a: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1" name="Google Shape;121;p2">
            <a:extLst>
              <a:ext uri="{FF2B5EF4-FFF2-40B4-BE49-F238E27FC236}">
                <a16:creationId xmlns:a16="http://schemas.microsoft.com/office/drawing/2014/main" id="{907A68AB-891F-448C-95FD-A30CBE048002}"/>
              </a:ext>
            </a:extLst>
          </p:cNvPr>
          <p:cNvSpPr txBox="1"/>
          <p:nvPr/>
        </p:nvSpPr>
        <p:spPr>
          <a:xfrm>
            <a:off x="2152953" y="8037431"/>
            <a:ext cx="3253768" cy="227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REFERENCES</a:t>
            </a:r>
            <a:endParaRPr lang="en-US" sz="1100" b="1" i="0" u="none" strike="noStrike" cap="none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" name="Google Shape;125;p2">
            <a:extLst>
              <a:ext uri="{FF2B5EF4-FFF2-40B4-BE49-F238E27FC236}">
                <a16:creationId xmlns:a16="http://schemas.microsoft.com/office/drawing/2014/main" id="{B977F65D-57B9-6165-B8E2-A1EBD98A0BFE}"/>
              </a:ext>
            </a:extLst>
          </p:cNvPr>
          <p:cNvSpPr txBox="1"/>
          <p:nvPr/>
        </p:nvSpPr>
        <p:spPr>
          <a:xfrm>
            <a:off x="293826" y="8338818"/>
            <a:ext cx="6971697" cy="192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lnSpc>
                <a:spcPct val="130000"/>
              </a:lnSpc>
              <a:spcAft>
                <a:spcPts val="600"/>
              </a:spcAft>
              <a:buNone/>
            </a:pPr>
            <a:r>
              <a:rPr lang="en-GB" sz="10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1. Arie Kim, </a:t>
            </a:r>
            <a:r>
              <a:rPr lang="en-GB" sz="1000" dirty="0">
                <a:latin typeface="Verdana" panose="020B0604030504040204" pitchFamily="34" charset="0"/>
                <a:ea typeface="Verdana" panose="020B0604030504040204" pitchFamily="34" charset="0"/>
              </a:rPr>
              <a:t>PhD, Assistant Research Scientist at Columbia University Irving Medical </a:t>
            </a:r>
            <a:r>
              <a:rPr lang="en-GB" sz="1000" dirty="0" err="1">
                <a:latin typeface="Verdana" panose="020B0604030504040204" pitchFamily="34" charset="0"/>
                <a:ea typeface="Verdana" panose="020B0604030504040204" pitchFamily="34" charset="0"/>
              </a:rPr>
              <a:t>Center</a:t>
            </a:r>
            <a:r>
              <a:rPr lang="en-GB" sz="1000" dirty="0">
                <a:latin typeface="Verdana" panose="020B0604030504040204" pitchFamily="34" charset="0"/>
                <a:ea typeface="Verdana" panose="020B0604030504040204" pitchFamily="34" charset="0"/>
              </a:rPr>
              <a:t> – a </a:t>
            </a:r>
            <a:r>
              <a:rPr lang="en-GB" sz="10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supervisor of the first master's internship at Donders Institute, </a:t>
            </a:r>
            <a:r>
              <a:rPr lang="en-GB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hlinkClick r:id="rId4"/>
              </a:rPr>
              <a:t>arie.kim@nyspi.columbia.edu</a:t>
            </a:r>
            <a:r>
              <a:rPr lang="en-GB" sz="10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</a:p>
          <a:p>
            <a:pPr algn="just">
              <a:lnSpc>
                <a:spcPct val="130000"/>
              </a:lnSpc>
              <a:spcAft>
                <a:spcPts val="600"/>
              </a:spcAft>
              <a:buNone/>
            </a:pPr>
            <a:r>
              <a:rPr lang="en-GB" sz="10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2. A</a:t>
            </a:r>
            <a:r>
              <a:rPr lang="en-GB" sz="1000" dirty="0">
                <a:latin typeface="Verdana" panose="020B0604030504040204" pitchFamily="34" charset="0"/>
                <a:ea typeface="Verdana" panose="020B0604030504040204" pitchFamily="34" charset="0"/>
              </a:rPr>
              <a:t>nastasia Shvetsova, PhD, Leading Research Scientist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</a:rPr>
              <a:t> at the Department of Human and Animal Physiology at Lomonosov Moscow State University, - a supervisor of the bachelor’s internship and the bachelor’s thesis, </a:t>
            </a:r>
            <a:r>
              <a:rPr lang="en-GB" sz="1000" dirty="0">
                <a:latin typeface="Verdana" panose="020B0604030504040204" pitchFamily="34" charset="0"/>
                <a:ea typeface="Verdana" panose="020B0604030504040204" pitchFamily="34" charset="0"/>
                <a:hlinkClick r:id="rId5"/>
              </a:rPr>
              <a:t>anastasiashvetsova92</a:t>
            </a:r>
            <a:r>
              <a:rPr lang="en-GB" sz="1000" dirty="0">
                <a:effectLst/>
                <a:latin typeface="Verdana" panose="020B0604030504040204" pitchFamily="34" charset="0"/>
                <a:ea typeface="Verdana" panose="020B0604030504040204" pitchFamily="34" charset="0"/>
                <a:hlinkClick r:id="rId5"/>
              </a:rPr>
              <a:t>@gmail.com</a:t>
            </a:r>
            <a:endParaRPr lang="en-GB" sz="10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>
              <a:lnSpc>
                <a:spcPct val="130000"/>
              </a:lnSpc>
              <a:spcAft>
                <a:spcPts val="600"/>
              </a:spcAft>
              <a:buNone/>
            </a:pPr>
            <a:r>
              <a:rPr lang="en-GB" sz="1000" b="1" dirty="0">
                <a:latin typeface="Verdana" panose="020B0604030504040204" pitchFamily="34" charset="0"/>
                <a:ea typeface="Verdana" panose="020B0604030504040204" pitchFamily="34" charset="0"/>
              </a:rPr>
              <a:t>Extra</a:t>
            </a:r>
            <a:r>
              <a:rPr lang="en-GB" sz="1000" dirty="0">
                <a:latin typeface="Verdana" panose="020B0604030504040204" pitchFamily="34" charset="0"/>
                <a:ea typeface="Verdana" panose="020B0604030504040204" pitchFamily="34" charset="0"/>
              </a:rPr>
              <a:t>: 3. Geert Frederix, PhD, Associate professor Health Technology Assessment at UMC Utrecht and Applied Professor Digital Transformation in healthcare at HAN University of Applied Sciences – a supervisor of the master's thesis, </a:t>
            </a:r>
            <a:r>
              <a:rPr lang="en-GB" sz="1000" dirty="0">
                <a:latin typeface="Verdana" panose="020B0604030504040204" pitchFamily="34" charset="0"/>
                <a:ea typeface="Verdana" panose="020B0604030504040204" pitchFamily="34" charset="0"/>
                <a:hlinkClick r:id="rId6"/>
              </a:rPr>
              <a:t>geert.frederix@han.nl</a:t>
            </a:r>
            <a:r>
              <a:rPr lang="en-GB" sz="10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n-GB" sz="10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3" name="Google Shape;105;p1">
            <a:extLst>
              <a:ext uri="{FF2B5EF4-FFF2-40B4-BE49-F238E27FC236}">
                <a16:creationId xmlns:a16="http://schemas.microsoft.com/office/drawing/2014/main" id="{071F7C99-831E-D852-F2F3-6C52422FA54D}"/>
              </a:ext>
            </a:extLst>
          </p:cNvPr>
          <p:cNvSpPr txBox="1"/>
          <p:nvPr/>
        </p:nvSpPr>
        <p:spPr>
          <a:xfrm flipH="1">
            <a:off x="7175658" y="10448783"/>
            <a:ext cx="452963" cy="243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en-GB" sz="1000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3/3</a:t>
            </a:r>
            <a:endParaRPr lang="en-GB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7726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7129</TotalTime>
  <Words>1687</Words>
  <Application>Microsoft Office PowerPoint</Application>
  <PresentationFormat>Custom</PresentationFormat>
  <Paragraphs>113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Noto Sans Symbols</vt:lpstr>
      <vt:lpstr>Verdana</vt:lpstr>
      <vt:lpstr>Тема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Barbara</dc:creator>
  <cp:lastModifiedBy>Varvara Lazarenko</cp:lastModifiedBy>
  <cp:revision>27</cp:revision>
  <dcterms:created xsi:type="dcterms:W3CDTF">2020-08-14T18:05:47Z</dcterms:created>
  <dcterms:modified xsi:type="dcterms:W3CDTF">2025-09-29T13:02:43Z</dcterms:modified>
</cp:coreProperties>
</file>