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67" d="100"/>
          <a:sy n="67" d="100"/>
        </p:scale>
        <p:origin x="1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passion for advancing healthcare through science. My experience spans both fundamental research and clinical trial development. With a solid biomedical background and a keen interest in sharing knowledge, I am motivated to learn new research methods and to grow within the clinical, pharmaceutical, or academic field.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0BD03FB0-4A1D-D7D5-01BB-AEADB4ABCA4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4408BC-52D9-B736-2E21-AB96CC483594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4EAD510D-7604-ED13-C00F-19462015C8E7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19DC5544-C937-D63A-C139-0592DB322E3F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C70E40F6-7E27-96D0-C155-C639B38A4725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A00B0F51-0A34-9064-3FFD-20D7F2741BB6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986B80BC-1363-6868-3B4A-7C031387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856DECBE-243E-91AE-CFC9-186849437858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DD5ABE79-F838-1767-EB3E-96602663FC8F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89B9A208-5ED5-9EE1-1416-26D7B176CF40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67FA4B-D662-F401-D920-69DEAF5FFA33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C25344E1-4673-5338-E5C5-61845CCC8CD4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8CFB3880-AE5B-DB1C-E26D-AD0E45D8B888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061C1230-48DE-7C5C-D8E3-F3646A0A81A7}"/>
              </a:ext>
            </a:extLst>
          </p:cNvPr>
          <p:cNvSpPr txBox="1"/>
          <p:nvPr/>
        </p:nvSpPr>
        <p:spPr>
          <a:xfrm flipH="1">
            <a:off x="1436023" y="2499797"/>
            <a:ext cx="6123651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Biochemistry, Immunology,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</a:t>
            </a:r>
            <a:endParaRPr lang="en-GB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qPCR, RT-PCR, gel electrophoresis, wire myography, western blotting, ELISA,HPLC,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01;p1">
            <a:extLst>
              <a:ext uri="{FF2B5EF4-FFF2-40B4-BE49-F238E27FC236}">
                <a16:creationId xmlns:a16="http://schemas.microsoft.com/office/drawing/2014/main" id="{22FE2F75-6768-6DD9-E75D-88A0068EBA08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02;p1">
            <a:extLst>
              <a:ext uri="{FF2B5EF4-FFF2-40B4-BE49-F238E27FC236}">
                <a16:creationId xmlns:a16="http://schemas.microsoft.com/office/drawing/2014/main" id="{880F7227-E130-437C-F5AA-CCCF03FB2681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727028DD-390A-00DF-22B0-8B8B414A632C}"/>
              </a:ext>
            </a:extLst>
          </p:cNvPr>
          <p:cNvSpPr txBox="1"/>
          <p:nvPr/>
        </p:nvSpPr>
        <p:spPr>
          <a:xfrm flipH="1">
            <a:off x="1412967" y="1957497"/>
            <a:ext cx="6139949" cy="210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experiments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</a:t>
            </a:r>
          </a:p>
          <a:p>
            <a:pPr marL="215900" lvl="0" indent="-21590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Molecular experiments (RNA extraction, reverse transcription, qPCR, western blotting)</a:t>
            </a:r>
          </a:p>
          <a:p>
            <a:pPr marL="215900" lvl="0" indent="-21590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C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ell and tissue c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ultur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experiments (cultivation of arteries in</a:t>
            </a:r>
            <a:r>
              <a:rPr lang="ru-R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the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presence of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m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ethoxamine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isoproterenol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 and H2O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36456E7B-2D5A-34AF-ABED-BEF8379F9DD1}"/>
              </a:ext>
            </a:extLst>
          </p:cNvPr>
          <p:cNvSpPr txBox="1"/>
          <p:nvPr/>
        </p:nvSpPr>
        <p:spPr>
          <a:xfrm flipH="1">
            <a:off x="6759" y="196407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5FAF56-AF87-7B68-0AAF-CFF5159522AD}"/>
              </a:ext>
            </a:extLst>
          </p:cNvPr>
          <p:cNvSpPr txBox="1"/>
          <p:nvPr/>
        </p:nvSpPr>
        <p:spPr>
          <a:xfrm flipH="1">
            <a:off x="1453760" y="9888"/>
            <a:ext cx="6141063" cy="20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9786180C-F9AC-FDE5-85DC-C590148BF79C}"/>
              </a:ext>
            </a:extLst>
          </p:cNvPr>
          <p:cNvSpPr txBox="1"/>
          <p:nvPr/>
        </p:nvSpPr>
        <p:spPr>
          <a:xfrm flipH="1">
            <a:off x="6759" y="14529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3;p2">
            <a:extLst>
              <a:ext uri="{FF2B5EF4-FFF2-40B4-BE49-F238E27FC236}">
                <a16:creationId xmlns:a16="http://schemas.microsoft.com/office/drawing/2014/main" id="{FB727530-D63A-7AAD-21BB-8B13C6D492C8}"/>
              </a:ext>
            </a:extLst>
          </p:cNvPr>
          <p:cNvSpPr txBox="1"/>
          <p:nvPr/>
        </p:nvSpPr>
        <p:spPr>
          <a:xfrm>
            <a:off x="2229737" y="711873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4;p2">
            <a:extLst>
              <a:ext uri="{FF2B5EF4-FFF2-40B4-BE49-F238E27FC236}">
                <a16:creationId xmlns:a16="http://schemas.microsoft.com/office/drawing/2014/main" id="{802FD37F-3871-903C-7136-E61224253FAA}"/>
              </a:ext>
            </a:extLst>
          </p:cNvPr>
          <p:cNvSpPr txBox="1"/>
          <p:nvPr/>
        </p:nvSpPr>
        <p:spPr>
          <a:xfrm>
            <a:off x="2515187" y="796562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5;p2">
            <a:extLst>
              <a:ext uri="{FF2B5EF4-FFF2-40B4-BE49-F238E27FC236}">
                <a16:creationId xmlns:a16="http://schemas.microsoft.com/office/drawing/2014/main" id="{980F3459-B442-82C3-5561-D6DA83D8870F}"/>
              </a:ext>
            </a:extLst>
          </p:cNvPr>
          <p:cNvSpPr txBox="1"/>
          <p:nvPr/>
        </p:nvSpPr>
        <p:spPr>
          <a:xfrm>
            <a:off x="159208" y="8162663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18AF5706-D62E-5DD4-C31E-1B07F838B25B}"/>
              </a:ext>
            </a:extLst>
          </p:cNvPr>
          <p:cNvSpPr txBox="1"/>
          <p:nvPr/>
        </p:nvSpPr>
        <p:spPr>
          <a:xfrm>
            <a:off x="3033394" y="8503934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117;p2">
            <a:extLst>
              <a:ext uri="{FF2B5EF4-FFF2-40B4-BE49-F238E27FC236}">
                <a16:creationId xmlns:a16="http://schemas.microsoft.com/office/drawing/2014/main" id="{CE35C7D6-5A08-8BD4-5FCB-4DDF92553CA5}"/>
              </a:ext>
            </a:extLst>
          </p:cNvPr>
          <p:cNvSpPr txBox="1"/>
          <p:nvPr/>
        </p:nvSpPr>
        <p:spPr>
          <a:xfrm>
            <a:off x="299826" y="870532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118;p2">
            <a:extLst>
              <a:ext uri="{FF2B5EF4-FFF2-40B4-BE49-F238E27FC236}">
                <a16:creationId xmlns:a16="http://schemas.microsoft.com/office/drawing/2014/main" id="{CB27C31F-D60D-5982-F872-D689794D849E}"/>
              </a:ext>
            </a:extLst>
          </p:cNvPr>
          <p:cNvSpPr txBox="1"/>
          <p:nvPr/>
        </p:nvSpPr>
        <p:spPr>
          <a:xfrm>
            <a:off x="2535693" y="9099468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19;p2">
            <a:extLst>
              <a:ext uri="{FF2B5EF4-FFF2-40B4-BE49-F238E27FC236}">
                <a16:creationId xmlns:a16="http://schemas.microsoft.com/office/drawing/2014/main" id="{1D2BACE0-C02D-340E-3604-E3252BECC901}"/>
              </a:ext>
            </a:extLst>
          </p:cNvPr>
          <p:cNvSpPr txBox="1"/>
          <p:nvPr/>
        </p:nvSpPr>
        <p:spPr>
          <a:xfrm>
            <a:off x="1328680" y="7330868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0;p2">
            <a:extLst>
              <a:ext uri="{FF2B5EF4-FFF2-40B4-BE49-F238E27FC236}">
                <a16:creationId xmlns:a16="http://schemas.microsoft.com/office/drawing/2014/main" id="{8517BEB1-C300-AF06-9D4C-54C6375968B8}"/>
              </a:ext>
            </a:extLst>
          </p:cNvPr>
          <p:cNvSpPr txBox="1"/>
          <p:nvPr/>
        </p:nvSpPr>
        <p:spPr>
          <a:xfrm>
            <a:off x="1328680" y="931509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1;p2">
            <a:extLst>
              <a:ext uri="{FF2B5EF4-FFF2-40B4-BE49-F238E27FC236}">
                <a16:creationId xmlns:a16="http://schemas.microsoft.com/office/drawing/2014/main" id="{F13A07D0-C92E-BDE5-6E4E-DD036DEC18FE}"/>
              </a:ext>
            </a:extLst>
          </p:cNvPr>
          <p:cNvSpPr txBox="1"/>
          <p:nvPr/>
        </p:nvSpPr>
        <p:spPr>
          <a:xfrm>
            <a:off x="2145711" y="4113915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124;p2">
            <a:extLst>
              <a:ext uri="{FF2B5EF4-FFF2-40B4-BE49-F238E27FC236}">
                <a16:creationId xmlns:a16="http://schemas.microsoft.com/office/drawing/2014/main" id="{688730EC-2ABE-251A-C9C8-CDB34F202390}"/>
              </a:ext>
            </a:extLst>
          </p:cNvPr>
          <p:cNvSpPr txBox="1"/>
          <p:nvPr/>
        </p:nvSpPr>
        <p:spPr>
          <a:xfrm>
            <a:off x="3215087" y="10176694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125;p2">
            <a:extLst>
              <a:ext uri="{FF2B5EF4-FFF2-40B4-BE49-F238E27FC236}">
                <a16:creationId xmlns:a16="http://schemas.microsoft.com/office/drawing/2014/main" id="{C2E8FAF1-C382-7C2B-9928-8DD67EC9F70C}"/>
              </a:ext>
            </a:extLst>
          </p:cNvPr>
          <p:cNvSpPr txBox="1"/>
          <p:nvPr/>
        </p:nvSpPr>
        <p:spPr>
          <a:xfrm>
            <a:off x="469472" y="10376540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33" name="Google Shape;126;p2">
            <a:extLst>
              <a:ext uri="{FF2B5EF4-FFF2-40B4-BE49-F238E27FC236}">
                <a16:creationId xmlns:a16="http://schemas.microsoft.com/office/drawing/2014/main" id="{E0D74194-F948-4F67-0D90-90AD9928313D}"/>
              </a:ext>
            </a:extLst>
          </p:cNvPr>
          <p:cNvSpPr txBox="1"/>
          <p:nvPr/>
        </p:nvSpPr>
        <p:spPr>
          <a:xfrm>
            <a:off x="184025" y="7330868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27;p2">
            <a:extLst>
              <a:ext uri="{FF2B5EF4-FFF2-40B4-BE49-F238E27FC236}">
                <a16:creationId xmlns:a16="http://schemas.microsoft.com/office/drawing/2014/main" id="{2015255F-8D11-F012-6992-02C7CC27BF51}"/>
              </a:ext>
            </a:extLst>
          </p:cNvPr>
          <p:cNvSpPr txBox="1"/>
          <p:nvPr/>
        </p:nvSpPr>
        <p:spPr>
          <a:xfrm>
            <a:off x="126425" y="931509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128;p2">
            <a:extLst>
              <a:ext uri="{FF2B5EF4-FFF2-40B4-BE49-F238E27FC236}">
                <a16:creationId xmlns:a16="http://schemas.microsoft.com/office/drawing/2014/main" id="{4EDC1F3B-AC3D-71F7-14D4-BC9A363F587E}"/>
              </a:ext>
            </a:extLst>
          </p:cNvPr>
          <p:cNvSpPr txBox="1"/>
          <p:nvPr/>
        </p:nvSpPr>
        <p:spPr>
          <a:xfrm>
            <a:off x="286746" y="4330985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Google Shape;113;p2">
            <a:extLst>
              <a:ext uri="{FF2B5EF4-FFF2-40B4-BE49-F238E27FC236}">
                <a16:creationId xmlns:a16="http://schemas.microsoft.com/office/drawing/2014/main" id="{C3A68D98-9B2C-DAF3-A926-4607D076C8AD}"/>
              </a:ext>
            </a:extLst>
          </p:cNvPr>
          <p:cNvSpPr txBox="1"/>
          <p:nvPr/>
        </p:nvSpPr>
        <p:spPr>
          <a:xfrm>
            <a:off x="2222494" y="641821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0;p2">
            <a:extLst>
              <a:ext uri="{FF2B5EF4-FFF2-40B4-BE49-F238E27FC236}">
                <a16:creationId xmlns:a16="http://schemas.microsoft.com/office/drawing/2014/main" id="{6DFBAC31-8904-5548-AB5C-F5A33A1EFF63}"/>
              </a:ext>
            </a:extLst>
          </p:cNvPr>
          <p:cNvSpPr txBox="1"/>
          <p:nvPr/>
        </p:nvSpPr>
        <p:spPr>
          <a:xfrm>
            <a:off x="1328680" y="66090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38" name="Google Shape;127;p2">
            <a:extLst>
              <a:ext uri="{FF2B5EF4-FFF2-40B4-BE49-F238E27FC236}">
                <a16:creationId xmlns:a16="http://schemas.microsoft.com/office/drawing/2014/main" id="{B6C38C6A-6706-61A3-A203-5BD2FD36647E}"/>
              </a:ext>
            </a:extLst>
          </p:cNvPr>
          <p:cNvSpPr txBox="1"/>
          <p:nvPr/>
        </p:nvSpPr>
        <p:spPr>
          <a:xfrm>
            <a:off x="316500" y="66090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1116</Words>
  <Application>Microsoft Office PowerPoint</Application>
  <PresentationFormat>Custom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14</cp:revision>
  <dcterms:created xsi:type="dcterms:W3CDTF">2020-08-14T18:05:47Z</dcterms:created>
  <dcterms:modified xsi:type="dcterms:W3CDTF">2025-08-30T10:44:52Z</dcterms:modified>
</cp:coreProperties>
</file>