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7559675" cy="1069181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7" roundtripDataSignature="AMtx7mjeLRqlypDdHeyNK1HuUcu/GrX6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4FF7"/>
    <a:srgbClr val="A990FA"/>
    <a:srgbClr val="4C17F5"/>
    <a:srgbClr val="997BF9"/>
    <a:srgbClr val="1686F6"/>
    <a:srgbClr val="86C0FA"/>
    <a:srgbClr val="FDD4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660"/>
  </p:normalViewPr>
  <p:slideViewPr>
    <p:cSldViewPr snapToGrid="0">
      <p:cViewPr>
        <p:scale>
          <a:sx n="103" d="100"/>
          <a:sy n="103" d="100"/>
        </p:scale>
        <p:origin x="71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337954" y="1143000"/>
            <a:ext cx="21819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1" name="Google Shape;11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945000" y="1749826"/>
            <a:ext cx="5670000" cy="37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00"/>
              <a:buFont typeface="Calibri"/>
              <a:buNone/>
              <a:defRPr sz="2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945000" y="5615777"/>
            <a:ext cx="5670000" cy="25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/>
            </a:lvl1pPr>
            <a:lvl2pPr lvl="1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/>
            </a:lvl2pPr>
            <a:lvl3pPr lvl="2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/>
            </a:lvl3pPr>
            <a:lvl4pPr lvl="3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4pPr>
            <a:lvl5pPr lvl="4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5pPr>
            <a:lvl6pPr lvl="5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6pPr>
            <a:lvl7pPr lvl="6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7pPr>
            <a:lvl8pPr lvl="7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8pPr>
            <a:lvl9pPr lvl="8" algn="ctr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88052" y="2977950"/>
            <a:ext cx="6783900" cy="6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1694850" y="4284749"/>
            <a:ext cx="9060900" cy="162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-1612724" y="2701799"/>
            <a:ext cx="9060900" cy="47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65205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15813" y="2665576"/>
            <a:ext cx="6520500" cy="4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400"/>
              <a:buFont typeface="Calibri"/>
              <a:buNone/>
              <a:defRPr sz="2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15813" y="7155228"/>
            <a:ext cx="6520500" cy="23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rgbClr val="888888"/>
              </a:buClr>
              <a:buSzPts val="8600"/>
              <a:buNone/>
              <a:defRPr sz="86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7200"/>
              <a:buNone/>
              <a:defRPr sz="72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6400"/>
              <a:buNone/>
              <a:defRPr sz="6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888888"/>
              </a:buClr>
              <a:buSzPts val="5600"/>
              <a:buNone/>
              <a:defRPr sz="5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32130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3827251" y="2846250"/>
            <a:ext cx="32130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520735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520736" y="2621026"/>
            <a:ext cx="31983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520736" y="3905552"/>
            <a:ext cx="3198300" cy="5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3827251" y="2621026"/>
            <a:ext cx="3213900" cy="12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8600"/>
              <a:buNone/>
              <a:defRPr sz="8600" b="1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None/>
              <a:defRPr sz="7200" b="1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None/>
              <a:defRPr sz="6400" b="1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3827251" y="3905552"/>
            <a:ext cx="3213900" cy="574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9845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1pPr>
            <a:lvl2pPr marL="914400" lvl="1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2pPr>
            <a:lvl3pPr marL="1371600" lvl="2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3pPr>
            <a:lvl4pPr marL="1828800" lvl="3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4pPr>
            <a:lvl5pPr marL="2286000" lvl="4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5pPr>
            <a:lvl6pPr marL="2743200" lvl="5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6pPr>
            <a:lvl7pPr marL="3200400" lvl="6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7pPr>
            <a:lvl8pPr marL="3657600" lvl="7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8pPr>
            <a:lvl9pPr marL="4114800" lvl="8" indent="-29845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520735" y="712800"/>
            <a:ext cx="2438400" cy="2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Calibri"/>
              <a:buNone/>
              <a:defRPr sz="1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3213985" y="1539451"/>
            <a:ext cx="3827100" cy="759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9525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1400"/>
              <a:buChar char="•"/>
              <a:defRPr sz="11400"/>
            </a:lvl1pPr>
            <a:lvl2pPr marL="914400" lvl="1" indent="-863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0000"/>
              <a:buChar char="•"/>
              <a:defRPr sz="10000"/>
            </a:lvl2pPr>
            <a:lvl3pPr marL="1371600" lvl="2" indent="-7747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00"/>
              <a:buChar char="•"/>
              <a:defRPr sz="8600"/>
            </a:lvl3pPr>
            <a:lvl4pPr marL="1828800" lvl="3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4pPr>
            <a:lvl5pPr marL="2286000" lvl="4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5pPr>
            <a:lvl6pPr marL="2743200" lvl="5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6pPr>
            <a:lvl7pPr marL="3200400" lvl="6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7pPr>
            <a:lvl8pPr marL="3657600" lvl="7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8pPr>
            <a:lvl9pPr marL="4114800" lvl="8" indent="-6858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Char char="•"/>
              <a:defRPr sz="72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520735" y="3207600"/>
            <a:ext cx="2438400" cy="5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520735" y="712800"/>
            <a:ext cx="2438400" cy="249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00"/>
              <a:buFont typeface="Calibri"/>
              <a:buNone/>
              <a:defRPr sz="1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3213985" y="1539451"/>
            <a:ext cx="3827100" cy="75984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520735" y="3207600"/>
            <a:ext cx="2438400" cy="594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900"/>
              <a:buNone/>
              <a:defRPr sz="490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5pPr>
            <a:lvl6pPr marL="2743200" lvl="5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6pPr>
            <a:lvl7pPr marL="3200400" lvl="6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7pPr>
            <a:lvl8pPr marL="3657600" lvl="7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8pPr>
            <a:lvl9pPr marL="4114800" lvl="8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3500"/>
              <a:buNone/>
              <a:defRPr sz="35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519751" y="569251"/>
            <a:ext cx="6520500" cy="20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600"/>
              <a:buFont typeface="Calibri"/>
              <a:buNone/>
              <a:defRPr sz="15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519751" y="2846250"/>
            <a:ext cx="6520500" cy="67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normAutofit/>
          </a:bodyPr>
          <a:lstStyle>
            <a:lvl1pPr marL="457200" marR="0" lvl="0" indent="-863600" algn="l" rtl="0">
              <a:lnSpc>
                <a:spcPct val="90000"/>
              </a:lnSpc>
              <a:spcBef>
                <a:spcPts val="350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Arial"/>
              <a:buChar char="•"/>
              <a:defRPr sz="10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7747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8600"/>
              <a:buFont typeface="Arial"/>
              <a:buChar char="•"/>
              <a:defRPr sz="8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6858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Arial"/>
              <a:buChar char="•"/>
              <a:defRPr sz="7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635000" algn="l" rtl="0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5197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2504251" y="9909903"/>
            <a:ext cx="25515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sz="1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5339251" y="9909903"/>
            <a:ext cx="1701000" cy="56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00"/>
              <a:buFont typeface="Arial"/>
              <a:buNone/>
              <a:defRPr sz="4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nkedin.com/in/varvara-lazo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hyperlink" Target="https://www.neuronetmem.org/" TargetMode="External"/><Relationship Id="rId4" Type="http://schemas.openxmlformats.org/officeDocument/2006/relationships/hyperlink" Target="https://www.han.nl/onderzoek/lectoraten/lectoraat-digitale-transformatie-in-de-revalidatiezorg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io.msu.r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abmgmu.ru/en/main-page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/>
          <p:nvPr/>
        </p:nvSpPr>
        <p:spPr>
          <a:xfrm>
            <a:off x="0" y="-1026"/>
            <a:ext cx="7560000" cy="1532706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12700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850" tIns="28900" rIns="57850" bIns="2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/>
          <p:nvPr/>
        </p:nvSpPr>
        <p:spPr>
          <a:xfrm>
            <a:off x="3706600" y="160804"/>
            <a:ext cx="3738900" cy="1105663"/>
          </a:xfrm>
          <a:prstGeom prst="roundRect">
            <a:avLst>
              <a:gd name="adj" fmla="val 12595"/>
            </a:avLst>
          </a:prstGeom>
          <a:solidFill>
            <a:schemeClr val="lt1"/>
          </a:solidFill>
          <a:ln w="12700" cap="flat" cmpd="sng">
            <a:solidFill>
              <a:schemeClr val="accent5">
                <a:lumMod val="75000"/>
              </a:schemeClr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57850" tIns="28900" rIns="57850" bIns="289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 txBox="1"/>
          <p:nvPr/>
        </p:nvSpPr>
        <p:spPr>
          <a:xfrm flipH="1">
            <a:off x="1538373" y="353676"/>
            <a:ext cx="2078100" cy="71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US" sz="20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arvara</a:t>
            </a:r>
            <a:endParaRPr sz="900" b="1" dirty="0"/>
          </a:p>
          <a:p>
            <a:pPr marL="0" marR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US" sz="20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azarenko</a:t>
            </a:r>
            <a:endParaRPr sz="20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4993796" y="208120"/>
            <a:ext cx="2334049" cy="102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5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Nijmegen, The Netherlands</a:t>
            </a:r>
            <a:endParaRPr sz="900" b="0" i="0" u="none" strike="noStrike" cap="none" dirty="0">
              <a:solidFill>
                <a:schemeClr val="accent5">
                  <a:lumMod val="75000"/>
                </a:schemeClr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5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+31 6 2662 9839</a:t>
            </a:r>
            <a:endParaRPr sz="1000" b="0" i="0" u="none" strike="noStrike" cap="none" dirty="0">
              <a:solidFill>
                <a:schemeClr val="accent5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5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varlazoa@gmail.com</a:t>
            </a:r>
            <a:endParaRPr sz="1000" dirty="0">
              <a:solidFill>
                <a:schemeClr val="accent5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accent5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29.12.1998 (26 years)</a:t>
            </a:r>
          </a:p>
          <a:p>
            <a:pPr marL="0" marR="0" lvl="0" indent="0" algn="l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www.linkedin.com/in/varvara-lazo</a:t>
            </a:r>
            <a:r>
              <a:rPr lang="en-US" sz="1000" dirty="0">
                <a:solidFill>
                  <a:schemeClr val="accent5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 </a:t>
            </a:r>
          </a:p>
        </p:txBody>
      </p:sp>
      <p:sp>
        <p:nvSpPr>
          <p:cNvPr id="96" name="Google Shape;96;p1"/>
          <p:cNvSpPr txBox="1"/>
          <p:nvPr/>
        </p:nvSpPr>
        <p:spPr>
          <a:xfrm>
            <a:off x="218482" y="6985412"/>
            <a:ext cx="1689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i="0" u="none" strike="noStrike" cap="none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WORK EXPERIENCE</a:t>
            </a:r>
            <a:endParaRPr sz="1100" b="1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7" name="Google Shape;97;p1"/>
          <p:cNvSpPr txBox="1"/>
          <p:nvPr/>
        </p:nvSpPr>
        <p:spPr>
          <a:xfrm flipH="1">
            <a:off x="1722824" y="7284373"/>
            <a:ext cx="5823000" cy="31746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Intern at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Digital Transformation of Rehabilitation Care</a:t>
            </a:r>
            <a:endParaRPr sz="900" dirty="0">
              <a:solidFill>
                <a:srgbClr val="000000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HAN University of Applied Sciences – Nijmegen, The Netherlands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Added value research of home telemonitoring in elderly care based on the HTA framework presented onto the Quadruple aim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Communication with &gt;10 hospitals and medical associations</a:t>
            </a: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Deployment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of 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urveys (22) in Dutch and interviewing (7) 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medical professionals in English on their home telemonitoring experience/attitude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Cost-effectiveness analysis (Markov model cohort simulation) on home telemonitoring in the Netherlands</a:t>
            </a:r>
            <a:endParaRPr sz="900" dirty="0">
              <a:solidFill>
                <a:srgbClr val="000000"/>
              </a:solidFill>
            </a:endParaRPr>
          </a:p>
          <a:p>
            <a:pPr marL="0" marR="0" lvl="0" indent="0" algn="just" rtl="0">
              <a:spcAft>
                <a:spcPts val="0"/>
              </a:spcAft>
              <a:buNone/>
            </a:pPr>
            <a:endParaRPr sz="1000" b="1" dirty="0"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just" rtl="0">
              <a:lnSpc>
                <a:spcPct val="115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Intern at </a:t>
            </a: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  <a:hlinkClick r:id="rId5"/>
              </a:rPr>
              <a:t>Neuronal Networks of Memory</a:t>
            </a:r>
            <a:endParaRPr sz="900" dirty="0"/>
          </a:p>
          <a:p>
            <a:pPr marL="0" marR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Donders Institute – Nijmegen, The Netherlands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i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 vivo 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</a:t>
            </a:r>
            <a:r>
              <a:rPr lang="en-US" sz="1000" baseline="30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2+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imaging of the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retrosplenial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cortex in mice during head-fixed virtual social learning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Management of laboratory animals (mice, handling &amp; feeding)</a:t>
            </a:r>
            <a:endParaRPr sz="900" dirty="0"/>
          </a:p>
          <a:p>
            <a:pPr marL="215900" marR="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Computational analysis of the obtained data (Python, </a:t>
            </a:r>
            <a:r>
              <a:rPr lang="en-US" sz="1000" dirty="0" err="1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DeepLabCut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98" name="Google Shape;98;p1"/>
          <p:cNvSpPr txBox="1"/>
          <p:nvPr/>
        </p:nvSpPr>
        <p:spPr>
          <a:xfrm flipH="1">
            <a:off x="170821" y="7278463"/>
            <a:ext cx="13878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02/2024 – 08/2024</a:t>
            </a:r>
            <a:endParaRPr sz="900" dirty="0"/>
          </a:p>
        </p:txBody>
      </p:sp>
      <p:sp>
        <p:nvSpPr>
          <p:cNvPr id="99" name="Google Shape;99;p1"/>
          <p:cNvSpPr txBox="1"/>
          <p:nvPr/>
        </p:nvSpPr>
        <p:spPr>
          <a:xfrm flipH="1">
            <a:off x="1648288" y="3006441"/>
            <a:ext cx="5797212" cy="39825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MSc in Medical Biology – Radboud University, Nijmegen, The Netherlands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Specialisation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Science, Management and Innovation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GPA 7.63/10.00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u="sng" dirty="0">
                <a:latin typeface="Verdana"/>
                <a:ea typeface="Verdana"/>
                <a:cs typeface="Verdana"/>
                <a:sym typeface="Verdana"/>
              </a:rPr>
              <a:t>Principal subjects</a:t>
            </a:r>
            <a:r>
              <a:rPr lang="en-GB" sz="1000" dirty="0">
                <a:latin typeface="Verdana"/>
                <a:ea typeface="Verdana"/>
                <a:cs typeface="Verdana"/>
                <a:sym typeface="Verdana"/>
              </a:rPr>
              <a:t>: Future of health, How Health Systems Work, Sustainable Innovation Management, Methods in Societal Research, Reaching the Sustainable Development Goals</a:t>
            </a:r>
            <a:endParaRPr lang="en-US" sz="1000" dirty="0"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latin typeface="Verdana"/>
                <a:ea typeface="Verdana"/>
                <a:cs typeface="Verdana"/>
                <a:sym typeface="Verdana"/>
              </a:rPr>
              <a:t>Projects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-RU" sz="1000" dirty="0"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HTA of a Medical Guidance App for International Students in the NL</a:t>
            </a:r>
            <a:r>
              <a:rPr lang="ru-RU" sz="1000" dirty="0">
                <a:latin typeface="Verdana"/>
                <a:ea typeface="Verdana"/>
                <a:cs typeface="Verdana"/>
                <a:sym typeface="Verdana"/>
              </a:rPr>
              <a:t>»</a:t>
            </a:r>
            <a:endParaRPr lang="en-US" sz="1000" dirty="0">
              <a:latin typeface="Verdana"/>
              <a:ea typeface="Verdana"/>
              <a:cs typeface="Verdana"/>
              <a:sym typeface="Verdana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                   </a:t>
            </a:r>
            <a:r>
              <a:rPr lang="ru-RU" sz="1000" dirty="0"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A Shared Ownership Model of the Green Corridor, Nijmegen</a:t>
            </a:r>
            <a:r>
              <a:rPr lang="ru-RU" sz="1000" dirty="0">
                <a:latin typeface="Verdana"/>
                <a:ea typeface="Verdana"/>
                <a:cs typeface="Verdana"/>
                <a:sym typeface="Verdana"/>
              </a:rPr>
              <a:t>»</a:t>
            </a:r>
            <a:endParaRPr lang="en-US" sz="1000" dirty="0">
              <a:latin typeface="Verdana"/>
              <a:ea typeface="Verdana"/>
              <a:cs typeface="Verdana"/>
              <a:sym typeface="Verdana"/>
            </a:endParaRP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                 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«</a:t>
            </a:r>
            <a:r>
              <a:rPr lang="en-GB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A Circular Alternative to Single-Use Cups Within the Dutch Train System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Master thesis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Potential added value of home telemonitoring technology in elderly</a:t>
            </a:r>
            <a:r>
              <a:rPr lang="en-US" sz="1000" dirty="0"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care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00" dirty="0"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sz="10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BSc in Biology – Lomonosov Moscow State University (MSU), Moscow, Russia</a:t>
            </a:r>
            <a:endParaRPr sz="10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Specialisation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Human and Animal Physiology</a:t>
            </a:r>
            <a:endParaRPr sz="900" dirty="0">
              <a:solidFill>
                <a:srgbClr val="000000"/>
              </a:solidFill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GPA 4.83/5.00</a:t>
            </a: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GB" sz="1000" u="sng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Principal subjects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: Human and animal physiology, Electrophysiology of excited cells, Neurochemistry, Physiology of central nervous and visceral systems, Physiology of circulation, Virology, Microbiology</a:t>
            </a:r>
            <a:endParaRPr sz="10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15900" lvl="0" indent="-215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Noto Sans Symbols"/>
              <a:buChar char="✔"/>
            </a:pPr>
            <a:r>
              <a:rPr lang="en-US" sz="1000" u="sng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Bachelor thesis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: 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«</a:t>
            </a: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Role of TASK-1 channels in arterial tone regulation in different organs in rats</a:t>
            </a:r>
            <a:r>
              <a:rPr lang="ru-R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»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0" name="Google Shape;100;p1"/>
          <p:cNvSpPr txBox="1"/>
          <p:nvPr/>
        </p:nvSpPr>
        <p:spPr>
          <a:xfrm>
            <a:off x="218409" y="2764774"/>
            <a:ext cx="19065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EDUCATION</a:t>
            </a:r>
            <a:endParaRPr sz="1100" b="1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1" name="Google Shape;101;p1"/>
          <p:cNvSpPr txBox="1"/>
          <p:nvPr/>
        </p:nvSpPr>
        <p:spPr>
          <a:xfrm flipH="1">
            <a:off x="170788" y="3006446"/>
            <a:ext cx="14775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09/2022 – </a:t>
            </a:r>
            <a:r>
              <a:rPr lang="hu-HU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08</a:t>
            </a:r>
            <a:r>
              <a:rPr lang="hu-HU" sz="1000" dirty="0">
                <a:latin typeface="Verdana"/>
                <a:ea typeface="Verdana"/>
                <a:cs typeface="Verdana"/>
                <a:sym typeface="Verdana"/>
              </a:rPr>
              <a:t>/2024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2" name="Google Shape;102;p1"/>
          <p:cNvSpPr txBox="1"/>
          <p:nvPr/>
        </p:nvSpPr>
        <p:spPr>
          <a:xfrm flipH="1">
            <a:off x="170804" y="5358689"/>
            <a:ext cx="14775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09/2016 – 06/2020</a:t>
            </a:r>
            <a:endParaRPr sz="1000" dirty="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3" name="Google Shape;103;p1"/>
          <p:cNvSpPr txBox="1"/>
          <p:nvPr/>
        </p:nvSpPr>
        <p:spPr>
          <a:xfrm flipH="1">
            <a:off x="170821" y="9225223"/>
            <a:ext cx="13878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02/2023 – 08/2023</a:t>
            </a:r>
            <a:endParaRPr sz="900" dirty="0"/>
          </a:p>
        </p:txBody>
      </p:sp>
      <p:sp>
        <p:nvSpPr>
          <p:cNvPr id="104" name="Google Shape;104;p1"/>
          <p:cNvSpPr txBox="1"/>
          <p:nvPr/>
        </p:nvSpPr>
        <p:spPr>
          <a:xfrm>
            <a:off x="218410" y="1638436"/>
            <a:ext cx="28191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latin typeface="Verdana"/>
                <a:ea typeface="Verdana"/>
                <a:cs typeface="Verdana"/>
                <a:sym typeface="Verdana"/>
              </a:rPr>
              <a:t>PERSONAL STATEMENT</a:t>
            </a:r>
            <a:endParaRPr sz="1100" b="1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05" name="Google Shape;105;p1"/>
          <p:cNvSpPr txBox="1"/>
          <p:nvPr/>
        </p:nvSpPr>
        <p:spPr>
          <a:xfrm flipH="1">
            <a:off x="218390" y="1860990"/>
            <a:ext cx="70758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algn="just">
              <a:lnSpc>
                <a:spcPct val="120000"/>
              </a:lnSpc>
            </a:pP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I </a:t>
            </a:r>
            <a:r>
              <a:rPr lang="en-US" sz="1000" dirty="0"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am a motivated and hardworking graduate with a 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Master’s 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in Medical biology</a:t>
            </a:r>
            <a:r>
              <a:rPr lang="en-GB" sz="10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/>
                <a:sym typeface="Verdana"/>
              </a:rPr>
              <a:t>. </a:t>
            </a:r>
            <a:r>
              <a:rPr lang="en-GB" sz="1000" dirty="0">
                <a:latin typeface="Verdana" panose="020B0604030504040204" pitchFamily="34" charset="0"/>
                <a:ea typeface="Verdana" panose="020B0604030504040204" pitchFamily="34" charset="0"/>
              </a:rPr>
              <a:t>I have worked in both research and clinical trial settings, which sparked my interest in the real-world impact of healthcare and innovation. Now, I am looking for a hands-on job where I can meet different people, stay active, and be part of a great team that values good energy and teamwork.</a:t>
            </a:r>
          </a:p>
        </p:txBody>
      </p:sp>
      <p:sp>
        <p:nvSpPr>
          <p:cNvPr id="107" name="Google Shape;107;p1"/>
          <p:cNvSpPr txBox="1"/>
          <p:nvPr/>
        </p:nvSpPr>
        <p:spPr>
          <a:xfrm>
            <a:off x="3931058" y="201167"/>
            <a:ext cx="1026000" cy="1020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Address</a:t>
            </a:r>
            <a:endParaRPr sz="900" b="1" i="0" u="none" strike="noStrike" cap="none" dirty="0">
              <a:solidFill>
                <a:schemeClr val="accent5">
                  <a:lumMod val="75000"/>
                </a:schemeClr>
              </a:solidFill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Telephone</a:t>
            </a:r>
            <a:endParaRPr sz="1000" b="1" i="0" u="none" strike="noStrike" cap="none" dirty="0">
              <a:solidFill>
                <a:schemeClr val="accent5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E-mail</a:t>
            </a:r>
            <a:endParaRPr sz="1000" b="1" dirty="0">
              <a:solidFill>
                <a:schemeClr val="accent5">
                  <a:lumMod val="75000"/>
                </a:schemeClr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Verdana"/>
                <a:ea typeface="Verdana"/>
                <a:cs typeface="Verdana"/>
                <a:sym typeface="Verdana"/>
              </a:rPr>
              <a:t>Date of birth</a:t>
            </a:r>
          </a:p>
          <a:p>
            <a:pPr marL="0" marR="0" lvl="0" indent="0" algn="r" rtl="0">
              <a:spcBef>
                <a:spcPts val="0"/>
              </a:spcBef>
              <a:spcAft>
                <a:spcPts val="30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1" i="0" u="none" strike="noStrike" cap="none" dirty="0">
                <a:solidFill>
                  <a:schemeClr val="accent5">
                    <a:lumMod val="75000"/>
                  </a:schemeClr>
                </a:solidFill>
                <a:latin typeface="Verdana"/>
                <a:ea typeface="Verdana"/>
                <a:sym typeface="Verdana"/>
              </a:rPr>
              <a:t>LinkedIn</a:t>
            </a:r>
            <a:endParaRPr sz="900" b="1" i="0" u="none" strike="noStrike" cap="none" dirty="0">
              <a:solidFill>
                <a:schemeClr val="accent5">
                  <a:lumMod val="75000"/>
                </a:schemeClr>
              </a:solidFill>
            </a:endParaRPr>
          </a:p>
        </p:txBody>
      </p:sp>
      <p:pic>
        <p:nvPicPr>
          <p:cNvPr id="3" name="Picture 2" descr="A person in a black hoodie&#10;&#10;AI-generated content may be incorrect.">
            <a:extLst>
              <a:ext uri="{FF2B5EF4-FFF2-40B4-BE49-F238E27FC236}">
                <a16:creationId xmlns:a16="http://schemas.microsoft.com/office/drawing/2014/main" id="{65E13D12-1794-6E57-F7A3-5BDD4E049A3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8774" t="16690" r="21162" b="14592"/>
          <a:stretch/>
        </p:blipFill>
        <p:spPr>
          <a:xfrm>
            <a:off x="279866" y="24262"/>
            <a:ext cx="1285533" cy="1470756"/>
          </a:xfrm>
          <a:prstGeom prst="roundRect">
            <a:avLst/>
          </a:prstGeom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"/>
          <p:cNvSpPr txBox="1"/>
          <p:nvPr/>
        </p:nvSpPr>
        <p:spPr>
          <a:xfrm>
            <a:off x="342327" y="5052007"/>
            <a:ext cx="31002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ACADEMIC HONORS AND AWARDS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p2"/>
          <p:cNvSpPr txBox="1"/>
          <p:nvPr/>
        </p:nvSpPr>
        <p:spPr>
          <a:xfrm>
            <a:off x="342333" y="3648213"/>
            <a:ext cx="2529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DIGITAL SKILLS</a:t>
            </a:r>
            <a:endParaRPr sz="11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342328" y="3861388"/>
            <a:ext cx="7014900" cy="24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Python (beginner),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DeepLabCut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STATISTICA, GraphPad Prism and MS Office </a:t>
            </a:r>
            <a:r>
              <a:rPr lang="en-US" sz="1000" b="0" i="0" u="none" strike="noStrike" cap="none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softwares</a:t>
            </a: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6" name="Google Shape;116;p2"/>
          <p:cNvSpPr txBox="1"/>
          <p:nvPr/>
        </p:nvSpPr>
        <p:spPr>
          <a:xfrm>
            <a:off x="342325" y="4254390"/>
            <a:ext cx="14784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LANGUAGES</a:t>
            </a:r>
          </a:p>
        </p:txBody>
      </p:sp>
      <p:sp>
        <p:nvSpPr>
          <p:cNvPr id="117" name="Google Shape;117;p2"/>
          <p:cNvSpPr txBox="1"/>
          <p:nvPr/>
        </p:nvSpPr>
        <p:spPr>
          <a:xfrm>
            <a:off x="342315" y="4455670"/>
            <a:ext cx="7014899" cy="409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Russian (native), English (fluent – С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1-2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German (intermediate – В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-В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Dutch (low intermediate – А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-B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), French (beginner – А</a:t>
            </a:r>
            <a:r>
              <a:rPr lang="en-US" sz="1000" b="0" i="0" u="none" strike="noStrike" cap="none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</a:t>
            </a:r>
            <a:endParaRPr sz="1000" b="0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18" name="Google Shape;118;p2"/>
          <p:cNvSpPr txBox="1"/>
          <p:nvPr/>
        </p:nvSpPr>
        <p:spPr>
          <a:xfrm>
            <a:off x="342329" y="6822360"/>
            <a:ext cx="24738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VOLUNTEERING ACTIVITY</a:t>
            </a: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"/>
          <p:cNvSpPr txBox="1"/>
          <p:nvPr/>
        </p:nvSpPr>
        <p:spPr>
          <a:xfrm>
            <a:off x="1110925" y="5270932"/>
            <a:ext cx="62031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Awarded Orange Tulip Scholarship for the studies at Radboud University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Awarded MSU Increased State Academic Scholarship for scientific and academic achievements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Second prize-winner in the Lomonosov Universiade on modern problems of biology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2"/>
          <p:cNvSpPr txBox="1"/>
          <p:nvPr/>
        </p:nvSpPr>
        <p:spPr>
          <a:xfrm>
            <a:off x="1110930" y="7030276"/>
            <a:ext cx="62031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Mentorship of </a:t>
            </a:r>
            <a:r>
              <a:rPr lang="en-GB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international exchange and Master’s</a:t>
            </a: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students at the Radboud Intro</a:t>
            </a: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Organization of the BBB Career Event 2023, Nijmegen</a:t>
            </a:r>
            <a:endParaRPr sz="9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Organization of volleyball tournaments in the international volleyball group at Radboud</a:t>
            </a:r>
            <a:endParaRPr sz="900" dirty="0"/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Mentorship of first-year students at Faculty of Biology, MSU, Moscow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"/>
          <p:cNvSpPr txBox="1"/>
          <p:nvPr/>
        </p:nvSpPr>
        <p:spPr>
          <a:xfrm>
            <a:off x="342330" y="8553841"/>
            <a:ext cx="25293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JOURNAL PUBLICATIONS</a:t>
            </a:r>
            <a:endParaRPr sz="1100" b="1" i="0" u="none" strike="noStrike" cap="none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4" name="Google Shape;124;p2"/>
          <p:cNvSpPr txBox="1"/>
          <p:nvPr/>
        </p:nvSpPr>
        <p:spPr>
          <a:xfrm>
            <a:off x="342319" y="7918578"/>
            <a:ext cx="1129500" cy="2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HOBBIES</a:t>
            </a:r>
            <a:endParaRPr sz="11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5" name="Google Shape;125;p2"/>
          <p:cNvSpPr txBox="1"/>
          <p:nvPr/>
        </p:nvSpPr>
        <p:spPr>
          <a:xfrm>
            <a:off x="342328" y="8136211"/>
            <a:ext cx="52953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Volleyball, drawing, guitar playing, traveling</a:t>
            </a:r>
            <a:endParaRPr sz="1000" dirty="0"/>
          </a:p>
        </p:txBody>
      </p:sp>
      <p:sp>
        <p:nvSpPr>
          <p:cNvPr id="126" name="Google Shape;126;p2"/>
          <p:cNvSpPr txBox="1"/>
          <p:nvPr/>
        </p:nvSpPr>
        <p:spPr>
          <a:xfrm>
            <a:off x="184025" y="5270932"/>
            <a:ext cx="868200" cy="58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2022-2024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2020-2021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2021</a:t>
            </a:r>
            <a:endParaRPr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26429" y="7030285"/>
            <a:ext cx="925800" cy="797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08/2024</a:t>
            </a: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05/2023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2022-2023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2018-2021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28" name="Google Shape;128;p2"/>
          <p:cNvSpPr txBox="1"/>
          <p:nvPr/>
        </p:nvSpPr>
        <p:spPr>
          <a:xfrm>
            <a:off x="342315" y="8790757"/>
            <a:ext cx="6593819" cy="2461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R="71755" algn="just" rtl="0" fontAlgn="base">
              <a:spcBef>
                <a:spcPts val="0"/>
              </a:spcBef>
              <a:spcAft>
                <a:spcPts val="0"/>
              </a:spcAft>
            </a:pPr>
            <a:r>
              <a:rPr lang="nl-NL" sz="1000" dirty="0" err="1">
                <a:latin typeface="Verdana" panose="020B0604030504040204" pitchFamily="34" charset="0"/>
              </a:rPr>
              <a:t>Available</a:t>
            </a:r>
            <a:r>
              <a:rPr lang="nl-NL" sz="1000" dirty="0">
                <a:latin typeface="Verdana" panose="020B0604030504040204" pitchFamily="34" charset="0"/>
              </a:rPr>
              <a:t> </a:t>
            </a:r>
            <a:r>
              <a:rPr lang="nl-NL" sz="1000" dirty="0" err="1">
                <a:latin typeface="Verdana" panose="020B0604030504040204" pitchFamily="34" charset="0"/>
              </a:rPr>
              <a:t>upon</a:t>
            </a:r>
            <a:r>
              <a:rPr lang="nl-NL" sz="1000" dirty="0">
                <a:latin typeface="Verdana" panose="020B0604030504040204" pitchFamily="34" charset="0"/>
              </a:rPr>
              <a:t> </a:t>
            </a:r>
            <a:r>
              <a:rPr lang="nl-NL" sz="1000" dirty="0" err="1">
                <a:latin typeface="Verdana" panose="020B0604030504040204" pitchFamily="34" charset="0"/>
              </a:rPr>
              <a:t>request</a:t>
            </a:r>
            <a:endParaRPr lang="nl-NL" sz="1000" b="0" i="0" u="none" strike="noStrike" dirty="0">
              <a:solidFill>
                <a:srgbClr val="000000"/>
              </a:solidFill>
              <a:effectLst/>
              <a:latin typeface="Calibri" panose="020F0502020204030204" pitchFamily="34" charset="0"/>
            </a:endParaRPr>
          </a:p>
        </p:txBody>
      </p:sp>
      <p:sp>
        <p:nvSpPr>
          <p:cNvPr id="131" name="Google Shape;131;p2"/>
          <p:cNvSpPr txBox="1"/>
          <p:nvPr/>
        </p:nvSpPr>
        <p:spPr>
          <a:xfrm flipH="1">
            <a:off x="1737000" y="1917161"/>
            <a:ext cx="5823000" cy="157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Junior Research Assistant at </a:t>
            </a: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3"/>
              </a:rPr>
              <a:t>Faculty of Biology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Lomonosov Moscow State University – Moscow, Russia</a:t>
            </a:r>
            <a:endParaRPr sz="1000" b="1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Physiological and molecular biology experiments</a:t>
            </a:r>
            <a:r>
              <a:rPr lang="ru-RU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(</a:t>
            </a: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wire myography, real-time PCR, western blot)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Management of laboratory animals (Wistar rats)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Statistical analysis of the obtained data (STATISTICA, GraphPad Prism)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management (experiment and research strategy planning)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Presentation of the results at two conferences (Oct, 2020; Apr, 2021)</a:t>
            </a:r>
            <a:endParaRPr sz="1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2" name="Google Shape;132;p2"/>
          <p:cNvSpPr txBox="1"/>
          <p:nvPr/>
        </p:nvSpPr>
        <p:spPr>
          <a:xfrm flipH="1">
            <a:off x="170820" y="1917150"/>
            <a:ext cx="13878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10/2020 – 10/2021</a:t>
            </a:r>
            <a:endParaRPr sz="10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2" name="Google Shape;97;p1">
            <a:extLst>
              <a:ext uri="{FF2B5EF4-FFF2-40B4-BE49-F238E27FC236}">
                <a16:creationId xmlns:a16="http://schemas.microsoft.com/office/drawing/2014/main" id="{5BE3E065-D3C4-8B4F-2E62-14957DBC508B}"/>
              </a:ext>
            </a:extLst>
          </p:cNvPr>
          <p:cNvSpPr txBox="1"/>
          <p:nvPr/>
        </p:nvSpPr>
        <p:spPr>
          <a:xfrm flipH="1">
            <a:off x="1737000" y="95999"/>
            <a:ext cx="5823000" cy="1833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Assistant at the Science department of the Contract Research Organization</a:t>
            </a:r>
            <a:endParaRPr sz="900" dirty="0">
              <a:solidFill>
                <a:schemeClr val="dk1"/>
              </a:solidFill>
            </a:endParaRPr>
          </a:p>
          <a:p>
            <a:pPr marL="0" lvl="0" indent="0" algn="just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  <a:hlinkClick r:id="rId4"/>
              </a:rPr>
              <a:t>LABMGMU</a:t>
            </a:r>
            <a:r>
              <a:rPr lang="en-US" sz="10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, LLC – Moscow, Russia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Developing clinical trial design, synopses, protocols, investigator’s brochures </a:t>
            </a: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for  &gt;35 phase I, II, III clinical trials and bioequivalence trials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&gt;30 user interviews (testing the readability of pharmaceuticals’ package leaflets)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Project management (control of the deadlines; compliance with the sponsor’s requirements)</a:t>
            </a:r>
            <a:endParaRPr sz="900" dirty="0">
              <a:solidFill>
                <a:schemeClr val="dk1"/>
              </a:solidFill>
            </a:endParaRPr>
          </a:p>
          <a:p>
            <a:pPr marL="215900" lvl="0" indent="-21590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Noto Sans Symbols"/>
              <a:buChar char="✔"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Computational analysis of the obtained data (STATISTICA, GraphPad Prism)</a:t>
            </a:r>
            <a:endParaRPr sz="1000" dirty="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3" name="Google Shape;106;p1">
            <a:extLst>
              <a:ext uri="{FF2B5EF4-FFF2-40B4-BE49-F238E27FC236}">
                <a16:creationId xmlns:a16="http://schemas.microsoft.com/office/drawing/2014/main" id="{5BDCF679-F8A8-67E5-EF59-5BF21099372B}"/>
              </a:ext>
            </a:extLst>
          </p:cNvPr>
          <p:cNvSpPr txBox="1"/>
          <p:nvPr/>
        </p:nvSpPr>
        <p:spPr>
          <a:xfrm flipH="1">
            <a:off x="170820" y="227503"/>
            <a:ext cx="1387800" cy="21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08/2021 – 08/2022</a:t>
            </a:r>
            <a:endParaRPr sz="9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16;p2">
            <a:extLst>
              <a:ext uri="{FF2B5EF4-FFF2-40B4-BE49-F238E27FC236}">
                <a16:creationId xmlns:a16="http://schemas.microsoft.com/office/drawing/2014/main" id="{3CEF2A7C-367C-A5C9-B6A3-DDE1EA3B5B78}"/>
              </a:ext>
            </a:extLst>
          </p:cNvPr>
          <p:cNvSpPr txBox="1"/>
          <p:nvPr/>
        </p:nvSpPr>
        <p:spPr>
          <a:xfrm>
            <a:off x="313025" y="6064972"/>
            <a:ext cx="1478400" cy="2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lang="en-US" sz="1100" b="1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CERTIFICATES</a:t>
            </a:r>
          </a:p>
        </p:txBody>
      </p:sp>
      <p:sp>
        <p:nvSpPr>
          <p:cNvPr id="5" name="Google Shape;119;p2">
            <a:extLst>
              <a:ext uri="{FF2B5EF4-FFF2-40B4-BE49-F238E27FC236}">
                <a16:creationId xmlns:a16="http://schemas.microsoft.com/office/drawing/2014/main" id="{999D4D53-7B54-6A13-E502-ED1C8A6DF573}"/>
              </a:ext>
            </a:extLst>
          </p:cNvPr>
          <p:cNvSpPr txBox="1"/>
          <p:nvPr/>
        </p:nvSpPr>
        <p:spPr>
          <a:xfrm>
            <a:off x="1035475" y="6256568"/>
            <a:ext cx="6524199" cy="42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 course on ex. Art. 9 of the Dutch Act on animal experimentation, </a:t>
            </a:r>
            <a:r>
              <a:rPr lang="en-GB" sz="1000" dirty="0" err="1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Radboudumc</a:t>
            </a:r>
            <a:endParaRPr lang="en-GB"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GB" sz="1000" b="0" i="0" u="none" strike="noStrike" cap="none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An upgrade training on ICH GCP guidelines, LABMGMU</a:t>
            </a:r>
            <a:endParaRPr lang="en-GB" sz="9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126;p2">
            <a:extLst>
              <a:ext uri="{FF2B5EF4-FFF2-40B4-BE49-F238E27FC236}">
                <a16:creationId xmlns:a16="http://schemas.microsoft.com/office/drawing/2014/main" id="{E42D5818-2AFD-7980-5880-E3C0503808B6}"/>
              </a:ext>
            </a:extLst>
          </p:cNvPr>
          <p:cNvSpPr txBox="1"/>
          <p:nvPr/>
        </p:nvSpPr>
        <p:spPr>
          <a:xfrm>
            <a:off x="108576" y="6256568"/>
            <a:ext cx="868200" cy="427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7850" tIns="28900" rIns="57850" bIns="28900" anchor="t" anchorCtr="0">
            <a:spAutoFit/>
          </a:bodyPr>
          <a:lstStyle/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2023</a:t>
            </a:r>
          </a:p>
          <a:p>
            <a:pPr marL="0" marR="0" lvl="0" indent="0" algn="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lang="en-US" sz="1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2021</a:t>
            </a:r>
            <a:endParaRPr sz="10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277</TotalTime>
  <Words>775</Words>
  <Application>Microsoft Office PowerPoint</Application>
  <PresentationFormat>Custom</PresentationFormat>
  <Paragraphs>92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Noto Sans Symbols</vt:lpstr>
      <vt:lpstr>Verdana</vt:lpstr>
      <vt:lpstr>Тема Office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Barbara</dc:creator>
  <cp:lastModifiedBy>Varvara Lazarenko</cp:lastModifiedBy>
  <cp:revision>5</cp:revision>
  <dcterms:created xsi:type="dcterms:W3CDTF">2020-08-14T18:05:47Z</dcterms:created>
  <dcterms:modified xsi:type="dcterms:W3CDTF">2025-06-02T17:55:28Z</dcterms:modified>
</cp:coreProperties>
</file>