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>
        <p:scale>
          <a:sx n="92" d="100"/>
          <a:sy n="92" d="100"/>
        </p:scale>
        <p:origin x="996" y="-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4" Type="http://schemas.openxmlformats.org/officeDocument/2006/relationships/presProps" Target="presProps.xml"/><Relationship Id="rId23" Type="http://customschemas.google.com/relationships/presentationmetadata" Target="metadata"/><Relationship Id="rId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euronetmem.org/" TargetMode="External"/><Relationship Id="rId5" Type="http://schemas.openxmlformats.org/officeDocument/2006/relationships/hyperlink" Target="https://www.han.nl/onderzoek/lectoraten/lectoraat-digitale-transformatie-in-de-revalidatiezorg/" TargetMode="Externa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2991/artres.k.201209.048" TargetMode="External"/><Relationship Id="rId3" Type="http://schemas.openxmlformats.org/officeDocument/2006/relationships/hyperlink" Target="https://bio.msu.ru/" TargetMode="External"/><Relationship Id="rId7" Type="http://schemas.openxmlformats.org/officeDocument/2006/relationships/hyperlink" Target="https://doi.org/10.3389/fphys.2022.89586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abmgmu.ru/en/main-page/" TargetMode="External"/><Relationship Id="rId5" Type="http://schemas.openxmlformats.org/officeDocument/2006/relationships/hyperlink" Target="https://lomonosov-msu.ru/eng/event/7000/" TargetMode="External"/><Relationship Id="rId4" Type="http://schemas.openxmlformats.org/officeDocument/2006/relationships/hyperlink" Target="https://arterynew.wpenginepowered.com/wp-content/uploads/2020/10/Artery-20-ProgrammeBook-of-Abstracts-4.pdf" TargetMode="External"/><Relationship Id="rId9" Type="http://schemas.openxmlformats.org/officeDocument/2006/relationships/hyperlink" Target="https://www.elibrary.ru/item.asp?id=4272163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/>
          <p:nvPr/>
        </p:nvSpPr>
        <p:spPr>
          <a:xfrm flipH="1">
            <a:off x="218390" y="1433062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I am a curious and dedicated graduate with a Master’s degree in Medical Biology, driven by a passion for advancing healthcare through science. My experience spans both fundamental research and clinical trial development. With a solid biomedical background and a keen interest in sharing knowledge, I am motivated to learn new research methods and to grow within the clinical, pharmaceutical, or academic field.</a:t>
            </a:r>
            <a:endParaRPr lang="en-GB" sz="900" dirty="0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0BD03FB0-4A1D-D7D5-01BB-AEADB4ABCA4A}"/>
              </a:ext>
            </a:extLst>
          </p:cNvPr>
          <p:cNvSpPr/>
          <p:nvPr/>
        </p:nvSpPr>
        <p:spPr>
          <a:xfrm>
            <a:off x="0" y="-1025"/>
            <a:ext cx="7560000" cy="1153200"/>
          </a:xfrm>
          <a:prstGeom prst="rect">
            <a:avLst/>
          </a:prstGeom>
          <a:solidFill>
            <a:srgbClr val="5C84CC"/>
          </a:solidFill>
          <a:ln w="12700" cap="flat" cmpd="sng">
            <a:solidFill>
              <a:srgbClr val="5C84C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B94408BC-52D9-B736-2E21-AB96CC483594}"/>
              </a:ext>
            </a:extLst>
          </p:cNvPr>
          <p:cNvSpPr/>
          <p:nvPr/>
        </p:nvSpPr>
        <p:spPr>
          <a:xfrm>
            <a:off x="3706600" y="53876"/>
            <a:ext cx="3738900" cy="1035386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1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4EAD510D-7604-ED13-C00F-19462015C8E7}"/>
              </a:ext>
            </a:extLst>
          </p:cNvPr>
          <p:cNvSpPr txBox="1"/>
          <p:nvPr/>
        </p:nvSpPr>
        <p:spPr>
          <a:xfrm flipH="1">
            <a:off x="1591762" y="215319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" name="Google Shape;104;p1">
            <a:extLst>
              <a:ext uri="{FF2B5EF4-FFF2-40B4-BE49-F238E27FC236}">
                <a16:creationId xmlns:a16="http://schemas.microsoft.com/office/drawing/2014/main" id="{19DC5544-C937-D63A-C139-0592DB322E3F}"/>
              </a:ext>
            </a:extLst>
          </p:cNvPr>
          <p:cNvSpPr txBox="1"/>
          <p:nvPr/>
        </p:nvSpPr>
        <p:spPr>
          <a:xfrm>
            <a:off x="2370287" y="1204899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2;p1">
            <a:extLst>
              <a:ext uri="{FF2B5EF4-FFF2-40B4-BE49-F238E27FC236}">
                <a16:creationId xmlns:a16="http://schemas.microsoft.com/office/drawing/2014/main" id="{C70E40F6-7E27-96D0-C155-C639B38A4725}"/>
              </a:ext>
            </a:extLst>
          </p:cNvPr>
          <p:cNvSpPr txBox="1"/>
          <p:nvPr/>
        </p:nvSpPr>
        <p:spPr>
          <a:xfrm>
            <a:off x="5018858" y="82799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www.linkedin.com/in/varvara-lazo</a:t>
            </a:r>
            <a:r>
              <a:rPr lang="en-US" sz="1000" dirty="0">
                <a:solidFill>
                  <a:srgbClr val="4D7283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10" name="Google Shape;107;p1">
            <a:extLst>
              <a:ext uri="{FF2B5EF4-FFF2-40B4-BE49-F238E27FC236}">
                <a16:creationId xmlns:a16="http://schemas.microsoft.com/office/drawing/2014/main" id="{A00B0F51-0A34-9064-3FFD-20D7F2741BB6}"/>
              </a:ext>
            </a:extLst>
          </p:cNvPr>
          <p:cNvSpPr txBox="1"/>
          <p:nvPr/>
        </p:nvSpPr>
        <p:spPr>
          <a:xfrm>
            <a:off x="3933009" y="82799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1" name="Picture 10" descr="A person standing outside in a park&#10;&#10;AI-generated content may be incorrect.">
            <a:extLst>
              <a:ext uri="{FF2B5EF4-FFF2-40B4-BE49-F238E27FC236}">
                <a16:creationId xmlns:a16="http://schemas.microsoft.com/office/drawing/2014/main" id="{986B80BC-1363-6868-3B4A-7C031387D2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754" t="364" r="21754" b="43556"/>
          <a:stretch>
            <a:fillRect/>
          </a:stretch>
        </p:blipFill>
        <p:spPr>
          <a:xfrm>
            <a:off x="329989" y="48285"/>
            <a:ext cx="1054680" cy="1054680"/>
          </a:xfrm>
          <a:prstGeom prst="ellipse">
            <a:avLst/>
          </a:prstGeom>
          <a:ln>
            <a:solidFill>
              <a:schemeClr val="bg1"/>
            </a:solidFill>
          </a:ln>
        </p:spPr>
      </p:pic>
      <p:sp>
        <p:nvSpPr>
          <p:cNvPr id="12" name="Google Shape;96;p1">
            <a:extLst>
              <a:ext uri="{FF2B5EF4-FFF2-40B4-BE49-F238E27FC236}">
                <a16:creationId xmlns:a16="http://schemas.microsoft.com/office/drawing/2014/main" id="{856DECBE-243E-91AE-CFC9-186849437858}"/>
              </a:ext>
            </a:extLst>
          </p:cNvPr>
          <p:cNvSpPr txBox="1"/>
          <p:nvPr/>
        </p:nvSpPr>
        <p:spPr>
          <a:xfrm>
            <a:off x="2935187" y="6382435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" name="Google Shape;100;p1">
            <a:extLst>
              <a:ext uri="{FF2B5EF4-FFF2-40B4-BE49-F238E27FC236}">
                <a16:creationId xmlns:a16="http://schemas.microsoft.com/office/drawing/2014/main" id="{DD5ABE79-F838-1767-EB3E-96602663FC8F}"/>
              </a:ext>
            </a:extLst>
          </p:cNvPr>
          <p:cNvSpPr txBox="1"/>
          <p:nvPr/>
        </p:nvSpPr>
        <p:spPr>
          <a:xfrm>
            <a:off x="2826587" y="2272310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" name="Google Shape;97;p1">
            <a:extLst>
              <a:ext uri="{FF2B5EF4-FFF2-40B4-BE49-F238E27FC236}">
                <a16:creationId xmlns:a16="http://schemas.microsoft.com/office/drawing/2014/main" id="{89B9A208-5ED5-9EE1-1416-26D7B176CF40}"/>
              </a:ext>
            </a:extLst>
          </p:cNvPr>
          <p:cNvSpPr txBox="1"/>
          <p:nvPr/>
        </p:nvSpPr>
        <p:spPr>
          <a:xfrm flipH="1">
            <a:off x="1557827" y="6627414"/>
            <a:ext cx="6001848" cy="3992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Part-time staff while searching for a life sciences position</a:t>
            </a: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latin typeface="Verdana"/>
                <a:ea typeface="Verdana"/>
                <a:cs typeface="Verdana"/>
                <a:sym typeface="Verdana"/>
              </a:rPr>
              <a:t>Renato’s Pizzeria – Nijmegen, The Netherlands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Providing customer service</a:t>
            </a:r>
            <a:endParaRPr lang="en-GB"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Selling the restaurant’s menu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lang="en-US" sz="6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lang="en-US" sz="900" dirty="0">
              <a:ea typeface="Verdana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 using two-photon microscopy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(GCaMP6 transgenic mice, handling &amp; feeding, craniotomy)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67FA4B-D662-F401-D920-69DEAF5FFA33}"/>
              </a:ext>
            </a:extLst>
          </p:cNvPr>
          <p:cNvSpPr txBox="1"/>
          <p:nvPr/>
        </p:nvSpPr>
        <p:spPr>
          <a:xfrm flipH="1">
            <a:off x="101082" y="6639585"/>
            <a:ext cx="1387799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/2024 – current</a:t>
            </a:r>
            <a:endParaRPr sz="900" dirty="0"/>
          </a:p>
        </p:txBody>
      </p:sp>
      <p:sp>
        <p:nvSpPr>
          <p:cNvPr id="16" name="Google Shape;103;p1">
            <a:extLst>
              <a:ext uri="{FF2B5EF4-FFF2-40B4-BE49-F238E27FC236}">
                <a16:creationId xmlns:a16="http://schemas.microsoft.com/office/drawing/2014/main" id="{C25344E1-4673-5338-E5C5-61845CCC8CD4}"/>
              </a:ext>
            </a:extLst>
          </p:cNvPr>
          <p:cNvSpPr txBox="1"/>
          <p:nvPr/>
        </p:nvSpPr>
        <p:spPr>
          <a:xfrm flipH="1">
            <a:off x="101116" y="9203315"/>
            <a:ext cx="1387765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b="1" dirty="0"/>
          </a:p>
        </p:txBody>
      </p: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8CFB3880-AE5B-DB1C-E26D-AD0E45D8B888}"/>
              </a:ext>
            </a:extLst>
          </p:cNvPr>
          <p:cNvSpPr txBox="1"/>
          <p:nvPr/>
        </p:nvSpPr>
        <p:spPr>
          <a:xfrm flipH="1">
            <a:off x="101081" y="7568231"/>
            <a:ext cx="1431771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b="1" dirty="0"/>
          </a:p>
        </p:txBody>
      </p:sp>
      <p:sp>
        <p:nvSpPr>
          <p:cNvPr id="21" name="Google Shape;99;p1">
            <a:extLst>
              <a:ext uri="{FF2B5EF4-FFF2-40B4-BE49-F238E27FC236}">
                <a16:creationId xmlns:a16="http://schemas.microsoft.com/office/drawing/2014/main" id="{061C1230-48DE-7C5C-D8E3-F3646A0A81A7}"/>
              </a:ext>
            </a:extLst>
          </p:cNvPr>
          <p:cNvSpPr txBox="1"/>
          <p:nvPr/>
        </p:nvSpPr>
        <p:spPr>
          <a:xfrm flipH="1">
            <a:off x="1436024" y="2499797"/>
            <a:ext cx="6086988" cy="3831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Molecular and Cellular Neurobiology, Molecular Therapy, Trends in Stem Cell Biology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8.00/10.00</a:t>
            </a:r>
            <a:endParaRPr lang="en-US" sz="1000" b="1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endParaRPr sz="6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4.83/5.00</a:t>
            </a:r>
          </a:p>
          <a:p>
            <a:pPr marL="215900" lvl="0" indent="-215900">
              <a:lnSpc>
                <a:spcPct val="120000"/>
              </a:lnSpc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Physiology of central nervous and visceral systems, Physiology of circulation,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Embryology, Genetics,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Microbiology, Biochemistry, Immunology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Skills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PCR, qPCR, RT-PCR, gel electrophoresis, wire myography, western blotting, ELISA, microscopy, cell culture, immunohistochemistry, intracellular recording (microelectrodes, patch clamp), behaviour tests (open field test, elevated plus maze, light-dark box test)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GPA result: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5.00/5.00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2" name="Google Shape;101;p1">
            <a:extLst>
              <a:ext uri="{FF2B5EF4-FFF2-40B4-BE49-F238E27FC236}">
                <a16:creationId xmlns:a16="http://schemas.microsoft.com/office/drawing/2014/main" id="{22FE2F75-6768-6DD9-E75D-88A0068EBA08}"/>
              </a:ext>
            </a:extLst>
          </p:cNvPr>
          <p:cNvSpPr txBox="1"/>
          <p:nvPr/>
        </p:nvSpPr>
        <p:spPr>
          <a:xfrm flipH="1">
            <a:off x="59550" y="2499802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3" name="Google Shape;102;p1">
            <a:extLst>
              <a:ext uri="{FF2B5EF4-FFF2-40B4-BE49-F238E27FC236}">
                <a16:creationId xmlns:a16="http://schemas.microsoft.com/office/drawing/2014/main" id="{880F7227-E130-437C-F5AA-CCCF03FB2681}"/>
              </a:ext>
            </a:extLst>
          </p:cNvPr>
          <p:cNvSpPr txBox="1"/>
          <p:nvPr/>
        </p:nvSpPr>
        <p:spPr>
          <a:xfrm flipH="1">
            <a:off x="59565" y="4160042"/>
            <a:ext cx="1456696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31;p2">
            <a:extLst>
              <a:ext uri="{FF2B5EF4-FFF2-40B4-BE49-F238E27FC236}">
                <a16:creationId xmlns:a16="http://schemas.microsoft.com/office/drawing/2014/main" id="{727028DD-390A-00DF-22B0-8B8B414A632C}"/>
              </a:ext>
            </a:extLst>
          </p:cNvPr>
          <p:cNvSpPr txBox="1"/>
          <p:nvPr/>
        </p:nvSpPr>
        <p:spPr>
          <a:xfrm flipH="1">
            <a:off x="1453763" y="1990387"/>
            <a:ext cx="6039948" cy="17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(wire myography technique, rat coronary and renal arteries) and molecular (RNA extraction, reverse transcription, qPCR) experiments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rats: housing, care, breeding)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virtual conference ARTERY20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23-24 October 2020, and at the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28th International Scientific Conference “Lomonosov-2021”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12-23 April 2021</a:t>
            </a:r>
          </a:p>
        </p:txBody>
      </p:sp>
      <p:sp>
        <p:nvSpPr>
          <p:cNvPr id="8" name="Google Shape;132;p2">
            <a:extLst>
              <a:ext uri="{FF2B5EF4-FFF2-40B4-BE49-F238E27FC236}">
                <a16:creationId xmlns:a16="http://schemas.microsoft.com/office/drawing/2014/main" id="{36456E7B-2D5A-34AF-ABED-BEF8379F9DD1}"/>
              </a:ext>
            </a:extLst>
          </p:cNvPr>
          <p:cNvSpPr txBox="1"/>
          <p:nvPr/>
        </p:nvSpPr>
        <p:spPr>
          <a:xfrm flipH="1">
            <a:off x="65961" y="1996966"/>
            <a:ext cx="1405411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" name="Google Shape;97;p1">
            <a:extLst>
              <a:ext uri="{FF2B5EF4-FFF2-40B4-BE49-F238E27FC236}">
                <a16:creationId xmlns:a16="http://schemas.microsoft.com/office/drawing/2014/main" id="{D65FAF56-AF87-7B68-0AAF-CFF5159522AD}"/>
              </a:ext>
            </a:extLst>
          </p:cNvPr>
          <p:cNvSpPr txBox="1"/>
          <p:nvPr/>
        </p:nvSpPr>
        <p:spPr>
          <a:xfrm flipH="1">
            <a:off x="1488914" y="42778"/>
            <a:ext cx="6004797" cy="19924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6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designs, synopses, protocols, investigator’s brochures for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Advising on the number &amp; design of (pre-)clinical studies for pharma clients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" name="Google Shape;106;p1">
            <a:extLst>
              <a:ext uri="{FF2B5EF4-FFF2-40B4-BE49-F238E27FC236}">
                <a16:creationId xmlns:a16="http://schemas.microsoft.com/office/drawing/2014/main" id="{9786180C-F9AC-FDE5-85DC-C590148BF79C}"/>
              </a:ext>
            </a:extLst>
          </p:cNvPr>
          <p:cNvSpPr txBox="1"/>
          <p:nvPr/>
        </p:nvSpPr>
        <p:spPr>
          <a:xfrm flipH="1">
            <a:off x="65961" y="178189"/>
            <a:ext cx="1387799" cy="21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13;p2">
            <a:extLst>
              <a:ext uri="{FF2B5EF4-FFF2-40B4-BE49-F238E27FC236}">
                <a16:creationId xmlns:a16="http://schemas.microsoft.com/office/drawing/2014/main" id="{FB727530-D63A-7AAD-21BB-8B13C6D492C8}"/>
              </a:ext>
            </a:extLst>
          </p:cNvPr>
          <p:cNvSpPr txBox="1"/>
          <p:nvPr/>
        </p:nvSpPr>
        <p:spPr>
          <a:xfrm>
            <a:off x="2229737" y="694112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114;p2">
            <a:extLst>
              <a:ext uri="{FF2B5EF4-FFF2-40B4-BE49-F238E27FC236}">
                <a16:creationId xmlns:a16="http://schemas.microsoft.com/office/drawing/2014/main" id="{802FD37F-3871-903C-7136-E61224253FAA}"/>
              </a:ext>
            </a:extLst>
          </p:cNvPr>
          <p:cNvSpPr txBox="1"/>
          <p:nvPr/>
        </p:nvSpPr>
        <p:spPr>
          <a:xfrm>
            <a:off x="2515187" y="786695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5;p2">
            <a:extLst>
              <a:ext uri="{FF2B5EF4-FFF2-40B4-BE49-F238E27FC236}">
                <a16:creationId xmlns:a16="http://schemas.microsoft.com/office/drawing/2014/main" id="{980F3459-B442-82C3-5561-D6DA83D8870F}"/>
              </a:ext>
            </a:extLst>
          </p:cNvPr>
          <p:cNvSpPr txBox="1"/>
          <p:nvPr/>
        </p:nvSpPr>
        <p:spPr>
          <a:xfrm>
            <a:off x="159208" y="8090305"/>
            <a:ext cx="7241258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Prism, Rotor-Gene Q Series,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" name="Google Shape;116;p2">
            <a:extLst>
              <a:ext uri="{FF2B5EF4-FFF2-40B4-BE49-F238E27FC236}">
                <a16:creationId xmlns:a16="http://schemas.microsoft.com/office/drawing/2014/main" id="{18AF5706-D62E-5DD4-C31E-1B07F838B25B}"/>
              </a:ext>
            </a:extLst>
          </p:cNvPr>
          <p:cNvSpPr txBox="1"/>
          <p:nvPr/>
        </p:nvSpPr>
        <p:spPr>
          <a:xfrm>
            <a:off x="3033394" y="841842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" name="Google Shape;117;p2">
            <a:extLst>
              <a:ext uri="{FF2B5EF4-FFF2-40B4-BE49-F238E27FC236}">
                <a16:creationId xmlns:a16="http://schemas.microsoft.com/office/drawing/2014/main" id="{CE35C7D6-5A08-8BD4-5FCB-4DDF92553CA5}"/>
              </a:ext>
            </a:extLst>
          </p:cNvPr>
          <p:cNvSpPr txBox="1"/>
          <p:nvPr/>
        </p:nvSpPr>
        <p:spPr>
          <a:xfrm>
            <a:off x="299826" y="8639549"/>
            <a:ext cx="6945535" cy="458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- A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7" name="Google Shape;118;p2">
            <a:extLst>
              <a:ext uri="{FF2B5EF4-FFF2-40B4-BE49-F238E27FC236}">
                <a16:creationId xmlns:a16="http://schemas.microsoft.com/office/drawing/2014/main" id="{CB27C31F-D60D-5982-F872-D689794D849E}"/>
              </a:ext>
            </a:extLst>
          </p:cNvPr>
          <p:cNvSpPr txBox="1"/>
          <p:nvPr/>
        </p:nvSpPr>
        <p:spPr>
          <a:xfrm>
            <a:off x="2535693" y="9040266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19;p2">
            <a:extLst>
              <a:ext uri="{FF2B5EF4-FFF2-40B4-BE49-F238E27FC236}">
                <a16:creationId xmlns:a16="http://schemas.microsoft.com/office/drawing/2014/main" id="{1D2BACE0-C02D-340E-3604-E3252BECC901}"/>
              </a:ext>
            </a:extLst>
          </p:cNvPr>
          <p:cNvSpPr txBox="1"/>
          <p:nvPr/>
        </p:nvSpPr>
        <p:spPr>
          <a:xfrm>
            <a:off x="1328680" y="7179570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120;p2">
            <a:extLst>
              <a:ext uri="{FF2B5EF4-FFF2-40B4-BE49-F238E27FC236}">
                <a16:creationId xmlns:a16="http://schemas.microsoft.com/office/drawing/2014/main" id="{8517BEB1-C300-AF06-9D4C-54C6375968B8}"/>
              </a:ext>
            </a:extLst>
          </p:cNvPr>
          <p:cNvSpPr txBox="1"/>
          <p:nvPr/>
        </p:nvSpPr>
        <p:spPr>
          <a:xfrm>
            <a:off x="1328680" y="9282201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internationa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 exchange and Master’s students at the Radboud Intro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the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121;p2">
            <a:extLst>
              <a:ext uri="{FF2B5EF4-FFF2-40B4-BE49-F238E27FC236}">
                <a16:creationId xmlns:a16="http://schemas.microsoft.com/office/drawing/2014/main" id="{F13A07D0-C92E-BDE5-6E4E-DD036DEC18FE}"/>
              </a:ext>
            </a:extLst>
          </p:cNvPr>
          <p:cNvSpPr txBox="1"/>
          <p:nvPr/>
        </p:nvSpPr>
        <p:spPr>
          <a:xfrm>
            <a:off x="2145711" y="3804741"/>
            <a:ext cx="3253768" cy="227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SCIENTIFIC JOURNAL PUBLICATIONS</a:t>
            </a:r>
            <a:endParaRPr sz="1100" b="1" i="0" u="none" strike="noStrike" cap="none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1" name="Google Shape;124;p2">
            <a:extLst>
              <a:ext uri="{FF2B5EF4-FFF2-40B4-BE49-F238E27FC236}">
                <a16:creationId xmlns:a16="http://schemas.microsoft.com/office/drawing/2014/main" id="{688730EC-2ABE-251A-C9C8-CDB34F202390}"/>
              </a:ext>
            </a:extLst>
          </p:cNvPr>
          <p:cNvSpPr txBox="1"/>
          <p:nvPr/>
        </p:nvSpPr>
        <p:spPr>
          <a:xfrm>
            <a:off x="3215087" y="10110913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accent1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2" name="Google Shape;125;p2">
            <a:extLst>
              <a:ext uri="{FF2B5EF4-FFF2-40B4-BE49-F238E27FC236}">
                <a16:creationId xmlns:a16="http://schemas.microsoft.com/office/drawing/2014/main" id="{C2E8FAF1-C382-7C2B-9928-8DD67EC9F70C}"/>
              </a:ext>
            </a:extLst>
          </p:cNvPr>
          <p:cNvSpPr txBox="1"/>
          <p:nvPr/>
        </p:nvSpPr>
        <p:spPr>
          <a:xfrm>
            <a:off x="469472" y="10330494"/>
            <a:ext cx="5295300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Animals (horses &amp; dogs),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olleyball, reading, drawing, guitar playing, traveling</a:t>
            </a:r>
            <a:endParaRPr sz="1000" dirty="0"/>
          </a:p>
        </p:txBody>
      </p:sp>
      <p:sp>
        <p:nvSpPr>
          <p:cNvPr id="33" name="Google Shape;126;p2">
            <a:extLst>
              <a:ext uri="{FF2B5EF4-FFF2-40B4-BE49-F238E27FC236}">
                <a16:creationId xmlns:a16="http://schemas.microsoft.com/office/drawing/2014/main" id="{E0D74194-F948-4F67-0D90-90AD9928313D}"/>
              </a:ext>
            </a:extLst>
          </p:cNvPr>
          <p:cNvSpPr txBox="1"/>
          <p:nvPr/>
        </p:nvSpPr>
        <p:spPr>
          <a:xfrm>
            <a:off x="184025" y="7179570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27;p2">
            <a:extLst>
              <a:ext uri="{FF2B5EF4-FFF2-40B4-BE49-F238E27FC236}">
                <a16:creationId xmlns:a16="http://schemas.microsoft.com/office/drawing/2014/main" id="{2015255F-8D11-F012-6992-02C7CC27BF51}"/>
              </a:ext>
            </a:extLst>
          </p:cNvPr>
          <p:cNvSpPr txBox="1"/>
          <p:nvPr/>
        </p:nvSpPr>
        <p:spPr>
          <a:xfrm>
            <a:off x="126425" y="9282201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5" name="Google Shape;128;p2">
            <a:extLst>
              <a:ext uri="{FF2B5EF4-FFF2-40B4-BE49-F238E27FC236}">
                <a16:creationId xmlns:a16="http://schemas.microsoft.com/office/drawing/2014/main" id="{4EDC1F3B-AC3D-71F7-14D4-BC9A363F587E}"/>
              </a:ext>
            </a:extLst>
          </p:cNvPr>
          <p:cNvSpPr txBox="1"/>
          <p:nvPr/>
        </p:nvSpPr>
        <p:spPr>
          <a:xfrm>
            <a:off x="286746" y="4061280"/>
            <a:ext cx="6971697" cy="204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 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Varvara 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 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Olga S., Schubert Rudolf (2022). TWIK-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Related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Acid-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Sensitive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Potassium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(TASK-1)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Emerge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Contributors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Tone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Regulation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Renal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Arteries at Alkaline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Frontiers in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physiology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13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895863.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7"/>
              </a:rPr>
              <a:t>https://doi.org/10.3389/fphys.2022.895863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dirty="0">
                <a:latin typeface="Verdana" panose="020B0604030504040204" pitchFamily="34" charset="0"/>
              </a:rPr>
              <a:t>2.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Lazarenko Varvara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Anastasia,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Gaynullina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Dina, Schubert Rudolph (2020). TASK-1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Channels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Play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Anticontractile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in Rat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Septal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Coronary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Under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Pharmacological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Blockade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Endothelium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Artery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Research, 26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(S1): S58.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8"/>
              </a:rPr>
              <a:t>https://doi.org/10.2991/artres.k.201209.048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1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R="71755" algn="just" rtl="0" fontAlgn="base">
              <a:spcBef>
                <a:spcPts val="970"/>
              </a:spcBef>
              <a:spcAft>
                <a:spcPts val="0"/>
              </a:spcAft>
            </a:pP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Borzykh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Kuzmin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I.V.,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Kiryukhina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O.O.,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Selivanova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E.K.,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Shvetsova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A.A., </a:t>
            </a:r>
            <a:r>
              <a:rPr lang="nl-NL" sz="1000" b="1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Lazarenko V.S.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Los-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Arkos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Uvarova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Nesterenko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A.M.,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Tarasova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O.S. (2020).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Voluntary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running training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female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rats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during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gestation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: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characteristics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of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0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experimental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model [in Russian].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Aviakosmicheskaya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i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Ekologicheskaya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nl-NL" sz="1000" b="0" i="1" u="none" strike="noStrike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Meditsina</a:t>
            </a:r>
            <a:r>
              <a:rPr lang="nl-NL" sz="1000" b="0" i="1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54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(2): 89–95. </a:t>
            </a:r>
            <a:r>
              <a:rPr lang="nl-NL" sz="1000" b="0" i="0" u="sng" strike="noStrike" dirty="0">
                <a:solidFill>
                  <a:srgbClr val="0563C1"/>
                </a:solidFill>
                <a:effectLst/>
                <a:latin typeface="Verdana" panose="020B0604030504040204" pitchFamily="34" charset="0"/>
                <a:hlinkClick r:id="rId9"/>
              </a:rPr>
              <a:t>https://www.elibrary.ru/item.asp?id=42721639</a:t>
            </a:r>
            <a:r>
              <a:rPr lang="nl-NL" sz="1000" b="0" i="0" u="none" strike="noStrike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36" name="Google Shape;113;p2">
            <a:extLst>
              <a:ext uri="{FF2B5EF4-FFF2-40B4-BE49-F238E27FC236}">
                <a16:creationId xmlns:a16="http://schemas.microsoft.com/office/drawing/2014/main" id="{C3A68D98-9B2C-DAF3-A926-4607D076C8AD}"/>
              </a:ext>
            </a:extLst>
          </p:cNvPr>
          <p:cNvSpPr txBox="1"/>
          <p:nvPr/>
        </p:nvSpPr>
        <p:spPr>
          <a:xfrm>
            <a:off x="2222494" y="6187983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accent1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  <a:endParaRPr sz="1100" b="0" i="0" u="none" strike="noStrike" cap="none" dirty="0">
              <a:solidFill>
                <a:schemeClr val="accent1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20;p2">
            <a:extLst>
              <a:ext uri="{FF2B5EF4-FFF2-40B4-BE49-F238E27FC236}">
                <a16:creationId xmlns:a16="http://schemas.microsoft.com/office/drawing/2014/main" id="{6DFBAC31-8904-5548-AB5C-F5A33A1EFF63}"/>
              </a:ext>
            </a:extLst>
          </p:cNvPr>
          <p:cNvSpPr txBox="1"/>
          <p:nvPr/>
        </p:nvSpPr>
        <p:spPr>
          <a:xfrm>
            <a:off x="1328680" y="6398507"/>
            <a:ext cx="614670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FELASA accredited course on Laboratory Animal Science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(EU function B) 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at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US"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sym typeface="Verdana"/>
              </a:rPr>
              <a:t>An upgrade training on ICH guidelines on Good Clinical Practice (GCP) at LABMGMU</a:t>
            </a:r>
            <a:endParaRPr sz="900" dirty="0"/>
          </a:p>
        </p:txBody>
      </p:sp>
      <p:sp>
        <p:nvSpPr>
          <p:cNvPr id="38" name="Google Shape;127;p2">
            <a:extLst>
              <a:ext uri="{FF2B5EF4-FFF2-40B4-BE49-F238E27FC236}">
                <a16:creationId xmlns:a16="http://schemas.microsoft.com/office/drawing/2014/main" id="{B6C38C6A-6706-61A3-A203-5BD2FD36647E}"/>
              </a:ext>
            </a:extLst>
          </p:cNvPr>
          <p:cNvSpPr txBox="1"/>
          <p:nvPr/>
        </p:nvSpPr>
        <p:spPr>
          <a:xfrm>
            <a:off x="316500" y="6398507"/>
            <a:ext cx="735725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4308</TotalTime>
  <Words>1090</Words>
  <Application>Microsoft Office PowerPoint</Application>
  <PresentationFormat>Custom</PresentationFormat>
  <Paragraphs>98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11</cp:revision>
  <dcterms:created xsi:type="dcterms:W3CDTF">2020-08-14T18:05:47Z</dcterms:created>
  <dcterms:modified xsi:type="dcterms:W3CDTF">2025-08-08T10:58:18Z</dcterms:modified>
</cp:coreProperties>
</file>