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7559675" cy="1069181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3" roundtripDataSignature="AMtx7mjeLRqlypDdHeyNK1HuUcu/GrX6S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84CC"/>
    <a:srgbClr val="20394C"/>
    <a:srgbClr val="325976"/>
    <a:srgbClr val="3F5C69"/>
    <a:srgbClr val="7BA0B1"/>
    <a:srgbClr val="547C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60"/>
  </p:normalViewPr>
  <p:slideViewPr>
    <p:cSldViewPr snapToGrid="0">
      <p:cViewPr>
        <p:scale>
          <a:sx n="92" d="100"/>
          <a:sy n="92" d="100"/>
        </p:scale>
        <p:origin x="996" y="-3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24" Type="http://schemas.openxmlformats.org/officeDocument/2006/relationships/presProps" Target="presProps.xml"/><Relationship Id="rId23" Type="http://customschemas.google.com/relationships/presentationmetadata" Target="metadata"/><Relationship Id="rId4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337954" y="1143000"/>
            <a:ext cx="21819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1" name="Google Shape;111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ctrTitle"/>
          </p:nvPr>
        </p:nvSpPr>
        <p:spPr>
          <a:xfrm>
            <a:off x="945000" y="1749826"/>
            <a:ext cx="5670000" cy="37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400"/>
              <a:buFont typeface="Calibri"/>
              <a:buNone/>
              <a:defRPr sz="2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ubTitle" idx="1"/>
          </p:nvPr>
        </p:nvSpPr>
        <p:spPr>
          <a:xfrm>
            <a:off x="945000" y="5615777"/>
            <a:ext cx="5670000" cy="25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3500"/>
              </a:spcBef>
              <a:spcAft>
                <a:spcPts val="0"/>
              </a:spcAft>
              <a:buClr>
                <a:schemeClr val="dk1"/>
              </a:buClr>
              <a:buSzPts val="8600"/>
              <a:buNone/>
              <a:defRPr sz="8600"/>
            </a:lvl1pPr>
            <a:lvl2pPr lvl="1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2pPr>
            <a:lvl3pPr lvl="2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sz="6400"/>
            </a:lvl3pPr>
            <a:lvl4pPr lvl="3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/>
            </a:lvl4pPr>
            <a:lvl5pPr lvl="4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/>
            </a:lvl5pPr>
            <a:lvl6pPr lvl="5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/>
            </a:lvl6pPr>
            <a:lvl7pPr lvl="6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/>
            </a:lvl7pPr>
            <a:lvl8pPr lvl="7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/>
            </a:lvl8pPr>
            <a:lvl9pPr lvl="8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dt" idx="10"/>
          </p:nvPr>
        </p:nvSpPr>
        <p:spPr>
          <a:xfrm>
            <a:off x="5197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ftr" idx="11"/>
          </p:nvPr>
        </p:nvSpPr>
        <p:spPr>
          <a:xfrm>
            <a:off x="2504251" y="9909903"/>
            <a:ext cx="25515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53392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>
            <a:spLocks noGrp="1"/>
          </p:cNvSpPr>
          <p:nvPr>
            <p:ph type="title"/>
          </p:nvPr>
        </p:nvSpPr>
        <p:spPr>
          <a:xfrm>
            <a:off x="519751" y="569251"/>
            <a:ext cx="6520500" cy="20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body" idx="1"/>
          </p:nvPr>
        </p:nvSpPr>
        <p:spPr>
          <a:xfrm rot="5400000">
            <a:off x="388052" y="2977950"/>
            <a:ext cx="6783900" cy="65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normAutofit/>
          </a:bodyPr>
          <a:lstStyle>
            <a:lvl1pPr marL="457200" lvl="0" indent="-298450" algn="l">
              <a:lnSpc>
                <a:spcPct val="90000"/>
              </a:lnSpc>
              <a:spcBef>
                <a:spcPts val="3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1pPr>
            <a:lvl2pPr marL="914400" lvl="1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2pPr>
            <a:lvl3pPr marL="1371600" lvl="2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3pPr>
            <a:lvl4pPr marL="1828800" lvl="3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4pPr>
            <a:lvl5pPr marL="2286000" lvl="4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5pPr>
            <a:lvl6pPr marL="2743200" lvl="5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6pPr>
            <a:lvl7pPr marL="3200400" lvl="6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7pPr>
            <a:lvl8pPr marL="3657600" lvl="7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8pPr>
            <a:lvl9pPr marL="4114800" lvl="8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dt" idx="10"/>
          </p:nvPr>
        </p:nvSpPr>
        <p:spPr>
          <a:xfrm>
            <a:off x="5197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ftr" idx="11"/>
          </p:nvPr>
        </p:nvSpPr>
        <p:spPr>
          <a:xfrm>
            <a:off x="2504251" y="9909903"/>
            <a:ext cx="25515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ldNum" idx="12"/>
          </p:nvPr>
        </p:nvSpPr>
        <p:spPr>
          <a:xfrm>
            <a:off x="53392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>
            <a:spLocks noGrp="1"/>
          </p:cNvSpPr>
          <p:nvPr>
            <p:ph type="title"/>
          </p:nvPr>
        </p:nvSpPr>
        <p:spPr>
          <a:xfrm rot="5400000">
            <a:off x="1694850" y="4284749"/>
            <a:ext cx="9060900" cy="16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body" idx="1"/>
          </p:nvPr>
        </p:nvSpPr>
        <p:spPr>
          <a:xfrm rot="5400000">
            <a:off x="-1612724" y="2701799"/>
            <a:ext cx="9060900" cy="47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normAutofit/>
          </a:bodyPr>
          <a:lstStyle>
            <a:lvl1pPr marL="457200" lvl="0" indent="-298450" algn="l">
              <a:lnSpc>
                <a:spcPct val="90000"/>
              </a:lnSpc>
              <a:spcBef>
                <a:spcPts val="3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1pPr>
            <a:lvl2pPr marL="914400" lvl="1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2pPr>
            <a:lvl3pPr marL="1371600" lvl="2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3pPr>
            <a:lvl4pPr marL="1828800" lvl="3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4pPr>
            <a:lvl5pPr marL="2286000" lvl="4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5pPr>
            <a:lvl6pPr marL="2743200" lvl="5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6pPr>
            <a:lvl7pPr marL="3200400" lvl="6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7pPr>
            <a:lvl8pPr marL="3657600" lvl="7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8pPr>
            <a:lvl9pPr marL="4114800" lvl="8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dt" idx="10"/>
          </p:nvPr>
        </p:nvSpPr>
        <p:spPr>
          <a:xfrm>
            <a:off x="5197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ftr" idx="11"/>
          </p:nvPr>
        </p:nvSpPr>
        <p:spPr>
          <a:xfrm>
            <a:off x="2504251" y="9909903"/>
            <a:ext cx="25515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4"/>
          <p:cNvSpPr txBox="1">
            <a:spLocks noGrp="1"/>
          </p:cNvSpPr>
          <p:nvPr>
            <p:ph type="sldNum" idx="12"/>
          </p:nvPr>
        </p:nvSpPr>
        <p:spPr>
          <a:xfrm>
            <a:off x="53392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519751" y="569251"/>
            <a:ext cx="6520500" cy="20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519751" y="2846250"/>
            <a:ext cx="6520500" cy="67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normAutofit/>
          </a:bodyPr>
          <a:lstStyle>
            <a:lvl1pPr marL="457200" lvl="0" indent="-298450" algn="l">
              <a:lnSpc>
                <a:spcPct val="90000"/>
              </a:lnSpc>
              <a:spcBef>
                <a:spcPts val="3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1pPr>
            <a:lvl2pPr marL="914400" lvl="1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2pPr>
            <a:lvl3pPr marL="1371600" lvl="2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3pPr>
            <a:lvl4pPr marL="1828800" lvl="3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4pPr>
            <a:lvl5pPr marL="2286000" lvl="4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5pPr>
            <a:lvl6pPr marL="2743200" lvl="5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6pPr>
            <a:lvl7pPr marL="3200400" lvl="6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7pPr>
            <a:lvl8pPr marL="3657600" lvl="7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8pPr>
            <a:lvl9pPr marL="4114800" lvl="8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dt" idx="10"/>
          </p:nvPr>
        </p:nvSpPr>
        <p:spPr>
          <a:xfrm>
            <a:off x="5197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ftr" idx="11"/>
          </p:nvPr>
        </p:nvSpPr>
        <p:spPr>
          <a:xfrm>
            <a:off x="2504251" y="9909903"/>
            <a:ext cx="25515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53392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515813" y="2665576"/>
            <a:ext cx="6520500" cy="4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400"/>
              <a:buFont typeface="Calibri"/>
              <a:buNone/>
              <a:defRPr sz="2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515813" y="7155228"/>
            <a:ext cx="6520500" cy="23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500"/>
              </a:spcBef>
              <a:spcAft>
                <a:spcPts val="0"/>
              </a:spcAft>
              <a:buClr>
                <a:srgbClr val="888888"/>
              </a:buClr>
              <a:buSzPts val="8600"/>
              <a:buNone/>
              <a:defRPr sz="86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888888"/>
              </a:buClr>
              <a:buSzPts val="7200"/>
              <a:buNone/>
              <a:defRPr sz="72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888888"/>
              </a:buClr>
              <a:buSzPts val="6400"/>
              <a:buNone/>
              <a:defRPr sz="6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888888"/>
              </a:buClr>
              <a:buSzPts val="5600"/>
              <a:buNone/>
              <a:defRPr sz="5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888888"/>
              </a:buClr>
              <a:buSzPts val="5600"/>
              <a:buNone/>
              <a:defRPr sz="5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888888"/>
              </a:buClr>
              <a:buSzPts val="5600"/>
              <a:buNone/>
              <a:defRPr sz="5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888888"/>
              </a:buClr>
              <a:buSzPts val="5600"/>
              <a:buNone/>
              <a:defRPr sz="5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888888"/>
              </a:buClr>
              <a:buSzPts val="5600"/>
              <a:buNone/>
              <a:defRPr sz="5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888888"/>
              </a:buClr>
              <a:buSzPts val="5600"/>
              <a:buNone/>
              <a:defRPr sz="5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dt" idx="10"/>
          </p:nvPr>
        </p:nvSpPr>
        <p:spPr>
          <a:xfrm>
            <a:off x="5197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ftr" idx="11"/>
          </p:nvPr>
        </p:nvSpPr>
        <p:spPr>
          <a:xfrm>
            <a:off x="2504251" y="9909903"/>
            <a:ext cx="25515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53392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519751" y="569251"/>
            <a:ext cx="6520500" cy="20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519751" y="2846250"/>
            <a:ext cx="3213000" cy="67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normAutofit/>
          </a:bodyPr>
          <a:lstStyle>
            <a:lvl1pPr marL="457200" lvl="0" indent="-298450" algn="l">
              <a:lnSpc>
                <a:spcPct val="90000"/>
              </a:lnSpc>
              <a:spcBef>
                <a:spcPts val="3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1pPr>
            <a:lvl2pPr marL="914400" lvl="1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2pPr>
            <a:lvl3pPr marL="1371600" lvl="2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3pPr>
            <a:lvl4pPr marL="1828800" lvl="3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4pPr>
            <a:lvl5pPr marL="2286000" lvl="4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5pPr>
            <a:lvl6pPr marL="2743200" lvl="5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6pPr>
            <a:lvl7pPr marL="3200400" lvl="6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7pPr>
            <a:lvl8pPr marL="3657600" lvl="7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8pPr>
            <a:lvl9pPr marL="4114800" lvl="8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2"/>
          </p:nvPr>
        </p:nvSpPr>
        <p:spPr>
          <a:xfrm>
            <a:off x="3827251" y="2846250"/>
            <a:ext cx="3213000" cy="67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normAutofit/>
          </a:bodyPr>
          <a:lstStyle>
            <a:lvl1pPr marL="457200" lvl="0" indent="-298450" algn="l">
              <a:lnSpc>
                <a:spcPct val="90000"/>
              </a:lnSpc>
              <a:spcBef>
                <a:spcPts val="3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1pPr>
            <a:lvl2pPr marL="914400" lvl="1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2pPr>
            <a:lvl3pPr marL="1371600" lvl="2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3pPr>
            <a:lvl4pPr marL="1828800" lvl="3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4pPr>
            <a:lvl5pPr marL="2286000" lvl="4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5pPr>
            <a:lvl6pPr marL="2743200" lvl="5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6pPr>
            <a:lvl7pPr marL="3200400" lvl="6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7pPr>
            <a:lvl8pPr marL="3657600" lvl="7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8pPr>
            <a:lvl9pPr marL="4114800" lvl="8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dt" idx="10"/>
          </p:nvPr>
        </p:nvSpPr>
        <p:spPr>
          <a:xfrm>
            <a:off x="5197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ftr" idx="11"/>
          </p:nvPr>
        </p:nvSpPr>
        <p:spPr>
          <a:xfrm>
            <a:off x="2504251" y="9909903"/>
            <a:ext cx="25515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53392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520735" y="569251"/>
            <a:ext cx="6520500" cy="20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1"/>
          </p:nvPr>
        </p:nvSpPr>
        <p:spPr>
          <a:xfrm>
            <a:off x="520736" y="2621026"/>
            <a:ext cx="3198300" cy="12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500"/>
              </a:spcBef>
              <a:spcAft>
                <a:spcPts val="0"/>
              </a:spcAft>
              <a:buClr>
                <a:schemeClr val="dk1"/>
              </a:buClr>
              <a:buSzPts val="8600"/>
              <a:buNone/>
              <a:defRPr sz="8600" b="1"/>
            </a:lvl1pPr>
            <a:lvl2pPr marL="914400" lvl="1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 b="1"/>
            </a:lvl2pPr>
            <a:lvl3pPr marL="1371600" lvl="2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sz="6400" b="1"/>
            </a:lvl3pPr>
            <a:lvl4pPr marL="1828800" lvl="3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 b="1"/>
            </a:lvl4pPr>
            <a:lvl5pPr marL="2286000" lvl="4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 b="1"/>
            </a:lvl5pPr>
            <a:lvl6pPr marL="2743200" lvl="5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 b="1"/>
            </a:lvl6pPr>
            <a:lvl7pPr marL="3200400" lvl="6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 b="1"/>
            </a:lvl7pPr>
            <a:lvl8pPr marL="3657600" lvl="7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 b="1"/>
            </a:lvl8pPr>
            <a:lvl9pPr marL="4114800" lvl="8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 b="1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2"/>
          </p:nvPr>
        </p:nvSpPr>
        <p:spPr>
          <a:xfrm>
            <a:off x="520736" y="3905552"/>
            <a:ext cx="3198300" cy="57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normAutofit/>
          </a:bodyPr>
          <a:lstStyle>
            <a:lvl1pPr marL="457200" lvl="0" indent="-298450" algn="l">
              <a:lnSpc>
                <a:spcPct val="90000"/>
              </a:lnSpc>
              <a:spcBef>
                <a:spcPts val="3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1pPr>
            <a:lvl2pPr marL="914400" lvl="1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2pPr>
            <a:lvl3pPr marL="1371600" lvl="2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3pPr>
            <a:lvl4pPr marL="1828800" lvl="3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4pPr>
            <a:lvl5pPr marL="2286000" lvl="4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5pPr>
            <a:lvl6pPr marL="2743200" lvl="5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6pPr>
            <a:lvl7pPr marL="3200400" lvl="6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7pPr>
            <a:lvl8pPr marL="3657600" lvl="7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8pPr>
            <a:lvl9pPr marL="4114800" lvl="8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body" idx="3"/>
          </p:nvPr>
        </p:nvSpPr>
        <p:spPr>
          <a:xfrm>
            <a:off x="3827251" y="2621026"/>
            <a:ext cx="3213900" cy="12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500"/>
              </a:spcBef>
              <a:spcAft>
                <a:spcPts val="0"/>
              </a:spcAft>
              <a:buClr>
                <a:schemeClr val="dk1"/>
              </a:buClr>
              <a:buSzPts val="8600"/>
              <a:buNone/>
              <a:defRPr sz="8600" b="1"/>
            </a:lvl1pPr>
            <a:lvl2pPr marL="914400" lvl="1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 b="1"/>
            </a:lvl2pPr>
            <a:lvl3pPr marL="1371600" lvl="2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sz="6400" b="1"/>
            </a:lvl3pPr>
            <a:lvl4pPr marL="1828800" lvl="3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 b="1"/>
            </a:lvl4pPr>
            <a:lvl5pPr marL="2286000" lvl="4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 b="1"/>
            </a:lvl5pPr>
            <a:lvl6pPr marL="2743200" lvl="5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 b="1"/>
            </a:lvl6pPr>
            <a:lvl7pPr marL="3200400" lvl="6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 b="1"/>
            </a:lvl7pPr>
            <a:lvl8pPr marL="3657600" lvl="7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 b="1"/>
            </a:lvl8pPr>
            <a:lvl9pPr marL="4114800" lvl="8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 b="1"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4"/>
          </p:nvPr>
        </p:nvSpPr>
        <p:spPr>
          <a:xfrm>
            <a:off x="3827251" y="3905552"/>
            <a:ext cx="3213900" cy="57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normAutofit/>
          </a:bodyPr>
          <a:lstStyle>
            <a:lvl1pPr marL="457200" lvl="0" indent="-298450" algn="l">
              <a:lnSpc>
                <a:spcPct val="90000"/>
              </a:lnSpc>
              <a:spcBef>
                <a:spcPts val="3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1pPr>
            <a:lvl2pPr marL="914400" lvl="1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2pPr>
            <a:lvl3pPr marL="1371600" lvl="2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3pPr>
            <a:lvl4pPr marL="1828800" lvl="3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4pPr>
            <a:lvl5pPr marL="2286000" lvl="4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5pPr>
            <a:lvl6pPr marL="2743200" lvl="5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6pPr>
            <a:lvl7pPr marL="3200400" lvl="6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7pPr>
            <a:lvl8pPr marL="3657600" lvl="7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8pPr>
            <a:lvl9pPr marL="4114800" lvl="8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dt" idx="10"/>
          </p:nvPr>
        </p:nvSpPr>
        <p:spPr>
          <a:xfrm>
            <a:off x="5197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ftr" idx="11"/>
          </p:nvPr>
        </p:nvSpPr>
        <p:spPr>
          <a:xfrm>
            <a:off x="2504251" y="9909903"/>
            <a:ext cx="25515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sldNum" idx="12"/>
          </p:nvPr>
        </p:nvSpPr>
        <p:spPr>
          <a:xfrm>
            <a:off x="53392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519751" y="569251"/>
            <a:ext cx="6520500" cy="20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5197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2504251" y="9909903"/>
            <a:ext cx="25515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53392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dt" idx="10"/>
          </p:nvPr>
        </p:nvSpPr>
        <p:spPr>
          <a:xfrm>
            <a:off x="5197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ftr" idx="11"/>
          </p:nvPr>
        </p:nvSpPr>
        <p:spPr>
          <a:xfrm>
            <a:off x="2504251" y="9909903"/>
            <a:ext cx="25515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sldNum" idx="12"/>
          </p:nvPr>
        </p:nvSpPr>
        <p:spPr>
          <a:xfrm>
            <a:off x="53392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>
            <a:spLocks noGrp="1"/>
          </p:cNvSpPr>
          <p:nvPr>
            <p:ph type="title"/>
          </p:nvPr>
        </p:nvSpPr>
        <p:spPr>
          <a:xfrm>
            <a:off x="520735" y="712800"/>
            <a:ext cx="2438400" cy="24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400"/>
              <a:buFont typeface="Calibri"/>
              <a:buNone/>
              <a:defRPr sz="1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body" idx="1"/>
          </p:nvPr>
        </p:nvSpPr>
        <p:spPr>
          <a:xfrm>
            <a:off x="3213985" y="1539451"/>
            <a:ext cx="3827100" cy="75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normAutofit/>
          </a:bodyPr>
          <a:lstStyle>
            <a:lvl1pPr marL="457200" lvl="0" indent="-952500" algn="l">
              <a:lnSpc>
                <a:spcPct val="90000"/>
              </a:lnSpc>
              <a:spcBef>
                <a:spcPts val="3500"/>
              </a:spcBef>
              <a:spcAft>
                <a:spcPts val="0"/>
              </a:spcAft>
              <a:buClr>
                <a:schemeClr val="dk1"/>
              </a:buClr>
              <a:buSzPts val="11400"/>
              <a:buChar char="•"/>
              <a:defRPr sz="11400"/>
            </a:lvl1pPr>
            <a:lvl2pPr marL="914400" lvl="1" indent="-863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0000"/>
              <a:buChar char="•"/>
              <a:defRPr sz="10000"/>
            </a:lvl2pPr>
            <a:lvl3pPr marL="1371600" lvl="2" indent="-7747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8600"/>
              <a:buChar char="•"/>
              <a:defRPr sz="8600"/>
            </a:lvl3pPr>
            <a:lvl4pPr marL="1828800" lvl="3" indent="-685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Char char="•"/>
              <a:defRPr sz="7200"/>
            </a:lvl4pPr>
            <a:lvl5pPr marL="2286000" lvl="4" indent="-685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Char char="•"/>
              <a:defRPr sz="7200"/>
            </a:lvl5pPr>
            <a:lvl6pPr marL="2743200" lvl="5" indent="-685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Char char="•"/>
              <a:defRPr sz="7200"/>
            </a:lvl6pPr>
            <a:lvl7pPr marL="3200400" lvl="6" indent="-685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Char char="•"/>
              <a:defRPr sz="7200"/>
            </a:lvl7pPr>
            <a:lvl8pPr marL="3657600" lvl="7" indent="-685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Char char="•"/>
              <a:defRPr sz="7200"/>
            </a:lvl8pPr>
            <a:lvl9pPr marL="4114800" lvl="8" indent="-685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Char char="•"/>
              <a:defRPr sz="7200"/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body" idx="2"/>
          </p:nvPr>
        </p:nvSpPr>
        <p:spPr>
          <a:xfrm>
            <a:off x="520735" y="3207600"/>
            <a:ext cx="2438400" cy="59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5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/>
            </a:lvl1pPr>
            <a:lvl2pPr marL="914400" lvl="1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4900"/>
              <a:buNone/>
              <a:defRPr sz="4900"/>
            </a:lvl2pPr>
            <a:lvl3pPr marL="1371600" lvl="2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/>
            </a:lvl3pPr>
            <a:lvl4pPr marL="1828800" lvl="3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/>
            </a:lvl4pPr>
            <a:lvl5pPr marL="2286000" lvl="4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/>
            </a:lvl5pPr>
            <a:lvl6pPr marL="2743200" lvl="5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/>
            </a:lvl6pPr>
            <a:lvl7pPr marL="3200400" lvl="6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/>
            </a:lvl7pPr>
            <a:lvl8pPr marL="3657600" lvl="7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/>
            </a:lvl8pPr>
            <a:lvl9pPr marL="4114800" lvl="8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/>
            </a:lvl9pPr>
          </a:lstStyle>
          <a:p>
            <a:endParaRPr/>
          </a:p>
        </p:txBody>
      </p:sp>
      <p:sp>
        <p:nvSpPr>
          <p:cNvPr id="62" name="Google Shape;62;p11"/>
          <p:cNvSpPr txBox="1">
            <a:spLocks noGrp="1"/>
          </p:cNvSpPr>
          <p:nvPr>
            <p:ph type="dt" idx="10"/>
          </p:nvPr>
        </p:nvSpPr>
        <p:spPr>
          <a:xfrm>
            <a:off x="5197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 txBox="1">
            <a:spLocks noGrp="1"/>
          </p:cNvSpPr>
          <p:nvPr>
            <p:ph type="ftr" idx="11"/>
          </p:nvPr>
        </p:nvSpPr>
        <p:spPr>
          <a:xfrm>
            <a:off x="2504251" y="9909903"/>
            <a:ext cx="25515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sldNum" idx="12"/>
          </p:nvPr>
        </p:nvSpPr>
        <p:spPr>
          <a:xfrm>
            <a:off x="53392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 txBox="1">
            <a:spLocks noGrp="1"/>
          </p:cNvSpPr>
          <p:nvPr>
            <p:ph type="title"/>
          </p:nvPr>
        </p:nvSpPr>
        <p:spPr>
          <a:xfrm>
            <a:off x="520735" y="712800"/>
            <a:ext cx="2438400" cy="24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400"/>
              <a:buFont typeface="Calibri"/>
              <a:buNone/>
              <a:defRPr sz="1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2"/>
          <p:cNvSpPr>
            <a:spLocks noGrp="1"/>
          </p:cNvSpPr>
          <p:nvPr>
            <p:ph type="pic" idx="2"/>
          </p:nvPr>
        </p:nvSpPr>
        <p:spPr>
          <a:xfrm>
            <a:off x="3213985" y="1539451"/>
            <a:ext cx="3827100" cy="75984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2"/>
          <p:cNvSpPr txBox="1">
            <a:spLocks noGrp="1"/>
          </p:cNvSpPr>
          <p:nvPr>
            <p:ph type="body" idx="1"/>
          </p:nvPr>
        </p:nvSpPr>
        <p:spPr>
          <a:xfrm>
            <a:off x="520735" y="3207600"/>
            <a:ext cx="2438400" cy="59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5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/>
            </a:lvl1pPr>
            <a:lvl2pPr marL="914400" lvl="1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4900"/>
              <a:buNone/>
              <a:defRPr sz="4900"/>
            </a:lvl2pPr>
            <a:lvl3pPr marL="1371600" lvl="2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/>
            </a:lvl3pPr>
            <a:lvl4pPr marL="1828800" lvl="3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/>
            </a:lvl4pPr>
            <a:lvl5pPr marL="2286000" lvl="4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/>
            </a:lvl5pPr>
            <a:lvl6pPr marL="2743200" lvl="5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/>
            </a:lvl6pPr>
            <a:lvl7pPr marL="3200400" lvl="6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/>
            </a:lvl7pPr>
            <a:lvl8pPr marL="3657600" lvl="7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/>
            </a:lvl8pPr>
            <a:lvl9pPr marL="4114800" lvl="8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/>
            </a:lvl9pPr>
          </a:lstStyle>
          <a:p>
            <a:endParaRPr/>
          </a:p>
        </p:txBody>
      </p:sp>
      <p:sp>
        <p:nvSpPr>
          <p:cNvPr id="69" name="Google Shape;69;p12"/>
          <p:cNvSpPr txBox="1">
            <a:spLocks noGrp="1"/>
          </p:cNvSpPr>
          <p:nvPr>
            <p:ph type="dt" idx="10"/>
          </p:nvPr>
        </p:nvSpPr>
        <p:spPr>
          <a:xfrm>
            <a:off x="5197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ftr" idx="11"/>
          </p:nvPr>
        </p:nvSpPr>
        <p:spPr>
          <a:xfrm>
            <a:off x="2504251" y="9909903"/>
            <a:ext cx="25515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sldNum" idx="12"/>
          </p:nvPr>
        </p:nvSpPr>
        <p:spPr>
          <a:xfrm>
            <a:off x="53392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>
            <a:spLocks noGrp="1"/>
          </p:cNvSpPr>
          <p:nvPr>
            <p:ph type="title"/>
          </p:nvPr>
        </p:nvSpPr>
        <p:spPr>
          <a:xfrm>
            <a:off x="519751" y="569251"/>
            <a:ext cx="6520500" cy="20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00"/>
              <a:buFont typeface="Calibri"/>
              <a:buNone/>
              <a:defRPr sz="15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3"/>
          <p:cNvSpPr txBox="1">
            <a:spLocks noGrp="1"/>
          </p:cNvSpPr>
          <p:nvPr>
            <p:ph type="body" idx="1"/>
          </p:nvPr>
        </p:nvSpPr>
        <p:spPr>
          <a:xfrm>
            <a:off x="519751" y="2846250"/>
            <a:ext cx="6520500" cy="67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normAutofit/>
          </a:bodyPr>
          <a:lstStyle>
            <a:lvl1pPr marL="457200" marR="0" lvl="0" indent="-863600" algn="l" rtl="0">
              <a:lnSpc>
                <a:spcPct val="90000"/>
              </a:lnSpc>
              <a:spcBef>
                <a:spcPts val="3500"/>
              </a:spcBef>
              <a:spcAft>
                <a:spcPts val="0"/>
              </a:spcAft>
              <a:buClr>
                <a:schemeClr val="dk1"/>
              </a:buClr>
              <a:buSzPts val="10000"/>
              <a:buFont typeface="Arial"/>
              <a:buChar char="•"/>
              <a:defRPr sz="10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7747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8600"/>
              <a:buFont typeface="Arial"/>
              <a:buChar char="•"/>
              <a:defRPr sz="8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6858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Char char="•"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6350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Char char="•"/>
              <a:defRPr sz="6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6350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Char char="•"/>
              <a:defRPr sz="6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6350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Char char="•"/>
              <a:defRPr sz="6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6350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Char char="•"/>
              <a:defRPr sz="6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6350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Char char="•"/>
              <a:defRPr sz="6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6350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Char char="•"/>
              <a:defRPr sz="6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"/>
          <p:cNvSpPr txBox="1">
            <a:spLocks noGrp="1"/>
          </p:cNvSpPr>
          <p:nvPr>
            <p:ph type="dt" idx="10"/>
          </p:nvPr>
        </p:nvSpPr>
        <p:spPr>
          <a:xfrm>
            <a:off x="5197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ftr" idx="11"/>
          </p:nvPr>
        </p:nvSpPr>
        <p:spPr>
          <a:xfrm>
            <a:off x="2504251" y="9909903"/>
            <a:ext cx="25515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53392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an.nl/onderzoek/lectoraten/lectoraat-digitale-transformatie-in-de-revalidatiez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hyperlink" Target="http://www.linkedin.com/in/varvara-lazo" TargetMode="External"/><Relationship Id="rId4" Type="http://schemas.openxmlformats.org/officeDocument/2006/relationships/hyperlink" Target="https://www.neuronetmem.org/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lomonosov-msu.ru/eng/event/7000/" TargetMode="External"/><Relationship Id="rId3" Type="http://schemas.openxmlformats.org/officeDocument/2006/relationships/hyperlink" Target="https://doi.org/10.3389/fphys.2022.895863" TargetMode="External"/><Relationship Id="rId7" Type="http://schemas.openxmlformats.org/officeDocument/2006/relationships/hyperlink" Target="https://arterynew.wpenginepowered.com/wp-content/uploads/2020/10/Artery-20-ProgrammeBook-of-Abstracts-4.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io.msu.ru/" TargetMode="External"/><Relationship Id="rId5" Type="http://schemas.openxmlformats.org/officeDocument/2006/relationships/hyperlink" Target="https://www.elibrary.ru/item.asp?id=42721639" TargetMode="External"/><Relationship Id="rId4" Type="http://schemas.openxmlformats.org/officeDocument/2006/relationships/hyperlink" Target="https://doi.org/10.2991/artres.k.201209.048" TargetMode="External"/><Relationship Id="rId9" Type="http://schemas.openxmlformats.org/officeDocument/2006/relationships/hyperlink" Target="https://labmgmu.ru/en/main-pag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/>
          <p:nvPr/>
        </p:nvSpPr>
        <p:spPr>
          <a:xfrm>
            <a:off x="0" y="-1025"/>
            <a:ext cx="7560000" cy="1153200"/>
          </a:xfrm>
          <a:prstGeom prst="rect">
            <a:avLst/>
          </a:prstGeom>
          <a:solidFill>
            <a:srgbClr val="5C84CC"/>
          </a:solidFill>
          <a:ln w="12700" cap="flat" cmpd="sng">
            <a:solidFill>
              <a:srgbClr val="5C84C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57850" tIns="28900" rIns="57850" bIns="28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3706600" y="53876"/>
            <a:ext cx="3738900" cy="1035386"/>
          </a:xfrm>
          <a:prstGeom prst="roundRect">
            <a:avLst>
              <a:gd name="adj" fmla="val 12595"/>
            </a:avLst>
          </a:prstGeom>
          <a:solidFill>
            <a:schemeClr val="lt1"/>
          </a:solidFill>
          <a:ln w="12700" cap="flat" cmpd="sng">
            <a:solidFill>
              <a:schemeClr val="accent1">
                <a:lumMod val="7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57850" tIns="28900" rIns="57850" bIns="28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 txBox="1"/>
          <p:nvPr/>
        </p:nvSpPr>
        <p:spPr>
          <a:xfrm flipH="1">
            <a:off x="1591762" y="215319"/>
            <a:ext cx="2078100" cy="7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V</a:t>
            </a:r>
            <a:r>
              <a:rPr lang="en-US" sz="2000" b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arvara</a:t>
            </a:r>
            <a:endParaRPr sz="900" b="1"/>
          </a:p>
          <a:p>
            <a:pPr marL="0" marR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L</a:t>
            </a:r>
            <a:r>
              <a:rPr lang="en-US" sz="2000" b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azarenko</a:t>
            </a:r>
            <a:endParaRPr sz="2000" b="1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6" name="Google Shape;96;p1"/>
          <p:cNvSpPr txBox="1"/>
          <p:nvPr/>
        </p:nvSpPr>
        <p:spPr>
          <a:xfrm>
            <a:off x="2935187" y="6382435"/>
            <a:ext cx="1689300" cy="2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i="0" u="none" strike="noStrike" cap="none" dirty="0">
                <a:solidFill>
                  <a:schemeClr val="accent1">
                    <a:lumMod val="75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WORK EXPERIENCE</a:t>
            </a:r>
            <a:endParaRPr sz="1100" b="1" dirty="0">
              <a:solidFill>
                <a:schemeClr val="accent1">
                  <a:lumMod val="75000"/>
                </a:schemeClr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7" name="Google Shape;97;p1"/>
          <p:cNvSpPr txBox="1"/>
          <p:nvPr/>
        </p:nvSpPr>
        <p:spPr>
          <a:xfrm flipH="1">
            <a:off x="1557827" y="6627414"/>
            <a:ext cx="6001848" cy="3992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000" b="1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Part-time staff while searching for a life sciences position</a:t>
            </a:r>
          </a:p>
          <a:p>
            <a:pPr marL="0" lvl="0" indent="0" algn="just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000" b="1" dirty="0">
                <a:latin typeface="Verdana"/>
                <a:ea typeface="Verdana"/>
                <a:cs typeface="Verdana"/>
                <a:sym typeface="Verdana"/>
              </a:rPr>
              <a:t>Renato’s Pizzeria – Nijmegen, The Netherlands</a:t>
            </a:r>
          </a:p>
          <a:p>
            <a:pPr marL="215900" lvl="0" indent="-215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✔"/>
            </a:pPr>
            <a:r>
              <a:rPr lang="en-GB" sz="1000" dirty="0">
                <a:latin typeface="Verdana"/>
                <a:ea typeface="Verdana"/>
                <a:cs typeface="Verdana"/>
                <a:sym typeface="Verdana"/>
              </a:rPr>
              <a:t>Providing customer service</a:t>
            </a:r>
            <a:endParaRPr lang="en-GB" sz="1000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15900" lvl="0" indent="-215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✔"/>
            </a:pPr>
            <a:r>
              <a:rPr lang="en-GB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Selling the restaurant’s menu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</a:pPr>
            <a:endParaRPr lang="en-US" sz="600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000" b="1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Intern at </a:t>
            </a:r>
            <a:r>
              <a:rPr lang="en-US" sz="1000" b="1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hlinkClick r:id="rId3"/>
              </a:rPr>
              <a:t>Digital Transformation of Rehabilitation Care</a:t>
            </a:r>
            <a:endParaRPr sz="900" dirty="0">
              <a:solidFill>
                <a:srgbClr val="000000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000" b="1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HAN University of Applied Sciences – Nijmegen, The Netherlands</a:t>
            </a:r>
            <a:endParaRPr sz="900" dirty="0">
              <a:solidFill>
                <a:srgbClr val="000000"/>
              </a:solidFill>
            </a:endParaRPr>
          </a:p>
          <a:p>
            <a:pPr marL="215900" lvl="0" indent="-215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✔"/>
            </a:pP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Added value research of home telemonitoring in elderly care based on the HTA framework presented onto the Quadruple aim</a:t>
            </a:r>
            <a:endParaRPr sz="1000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15900" lvl="0" indent="-215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✔"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Deployment </a:t>
            </a:r>
            <a:r>
              <a:rPr lang="en-US" sz="1000" dirty="0">
                <a:latin typeface="Verdana"/>
                <a:ea typeface="Verdana"/>
                <a:cs typeface="Verdana"/>
                <a:sym typeface="Verdana"/>
              </a:rPr>
              <a:t>of s</a:t>
            </a: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urveys (22) in Dutch and interviewing (7) </a:t>
            </a:r>
            <a:r>
              <a:rPr lang="en-US" sz="1000" dirty="0">
                <a:latin typeface="Verdana"/>
                <a:ea typeface="Verdana"/>
                <a:cs typeface="Verdana"/>
                <a:sym typeface="Verdana"/>
              </a:rPr>
              <a:t>medical professionals in English on their home telemonitoring experience/attitude</a:t>
            </a:r>
            <a:endParaRPr sz="900" dirty="0">
              <a:solidFill>
                <a:srgbClr val="000000"/>
              </a:solidFill>
            </a:endParaRPr>
          </a:p>
          <a:p>
            <a:pPr marL="215900" lvl="0" indent="-215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✔"/>
            </a:pP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Cost-effectiveness analysis (Markov model cohort simulation) on home telemonitoring in the Netherlands</a:t>
            </a:r>
            <a:endParaRPr lang="en-US" sz="900" dirty="0">
              <a:ea typeface="Verdana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</a:pPr>
            <a:endParaRPr sz="600" b="1" dirty="0"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just" rtl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000" b="1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Intern at </a:t>
            </a:r>
            <a:r>
              <a:rPr lang="en-US" sz="1000" b="1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hlinkClick r:id="rId4"/>
              </a:rPr>
              <a:t>Neuronal Networks of Memory</a:t>
            </a:r>
            <a:endParaRPr sz="900" dirty="0"/>
          </a:p>
          <a:p>
            <a:pPr marL="0" marR="0" lvl="0" indent="0" algn="just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Donders Institute – Nijmegen, The Netherlands</a:t>
            </a:r>
            <a:endParaRPr sz="900" dirty="0"/>
          </a:p>
          <a:p>
            <a:pPr marL="215900" marR="0" lvl="0" indent="-2159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✔"/>
            </a:pPr>
            <a:r>
              <a:rPr lang="en-US" sz="1000" i="1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In vivo </a:t>
            </a: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Ca</a:t>
            </a:r>
            <a:r>
              <a:rPr lang="en-US" sz="1000" baseline="30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2+</a:t>
            </a: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imaging of the </a:t>
            </a:r>
            <a:r>
              <a:rPr lang="en-US" sz="1000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retrosplenial</a:t>
            </a: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cortex in mice during head-fixed virtual social learning using two-photon microscopy</a:t>
            </a:r>
            <a:endParaRPr sz="900" dirty="0"/>
          </a:p>
          <a:p>
            <a:pPr marL="215900" marR="0" lvl="0" indent="-215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✔"/>
            </a:pP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Management of laboratory animals (GCaMP6 transgenic mice, handling &amp; feeding, craniotomy)</a:t>
            </a:r>
            <a:endParaRPr sz="900" dirty="0"/>
          </a:p>
          <a:p>
            <a:pPr marL="215900" marR="0" lvl="0" indent="-215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✔"/>
            </a:pP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Computational analysis of the obtained data (Python, </a:t>
            </a:r>
            <a:r>
              <a:rPr lang="en-US" sz="1000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DeepLabCut</a:t>
            </a: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endParaRPr sz="1000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8" name="Google Shape;98;p1"/>
          <p:cNvSpPr txBox="1"/>
          <p:nvPr/>
        </p:nvSpPr>
        <p:spPr>
          <a:xfrm flipH="1">
            <a:off x="101082" y="6639585"/>
            <a:ext cx="1387799" cy="2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Verdana"/>
                <a:ea typeface="Verdana"/>
                <a:cs typeface="Verdana"/>
                <a:sym typeface="Verdana"/>
              </a:rPr>
              <a:t>10</a:t>
            </a: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/2024 – current</a:t>
            </a:r>
            <a:endParaRPr sz="900" dirty="0"/>
          </a:p>
        </p:txBody>
      </p:sp>
      <p:sp>
        <p:nvSpPr>
          <p:cNvPr id="99" name="Google Shape;99;p1"/>
          <p:cNvSpPr txBox="1"/>
          <p:nvPr/>
        </p:nvSpPr>
        <p:spPr>
          <a:xfrm flipH="1">
            <a:off x="1436024" y="2518847"/>
            <a:ext cx="6086988" cy="3831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000" b="1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MSc in Medical Biology – Radboud University, Nijmegen, The Netherlands</a:t>
            </a:r>
            <a:endParaRPr sz="1000" b="1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15900" lvl="0" indent="-215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✔"/>
            </a:pPr>
            <a:r>
              <a:rPr lang="en-US" sz="1000" u="sng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Specialisation</a:t>
            </a: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: Science, Management and Innovation</a:t>
            </a:r>
          </a:p>
          <a:p>
            <a:pPr marL="215900" lvl="0" indent="-215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✔"/>
            </a:pP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GPA result: </a:t>
            </a:r>
            <a:r>
              <a:rPr lang="en-US" sz="1000" b="1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7.63/10.00</a:t>
            </a:r>
          </a:p>
          <a:p>
            <a:pPr marL="215900" lvl="0" indent="-215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✔"/>
            </a:pPr>
            <a:r>
              <a:rPr lang="en-GB" sz="1000" u="sng" dirty="0">
                <a:latin typeface="Verdana"/>
                <a:ea typeface="Verdana"/>
                <a:cs typeface="Verdana"/>
                <a:sym typeface="Verdana"/>
              </a:rPr>
              <a:t>Principal subjects</a:t>
            </a:r>
            <a:r>
              <a:rPr lang="en-GB" sz="1000" dirty="0">
                <a:latin typeface="Verdana"/>
                <a:ea typeface="Verdana"/>
                <a:cs typeface="Verdana"/>
                <a:sym typeface="Verdana"/>
              </a:rPr>
              <a:t>: Future of health, How Health Systems Work, Sustainable Innovation Management, Molecular and Cellular Neurobiology, Molecular Therapy, Trends in Stem Cell Biology</a:t>
            </a:r>
            <a:endParaRPr lang="en-US" sz="1000" dirty="0">
              <a:latin typeface="Verdana"/>
              <a:ea typeface="Verdana"/>
              <a:cs typeface="Verdana"/>
              <a:sym typeface="Verdana"/>
            </a:endParaRPr>
          </a:p>
          <a:p>
            <a:pPr marL="215900" lvl="0" indent="-215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✔"/>
            </a:pPr>
            <a:r>
              <a:rPr lang="en-US" sz="1000" u="sng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Master thesis</a:t>
            </a: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lang="ru-RU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«</a:t>
            </a: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Potential added value of home telemonitoring technology in elderly</a:t>
            </a:r>
            <a:r>
              <a:rPr lang="en-US" sz="1000" dirty="0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care</a:t>
            </a:r>
            <a:r>
              <a:rPr lang="ru-RU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»</a:t>
            </a: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, GPA result: </a:t>
            </a:r>
            <a:r>
              <a:rPr lang="en-US" sz="1000" b="1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8.00/10.00</a:t>
            </a:r>
            <a:endParaRPr lang="en-US" sz="1000" b="1" dirty="0">
              <a:latin typeface="Verdana"/>
              <a:ea typeface="Verdana"/>
              <a:cs typeface="Verdana"/>
              <a:sym typeface="Verdana"/>
            </a:endParaRPr>
          </a:p>
          <a:p>
            <a:pPr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</a:pPr>
            <a:endParaRPr sz="600" dirty="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20000"/>
              </a:lnSpc>
              <a:spcAft>
                <a:spcPts val="600"/>
              </a:spcAft>
              <a:buNone/>
            </a:pPr>
            <a:r>
              <a:rPr lang="en-US" sz="1000" b="1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BSc in Biology – Lomonosov Moscow State University (MSU), Moscow, Russia</a:t>
            </a:r>
            <a:endParaRPr sz="1000" b="1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15900" lvl="0" indent="-215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✔"/>
            </a:pPr>
            <a:r>
              <a:rPr lang="en-US" sz="1000" u="sng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Specialisation</a:t>
            </a: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: Human and Animal Physiology</a:t>
            </a:r>
            <a:endParaRPr sz="900" dirty="0">
              <a:solidFill>
                <a:srgbClr val="000000"/>
              </a:solidFill>
            </a:endParaRPr>
          </a:p>
          <a:p>
            <a:pPr marL="215900" lvl="0" indent="-215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✔"/>
            </a:pP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GPA result: </a:t>
            </a:r>
            <a:r>
              <a:rPr lang="en-US" sz="1000" b="1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4.83/5.00</a:t>
            </a:r>
          </a:p>
          <a:p>
            <a:pPr marL="215900" lvl="0" indent="-215900">
              <a:lnSpc>
                <a:spcPct val="120000"/>
              </a:lnSpc>
              <a:buSzPts val="1000"/>
              <a:buFont typeface="Noto Sans Symbols"/>
              <a:buChar char="✔"/>
            </a:pPr>
            <a:r>
              <a:rPr lang="en-GB" sz="1000" u="sng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Principal subjects</a:t>
            </a:r>
            <a:r>
              <a:rPr lang="en-GB" sz="1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Human and animal physiology, Electrophysiology of excited cells, Physiology of central nervous and visceral systems, Physiology of circulation, </a:t>
            </a:r>
            <a:r>
              <a:rPr lang="en-GB" sz="1000" dirty="0">
                <a:latin typeface="Verdana" panose="020B0604030504040204" pitchFamily="34" charset="0"/>
                <a:ea typeface="Verdana" panose="020B0604030504040204" pitchFamily="34" charset="0"/>
              </a:rPr>
              <a:t>Embryology, Genetics, </a:t>
            </a:r>
            <a:r>
              <a:rPr lang="en-GB" sz="1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Microbiology, Biochemistry, Immunology, Psychology</a:t>
            </a:r>
          </a:p>
          <a:p>
            <a:pPr marL="215900" lvl="0" indent="-215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✔"/>
            </a:pPr>
            <a:r>
              <a:rPr lang="en-GB" sz="1000" u="sng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Skills</a:t>
            </a:r>
            <a:r>
              <a:rPr lang="en-GB" sz="1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PCR, qPCR, RT-PCR, gel electrophoresis, wire myography, western blotting, ELISA, microscopy, cell culture, immunohistochemistry, intracellular recording (microelectrodes, patch clamp), behaviour tests (open field test, elevated plus maze, light-dark box test)</a:t>
            </a:r>
          </a:p>
          <a:p>
            <a:pPr marL="215900" lvl="0" indent="-215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✔"/>
            </a:pPr>
            <a:r>
              <a:rPr lang="en-US" sz="1000" u="sng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Bachelor thesis</a:t>
            </a: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lang="ru-RU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«</a:t>
            </a: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Role of TASK-1 channels in arterial tone regulation in different organs in rats</a:t>
            </a:r>
            <a:r>
              <a:rPr lang="ru-RU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»</a:t>
            </a: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, GPA result: </a:t>
            </a:r>
            <a:r>
              <a:rPr lang="en-US" sz="1000" b="1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5.00/5.00</a:t>
            </a:r>
            <a:endParaRPr sz="1000" b="1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0" name="Google Shape;100;p1"/>
          <p:cNvSpPr txBox="1"/>
          <p:nvPr/>
        </p:nvSpPr>
        <p:spPr>
          <a:xfrm>
            <a:off x="2826587" y="2294491"/>
            <a:ext cx="1906500" cy="2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chemeClr val="accent1">
                    <a:lumMod val="75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EDUCATION</a:t>
            </a:r>
            <a:endParaRPr sz="1100" b="1" dirty="0">
              <a:solidFill>
                <a:schemeClr val="accent1">
                  <a:lumMod val="75000"/>
                </a:schemeClr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1" name="Google Shape;101;p1"/>
          <p:cNvSpPr txBox="1"/>
          <p:nvPr/>
        </p:nvSpPr>
        <p:spPr>
          <a:xfrm flipH="1">
            <a:off x="59550" y="2518852"/>
            <a:ext cx="1477500" cy="2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09/2022 – </a:t>
            </a:r>
            <a:r>
              <a:rPr lang="hu-HU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08</a:t>
            </a:r>
            <a:r>
              <a:rPr lang="hu-HU" sz="1000" dirty="0">
                <a:latin typeface="Verdana"/>
                <a:ea typeface="Verdana"/>
                <a:cs typeface="Verdana"/>
                <a:sym typeface="Verdana"/>
              </a:rPr>
              <a:t>/2024</a:t>
            </a:r>
            <a:endParaRPr sz="1000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2" name="Google Shape;102;p1"/>
          <p:cNvSpPr txBox="1"/>
          <p:nvPr/>
        </p:nvSpPr>
        <p:spPr>
          <a:xfrm flipH="1">
            <a:off x="59565" y="4179092"/>
            <a:ext cx="1456696" cy="2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09/2016 – 06/2020</a:t>
            </a:r>
            <a:endParaRPr sz="1000" b="1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3" name="Google Shape;103;p1"/>
          <p:cNvSpPr txBox="1"/>
          <p:nvPr/>
        </p:nvSpPr>
        <p:spPr>
          <a:xfrm flipH="1">
            <a:off x="101116" y="9203315"/>
            <a:ext cx="1387765" cy="212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02/2023 – 08/2023</a:t>
            </a:r>
            <a:endParaRPr sz="900" b="1" dirty="0"/>
          </a:p>
        </p:txBody>
      </p:sp>
      <p:sp>
        <p:nvSpPr>
          <p:cNvPr id="104" name="Google Shape;104;p1"/>
          <p:cNvSpPr txBox="1"/>
          <p:nvPr/>
        </p:nvSpPr>
        <p:spPr>
          <a:xfrm>
            <a:off x="2370287" y="1204899"/>
            <a:ext cx="2819100" cy="2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chemeClr val="accent1">
                    <a:lumMod val="75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PERSONAL STATEMENT</a:t>
            </a:r>
            <a:endParaRPr sz="1100" b="1" dirty="0">
              <a:solidFill>
                <a:schemeClr val="accent1">
                  <a:lumMod val="75000"/>
                </a:schemeClr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5" name="Google Shape;105;p1"/>
          <p:cNvSpPr txBox="1"/>
          <p:nvPr/>
        </p:nvSpPr>
        <p:spPr>
          <a:xfrm flipH="1">
            <a:off x="166282" y="1457167"/>
            <a:ext cx="7227110" cy="797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lvl="0" algn="just">
              <a:lnSpc>
                <a:spcPct val="120000"/>
              </a:lnSpc>
            </a:pPr>
            <a:r>
              <a:rPr lang="en-GB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 am a curious and dedicated graduate with a Master’s degree in Medical Biology, driven by a genuine passion for neuroscience. My experience spans both fundamental research and clinical trial development. With a solid biomedical background and a keen interest in sharing knowledge, I am motivated to do meaningful research to support the health and well-being of both people and animals.</a:t>
            </a:r>
            <a:endParaRPr lang="en-GB" sz="900" dirty="0"/>
          </a:p>
        </p:txBody>
      </p:sp>
      <p:sp>
        <p:nvSpPr>
          <p:cNvPr id="2" name="Google Shape;92;p1">
            <a:extLst>
              <a:ext uri="{FF2B5EF4-FFF2-40B4-BE49-F238E27FC236}">
                <a16:creationId xmlns:a16="http://schemas.microsoft.com/office/drawing/2014/main" id="{E01541C1-DA9C-1709-CACF-5E83F196E268}"/>
              </a:ext>
            </a:extLst>
          </p:cNvPr>
          <p:cNvSpPr txBox="1"/>
          <p:nvPr/>
        </p:nvSpPr>
        <p:spPr>
          <a:xfrm>
            <a:off x="5018858" y="82799"/>
            <a:ext cx="2334049" cy="1020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accent1">
                    <a:lumMod val="75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Nijmegen, The Netherlands</a:t>
            </a:r>
            <a:endParaRPr sz="900" b="0" i="0" u="none" strike="noStrike" cap="none" dirty="0">
              <a:solidFill>
                <a:schemeClr val="accent1">
                  <a:lumMod val="7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accent1">
                    <a:lumMod val="75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+31 6 2662 9839</a:t>
            </a:r>
            <a:endParaRPr sz="1000" b="0" i="0" u="none" strike="noStrike" cap="none" dirty="0">
              <a:solidFill>
                <a:schemeClr val="accent1">
                  <a:lumMod val="75000"/>
                </a:schemeClr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accent1">
                    <a:lumMod val="75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varlazoa@gmail.com</a:t>
            </a:r>
            <a:endParaRPr sz="1000" dirty="0">
              <a:solidFill>
                <a:schemeClr val="accent1">
                  <a:lumMod val="75000"/>
                </a:schemeClr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accent1">
                    <a:lumMod val="75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29.12.1998 (26 years)</a:t>
            </a:r>
          </a:p>
          <a:p>
            <a:pPr marL="0" marR="0" lvl="0" indent="0" algn="l" rtl="0"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dirty="0">
                <a:solidFill>
                  <a:srgbClr val="4D7283"/>
                </a:solidFill>
                <a:latin typeface="Verdana"/>
                <a:ea typeface="Verdana"/>
                <a:cs typeface="Verdana"/>
                <a:sym typeface="Verdana"/>
                <a:hlinkClick r:id="rId5"/>
              </a:rPr>
              <a:t>www.linkedin.com/in/varvara-lazo</a:t>
            </a:r>
            <a:r>
              <a:rPr lang="en-US" sz="1000" dirty="0">
                <a:solidFill>
                  <a:srgbClr val="4D728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</a:p>
        </p:txBody>
      </p:sp>
      <p:sp>
        <p:nvSpPr>
          <p:cNvPr id="3" name="Google Shape;107;p1">
            <a:extLst>
              <a:ext uri="{FF2B5EF4-FFF2-40B4-BE49-F238E27FC236}">
                <a16:creationId xmlns:a16="http://schemas.microsoft.com/office/drawing/2014/main" id="{0B40396C-ECD5-97C5-89F5-21A5327F6529}"/>
              </a:ext>
            </a:extLst>
          </p:cNvPr>
          <p:cNvSpPr txBox="1"/>
          <p:nvPr/>
        </p:nvSpPr>
        <p:spPr>
          <a:xfrm>
            <a:off x="3933009" y="82799"/>
            <a:ext cx="1026000" cy="1020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dirty="0">
                <a:solidFill>
                  <a:schemeClr val="accent1">
                    <a:lumMod val="75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Address</a:t>
            </a:r>
            <a:endParaRPr sz="900" b="1" i="0" u="none" strike="noStrike" cap="none" dirty="0">
              <a:solidFill>
                <a:schemeClr val="accent1">
                  <a:lumMod val="75000"/>
                </a:schemeClr>
              </a:solidFill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dirty="0">
                <a:solidFill>
                  <a:schemeClr val="accent1">
                    <a:lumMod val="75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Telephone</a:t>
            </a:r>
            <a:endParaRPr sz="1000" b="1" i="0" u="none" strike="noStrike" cap="none" dirty="0">
              <a:solidFill>
                <a:schemeClr val="accent1">
                  <a:lumMod val="75000"/>
                </a:schemeClr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dirty="0">
                <a:solidFill>
                  <a:schemeClr val="accent1">
                    <a:lumMod val="75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E-mail</a:t>
            </a:r>
            <a:endParaRPr sz="1000" b="1" dirty="0">
              <a:solidFill>
                <a:schemeClr val="accent1">
                  <a:lumMod val="75000"/>
                </a:schemeClr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dirty="0">
                <a:solidFill>
                  <a:schemeClr val="accent1">
                    <a:lumMod val="75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Date of birth</a:t>
            </a:r>
          </a:p>
          <a:p>
            <a:pPr marL="0" marR="0" lvl="0" indent="0" algn="r" rtl="0"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 dirty="0">
                <a:solidFill>
                  <a:schemeClr val="accent1">
                    <a:lumMod val="75000"/>
                  </a:schemeClr>
                </a:solidFill>
                <a:latin typeface="Verdana"/>
                <a:ea typeface="Verdana"/>
                <a:sym typeface="Verdana"/>
              </a:rPr>
              <a:t>LinkedIn</a:t>
            </a:r>
            <a:endParaRPr sz="900" b="1" i="0" u="none" strike="noStrike" cap="none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Google Shape;98;p1">
            <a:extLst>
              <a:ext uri="{FF2B5EF4-FFF2-40B4-BE49-F238E27FC236}">
                <a16:creationId xmlns:a16="http://schemas.microsoft.com/office/drawing/2014/main" id="{945D50A0-6A57-1D34-B8DB-E1356A19870A}"/>
              </a:ext>
            </a:extLst>
          </p:cNvPr>
          <p:cNvSpPr txBox="1"/>
          <p:nvPr/>
        </p:nvSpPr>
        <p:spPr>
          <a:xfrm flipH="1">
            <a:off x="101081" y="7568231"/>
            <a:ext cx="1431771" cy="212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02/2024 – 08/2024</a:t>
            </a:r>
            <a:endParaRPr sz="900" b="1" dirty="0"/>
          </a:p>
        </p:txBody>
      </p:sp>
      <p:pic>
        <p:nvPicPr>
          <p:cNvPr id="6" name="Picture 5" descr="A person standing outside in a park&#10;&#10;AI-generated content may be incorrect.">
            <a:extLst>
              <a:ext uri="{FF2B5EF4-FFF2-40B4-BE49-F238E27FC236}">
                <a16:creationId xmlns:a16="http://schemas.microsoft.com/office/drawing/2014/main" id="{3D2DCCBC-211F-C29D-9EEA-E926827AD40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1754" t="364" r="21754" b="43556"/>
          <a:stretch>
            <a:fillRect/>
          </a:stretch>
        </p:blipFill>
        <p:spPr>
          <a:xfrm>
            <a:off x="329989" y="48285"/>
            <a:ext cx="1054680" cy="1054680"/>
          </a:xfrm>
          <a:prstGeom prst="ellipse">
            <a:avLst/>
          </a:prstGeom>
          <a:ln>
            <a:solidFill>
              <a:schemeClr val="bg1"/>
            </a:solidFill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"/>
          <p:cNvSpPr txBox="1"/>
          <p:nvPr/>
        </p:nvSpPr>
        <p:spPr>
          <a:xfrm>
            <a:off x="2229737" y="6941127"/>
            <a:ext cx="3100200" cy="2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100" b="1" i="0" u="none" strike="noStrike" cap="none" dirty="0">
                <a:solidFill>
                  <a:schemeClr val="accent1">
                    <a:lumMod val="75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ACADEMIC HONORS AND AWARDS</a:t>
            </a:r>
            <a:endParaRPr sz="1100" b="0" i="0" u="none" strike="noStrike" cap="none" dirty="0">
              <a:solidFill>
                <a:schemeClr val="accent1">
                  <a:lumMod val="7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"/>
          <p:cNvSpPr txBox="1"/>
          <p:nvPr/>
        </p:nvSpPr>
        <p:spPr>
          <a:xfrm>
            <a:off x="2515187" y="7866953"/>
            <a:ext cx="2529300" cy="2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100" b="1" i="0" u="none" strike="noStrike" cap="none" dirty="0">
                <a:solidFill>
                  <a:schemeClr val="accent1">
                    <a:lumMod val="75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DIGITAL SKILLS</a:t>
            </a:r>
            <a:endParaRPr sz="1100" b="0" i="0" u="none" strike="noStrike" cap="none" dirty="0">
              <a:solidFill>
                <a:schemeClr val="accent1">
                  <a:lumMod val="7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"/>
          <p:cNvSpPr txBox="1"/>
          <p:nvPr/>
        </p:nvSpPr>
        <p:spPr>
          <a:xfrm>
            <a:off x="159208" y="8090305"/>
            <a:ext cx="7241258" cy="243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Python (beginner), </a:t>
            </a:r>
            <a:r>
              <a:rPr lang="en-US" sz="1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DeepLabCut</a:t>
            </a:r>
            <a:r>
              <a:rPr lang="en-US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STATISTICA, GraphPad Prism, Rotor-Gene Q Series, and MS Office </a:t>
            </a:r>
            <a:r>
              <a:rPr lang="en-US" sz="1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softwares</a:t>
            </a:r>
            <a:endParaRPr sz="10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6" name="Google Shape;116;p2"/>
          <p:cNvSpPr txBox="1"/>
          <p:nvPr/>
        </p:nvSpPr>
        <p:spPr>
          <a:xfrm>
            <a:off x="3033394" y="8418420"/>
            <a:ext cx="1478400" cy="2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100" b="1" i="0" u="none" strike="noStrike" cap="none" dirty="0">
                <a:solidFill>
                  <a:schemeClr val="accent1">
                    <a:lumMod val="75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LANGUAGES</a:t>
            </a:r>
            <a:endParaRPr sz="1100" b="1" i="0" u="none" strike="noStrike" cap="none" dirty="0">
              <a:solidFill>
                <a:schemeClr val="accent1">
                  <a:lumMod val="75000"/>
                </a:schemeClr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7" name="Google Shape;117;p2"/>
          <p:cNvSpPr txBox="1"/>
          <p:nvPr/>
        </p:nvSpPr>
        <p:spPr>
          <a:xfrm>
            <a:off x="299826" y="8639549"/>
            <a:ext cx="6945535" cy="458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Russian (native), English (fluent – С</a:t>
            </a:r>
            <a:r>
              <a:rPr lang="en-US" sz="1000" b="0" i="0" u="none" strike="noStrike" cap="none" baseline="-25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en-US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), German (intermediate – </a:t>
            </a: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</a:t>
            </a:r>
            <a:r>
              <a:rPr lang="en-US" sz="1000" b="0" i="0" u="none" strike="noStrike" cap="none" baseline="-25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en-US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-В</a:t>
            </a:r>
            <a:r>
              <a:rPr lang="en-US" sz="1000" baseline="-25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en-US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), Dutch (low intermediate – А</a:t>
            </a:r>
            <a:r>
              <a:rPr lang="en-US" sz="1000" b="0" i="0" u="none" strike="noStrike" cap="none" baseline="-25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en-US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-В</a:t>
            </a:r>
            <a:r>
              <a:rPr lang="en-US" sz="1000" b="0" i="0" u="none" strike="noStrike" cap="none" baseline="-25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en-US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), French (beginner - A</a:t>
            </a:r>
            <a:r>
              <a:rPr lang="en-US" sz="1000" b="0" i="0" u="none" strike="noStrike" cap="none" baseline="-25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en-US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endParaRPr sz="10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8" name="Google Shape;118;p2"/>
          <p:cNvSpPr txBox="1"/>
          <p:nvPr/>
        </p:nvSpPr>
        <p:spPr>
          <a:xfrm>
            <a:off x="2535693" y="9040266"/>
            <a:ext cx="2473800" cy="2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100" b="1" i="0" u="none" strike="noStrike" cap="none" dirty="0">
                <a:solidFill>
                  <a:schemeClr val="accent1">
                    <a:lumMod val="75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VOLUNTEERING ACTIVITY</a:t>
            </a:r>
            <a:endParaRPr sz="1100" b="0" i="0" u="none" strike="noStrike" cap="none" dirty="0">
              <a:solidFill>
                <a:schemeClr val="accent1">
                  <a:lumMod val="7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"/>
          <p:cNvSpPr txBox="1"/>
          <p:nvPr/>
        </p:nvSpPr>
        <p:spPr>
          <a:xfrm>
            <a:off x="1328680" y="7179570"/>
            <a:ext cx="6203100" cy="5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Awarded Orange Tulip Scholarship for the studies at Radboud University</a:t>
            </a:r>
            <a:endParaRPr sz="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Awarded MSU Increased State Academic Scholarship for scientific and academic achievements</a:t>
            </a:r>
            <a:endParaRPr sz="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Second prize-winner in the Lomonosov Universiade on modern problems of biology</a:t>
            </a:r>
            <a:endParaRPr sz="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"/>
          <p:cNvSpPr txBox="1"/>
          <p:nvPr/>
        </p:nvSpPr>
        <p:spPr>
          <a:xfrm>
            <a:off x="1328680" y="9282201"/>
            <a:ext cx="6203100" cy="797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Mentorship of the internationa</a:t>
            </a: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 exchange and Master’s students at the Radboud Intro</a:t>
            </a:r>
            <a:endParaRPr lang="en-US" sz="10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Organization of the BBB Career Event 2023, Nijmegen</a:t>
            </a:r>
            <a:endParaRPr sz="900" dirty="0"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Organization of volleyball tournaments in the international volleyball group at Radboud</a:t>
            </a:r>
            <a:endParaRPr sz="900" dirty="0"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Mentorship of the first-year students at Faculty of Biology, MSU, Moscow</a:t>
            </a:r>
            <a:endParaRPr sz="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"/>
          <p:cNvSpPr txBox="1"/>
          <p:nvPr/>
        </p:nvSpPr>
        <p:spPr>
          <a:xfrm>
            <a:off x="2145711" y="3804741"/>
            <a:ext cx="3253768" cy="227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100" b="1" i="0" u="none" strike="noStrike" cap="none" dirty="0">
                <a:solidFill>
                  <a:schemeClr val="accent1">
                    <a:lumMod val="75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SCIENTIFIC JOURNAL PUBLICATIONS</a:t>
            </a:r>
            <a:endParaRPr sz="1100" b="1" i="0" u="none" strike="noStrike" cap="none" dirty="0">
              <a:solidFill>
                <a:schemeClr val="accent1">
                  <a:lumMod val="75000"/>
                </a:schemeClr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4" name="Google Shape;124;p2"/>
          <p:cNvSpPr txBox="1"/>
          <p:nvPr/>
        </p:nvSpPr>
        <p:spPr>
          <a:xfrm>
            <a:off x="3215087" y="10110913"/>
            <a:ext cx="11295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chemeClr val="accent1">
                    <a:lumMod val="75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HOBBIES</a:t>
            </a:r>
            <a:endParaRPr sz="1100" b="1" dirty="0">
              <a:solidFill>
                <a:schemeClr val="accent1">
                  <a:lumMod val="75000"/>
                </a:schemeClr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5" name="Google Shape;125;p2"/>
          <p:cNvSpPr txBox="1"/>
          <p:nvPr/>
        </p:nvSpPr>
        <p:spPr>
          <a:xfrm>
            <a:off x="469472" y="10330494"/>
            <a:ext cx="5295300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Animals (horses &amp; dogs), </a:t>
            </a:r>
            <a:r>
              <a:rPr lang="en-US" sz="1000" dirty="0">
                <a:latin typeface="Verdana"/>
                <a:ea typeface="Verdana"/>
                <a:cs typeface="Verdana"/>
                <a:sym typeface="Verdana"/>
              </a:rPr>
              <a:t>v</a:t>
            </a: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olleyball, reading, drawing, guitar playing, traveling</a:t>
            </a:r>
            <a:endParaRPr sz="1000" dirty="0"/>
          </a:p>
        </p:txBody>
      </p:sp>
      <p:sp>
        <p:nvSpPr>
          <p:cNvPr id="126" name="Google Shape;126;p2"/>
          <p:cNvSpPr txBox="1"/>
          <p:nvPr/>
        </p:nvSpPr>
        <p:spPr>
          <a:xfrm>
            <a:off x="184025" y="7179570"/>
            <a:ext cx="868200" cy="5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2022-2024</a:t>
            </a:r>
            <a:endParaRPr sz="10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2020-2021</a:t>
            </a:r>
            <a:endParaRPr sz="10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2021</a:t>
            </a:r>
            <a:endParaRPr sz="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"/>
          <p:cNvSpPr txBox="1"/>
          <p:nvPr/>
        </p:nvSpPr>
        <p:spPr>
          <a:xfrm>
            <a:off x="126425" y="9282201"/>
            <a:ext cx="925800" cy="797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2024</a:t>
            </a:r>
          </a:p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2023</a:t>
            </a:r>
            <a:endParaRPr sz="10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2022-2023</a:t>
            </a:r>
            <a:endParaRPr sz="10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2018-2021</a:t>
            </a:r>
            <a:endParaRPr sz="10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8" name="Google Shape;128;p2"/>
          <p:cNvSpPr txBox="1"/>
          <p:nvPr/>
        </p:nvSpPr>
        <p:spPr>
          <a:xfrm>
            <a:off x="286746" y="4061280"/>
            <a:ext cx="6971697" cy="2041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71755" algn="just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Shvetsova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Anastasia A., </a:t>
            </a:r>
            <a:r>
              <a:rPr lang="nl-NL" sz="1000" b="1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Lazarenko Varvara S.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Gaynullina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Dina K.,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Tarasova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Olga S., Schubert Rudolf (2022). TWIK-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Related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Acid-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Sensitive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Potassium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Channels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(TASK-1)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Emerge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as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Contributors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to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Tone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Regulation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in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Renal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Arteries at Alkaline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pH.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nl-NL" sz="1000" b="0" i="1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Frontiers in </a:t>
            </a:r>
            <a:r>
              <a:rPr lang="nl-NL" sz="1000" b="0" i="1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physiology</a:t>
            </a:r>
            <a:r>
              <a:rPr lang="nl-NL" sz="1000" b="0" i="1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13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: 895863. </a:t>
            </a:r>
            <a:r>
              <a:rPr lang="nl-NL" sz="1000" b="0" i="0" u="sng" strike="noStrike" dirty="0">
                <a:solidFill>
                  <a:srgbClr val="0563C1"/>
                </a:solidFill>
                <a:effectLst/>
                <a:latin typeface="Verdana" panose="020B0604030504040204" pitchFamily="34" charset="0"/>
                <a:hlinkClick r:id="rId3"/>
              </a:rPr>
              <a:t>https://doi.org/10.3389/fphys.2022.895863</a:t>
            </a:r>
            <a:endParaRPr lang="nl-NL" sz="10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R="71755" algn="just" rtl="0" fontAlgn="base">
              <a:spcBef>
                <a:spcPts val="970"/>
              </a:spcBef>
              <a:spcAft>
                <a:spcPts val="0"/>
              </a:spcAft>
            </a:pPr>
            <a:r>
              <a:rPr lang="nl-NL" sz="1000" dirty="0">
                <a:latin typeface="Verdana" panose="020B0604030504040204" pitchFamily="34" charset="0"/>
              </a:rPr>
              <a:t>2.</a:t>
            </a:r>
            <a:r>
              <a:rPr lang="nl-NL" sz="1000" b="1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Lazarenko Varvara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Shvetsova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Anastasia,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Gaynullina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Dina, Schubert Rudolph (2020). TASK-1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Channels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Play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Anticontractile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Role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in Rat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Septal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Coronary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Artery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Under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Pharmacological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Blockade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of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Endothelium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 </a:t>
            </a:r>
            <a:r>
              <a:rPr lang="nl-NL" sz="1000" b="0" i="1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Artery</a:t>
            </a:r>
            <a:r>
              <a:rPr lang="nl-NL" sz="1000" b="0" i="1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Research, 26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(S1): S58. </a:t>
            </a:r>
            <a:r>
              <a:rPr lang="nl-NL" sz="1000" b="0" i="0" u="sng" strike="noStrike" dirty="0">
                <a:solidFill>
                  <a:srgbClr val="0563C1"/>
                </a:solidFill>
                <a:effectLst/>
                <a:latin typeface="Verdana" panose="020B0604030504040204" pitchFamily="34" charset="0"/>
                <a:hlinkClick r:id="rId4"/>
              </a:rPr>
              <a:t>https://doi.org/10.2991/artres.k.201209.048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endParaRPr lang="nl-NL" sz="1000" b="1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R="71755" algn="just" rtl="0" fontAlgn="base">
              <a:spcBef>
                <a:spcPts val="970"/>
              </a:spcBef>
              <a:spcAft>
                <a:spcPts val="0"/>
              </a:spcAft>
            </a:pP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3.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Borzykh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A.A.,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Kuzmin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I.V.,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Kiryukhina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O.O.,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Selivanova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E.K.,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Shvetsova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A.A., </a:t>
            </a:r>
            <a:r>
              <a:rPr lang="nl-NL" sz="1000" b="1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Lazarenko V.S.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Los-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Arkos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Uvarova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S.,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Nesterenko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A.M.,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Tarasova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O.S. (2020).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Voluntary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running training of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female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rats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during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gestation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: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characteristics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of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experimental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model [in Russian]. </a:t>
            </a:r>
            <a:r>
              <a:rPr lang="nl-NL" sz="1000" b="0" i="1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Aviakosmicheskaya</a:t>
            </a:r>
            <a:r>
              <a:rPr lang="nl-NL" sz="1000" b="0" i="1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i </a:t>
            </a:r>
            <a:r>
              <a:rPr lang="nl-NL" sz="1000" b="0" i="1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Ekologicheskaya</a:t>
            </a:r>
            <a:r>
              <a:rPr lang="nl-NL" sz="1000" b="0" i="1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nl-NL" sz="1000" b="0" i="1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Meditsina</a:t>
            </a:r>
            <a:r>
              <a:rPr lang="nl-NL" sz="1000" b="0" i="1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54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(2): 89–95. </a:t>
            </a:r>
            <a:r>
              <a:rPr lang="nl-NL" sz="1000" b="0" i="0" u="sng" strike="noStrike" dirty="0">
                <a:solidFill>
                  <a:srgbClr val="0563C1"/>
                </a:solidFill>
                <a:effectLst/>
                <a:latin typeface="Verdana" panose="020B0604030504040204" pitchFamily="34" charset="0"/>
                <a:hlinkClick r:id="rId5"/>
              </a:rPr>
              <a:t>https://www.elibrary.ru/item.asp?id=42721639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endParaRPr lang="nl-NL" sz="10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131" name="Google Shape;131;p2"/>
          <p:cNvSpPr txBox="1"/>
          <p:nvPr/>
        </p:nvSpPr>
        <p:spPr>
          <a:xfrm flipH="1">
            <a:off x="1453763" y="1990387"/>
            <a:ext cx="6039948" cy="17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0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Junior Research Assistant at </a:t>
            </a:r>
            <a:r>
              <a:rPr lang="en-US" sz="10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  <a:hlinkClick r:id="rId6"/>
              </a:rPr>
              <a:t>Faculty of Biology</a:t>
            </a:r>
            <a:endParaRPr sz="9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Lomonosov Moscow State University – Moscow, Russia</a:t>
            </a:r>
            <a:endParaRPr sz="1000" b="1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15900" lvl="0" indent="-2159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✔"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Physiological </a:t>
            </a:r>
            <a:r>
              <a:rPr lang="en-GB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(wire myography technique, rat coronary and renal arteries) and molecular (RNA extraction, reverse transcription, qPCR) experiments</a:t>
            </a:r>
            <a:endParaRPr sz="900" dirty="0">
              <a:solidFill>
                <a:schemeClr val="dk1"/>
              </a:solidFill>
            </a:endParaRPr>
          </a:p>
          <a:p>
            <a:pPr marL="215900" lvl="0" indent="-215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✔"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Management of laboratory animals (Wistar rats: housing, care, breeding)</a:t>
            </a:r>
            <a:endParaRPr sz="900" dirty="0">
              <a:solidFill>
                <a:schemeClr val="dk1"/>
              </a:solidFill>
            </a:endParaRPr>
          </a:p>
          <a:p>
            <a:pPr marL="215900" lvl="0" indent="-215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✔"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Statistical analysis of the obtained data (STATISTICA, GraphPad Prism)</a:t>
            </a:r>
            <a:endParaRPr sz="900" dirty="0">
              <a:solidFill>
                <a:schemeClr val="dk1"/>
              </a:solidFill>
            </a:endParaRPr>
          </a:p>
          <a:p>
            <a:pPr marL="215900" lvl="0" indent="-215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✔"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Project management (experiment and research strategy planning)</a:t>
            </a:r>
            <a:endParaRPr sz="900" dirty="0">
              <a:solidFill>
                <a:schemeClr val="dk1"/>
              </a:solidFill>
            </a:endParaRPr>
          </a:p>
          <a:p>
            <a:pPr marL="215900" lvl="0" indent="-215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✔"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Presentation of the results at t</a:t>
            </a:r>
            <a:r>
              <a:rPr lang="en-GB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he </a:t>
            </a:r>
            <a:r>
              <a:rPr lang="en-GB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  <a:hlinkClick r:id="rId7"/>
              </a:rPr>
              <a:t>virtual conference ARTERY20</a:t>
            </a:r>
            <a:r>
              <a:rPr lang="en-GB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23-24 October 2020, and at the </a:t>
            </a:r>
            <a:r>
              <a:rPr lang="en-GB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  <a:hlinkClick r:id="rId8"/>
              </a:rPr>
              <a:t>28th International Scientific Conference “Lomonosov-2021”</a:t>
            </a:r>
            <a:r>
              <a:rPr lang="en-GB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12-23 April 2021</a:t>
            </a:r>
          </a:p>
        </p:txBody>
      </p:sp>
      <p:sp>
        <p:nvSpPr>
          <p:cNvPr id="132" name="Google Shape;132;p2"/>
          <p:cNvSpPr txBox="1"/>
          <p:nvPr/>
        </p:nvSpPr>
        <p:spPr>
          <a:xfrm flipH="1">
            <a:off x="65961" y="1996966"/>
            <a:ext cx="1405411" cy="2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10/2020 – 10/2021</a:t>
            </a:r>
            <a:endParaRPr sz="1000" b="1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" name="Google Shape;97;p1">
            <a:extLst>
              <a:ext uri="{FF2B5EF4-FFF2-40B4-BE49-F238E27FC236}">
                <a16:creationId xmlns:a16="http://schemas.microsoft.com/office/drawing/2014/main" id="{5BE3E065-D3C4-8B4F-2E62-14957DBC508B}"/>
              </a:ext>
            </a:extLst>
          </p:cNvPr>
          <p:cNvSpPr txBox="1"/>
          <p:nvPr/>
        </p:nvSpPr>
        <p:spPr>
          <a:xfrm flipH="1">
            <a:off x="1488914" y="42778"/>
            <a:ext cx="6004797" cy="1992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Assistant at the Science Department of the Contract Research Organization</a:t>
            </a:r>
            <a:endParaRPr sz="900" dirty="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  <a:hlinkClick r:id="rId9"/>
              </a:rPr>
              <a:t>LABMGMU</a:t>
            </a:r>
            <a:r>
              <a:rPr lang="en-US" sz="10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LLC – Moscow, Russia</a:t>
            </a:r>
            <a:endParaRPr sz="900" dirty="0">
              <a:solidFill>
                <a:schemeClr val="dk1"/>
              </a:solidFill>
            </a:endParaRPr>
          </a:p>
          <a:p>
            <a:pPr marL="215900" lvl="0" indent="-2159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✔"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Developing designs, synopses, protocols, investigator’s brochures for &gt;35 phase I, II, III clinical trials and bioequivalence trials</a:t>
            </a:r>
            <a:endParaRPr sz="900" dirty="0">
              <a:solidFill>
                <a:schemeClr val="dk1"/>
              </a:solidFill>
            </a:endParaRPr>
          </a:p>
          <a:p>
            <a:pPr marL="215900" lvl="0" indent="-215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✔"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&gt;30 user interviews (testing the readability of pharmaceuticals’ package leaflets)</a:t>
            </a:r>
          </a:p>
          <a:p>
            <a:pPr marL="215900" lvl="0" indent="-215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✔"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sym typeface="Verdana"/>
              </a:rPr>
              <a:t>Advising on the number &amp; design of (pre-)clinical studies for pharma clients</a:t>
            </a:r>
            <a:endParaRPr sz="900" dirty="0">
              <a:solidFill>
                <a:schemeClr val="dk1"/>
              </a:solidFill>
            </a:endParaRPr>
          </a:p>
          <a:p>
            <a:pPr marL="215900" lvl="0" indent="-215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✔"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Project management (control of the deadlines; compliance with the sponsor’s requirements)</a:t>
            </a:r>
            <a:endParaRPr sz="900" dirty="0">
              <a:solidFill>
                <a:schemeClr val="dk1"/>
              </a:solidFill>
            </a:endParaRPr>
          </a:p>
          <a:p>
            <a:pPr marL="215900" lvl="0" indent="-21590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Noto Sans Symbols"/>
              <a:buChar char="✔"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Computational analysis of the obtained data (STATISTICA, GraphPad Prism)</a:t>
            </a:r>
            <a:endParaRPr sz="1000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" name="Google Shape;106;p1">
            <a:extLst>
              <a:ext uri="{FF2B5EF4-FFF2-40B4-BE49-F238E27FC236}">
                <a16:creationId xmlns:a16="http://schemas.microsoft.com/office/drawing/2014/main" id="{5BDCF679-F8A8-67E5-EF59-5BF21099372B}"/>
              </a:ext>
            </a:extLst>
          </p:cNvPr>
          <p:cNvSpPr txBox="1"/>
          <p:nvPr/>
        </p:nvSpPr>
        <p:spPr>
          <a:xfrm flipH="1">
            <a:off x="65961" y="178189"/>
            <a:ext cx="1387799" cy="212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08/2021 – 08/2022</a:t>
            </a:r>
            <a:endParaRPr sz="9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113;p2">
            <a:extLst>
              <a:ext uri="{FF2B5EF4-FFF2-40B4-BE49-F238E27FC236}">
                <a16:creationId xmlns:a16="http://schemas.microsoft.com/office/drawing/2014/main" id="{FBA032BE-744D-D73D-1CC3-255E41BF70A8}"/>
              </a:ext>
            </a:extLst>
          </p:cNvPr>
          <p:cNvSpPr txBox="1"/>
          <p:nvPr/>
        </p:nvSpPr>
        <p:spPr>
          <a:xfrm>
            <a:off x="2222494" y="6187983"/>
            <a:ext cx="3100200" cy="2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100" b="1" i="0" u="none" strike="noStrike" cap="none" dirty="0">
                <a:solidFill>
                  <a:schemeClr val="accent1">
                    <a:lumMod val="75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CERTIFICATES</a:t>
            </a:r>
            <a:endParaRPr sz="1100" b="0" i="0" u="none" strike="noStrike" cap="none" dirty="0">
              <a:solidFill>
                <a:schemeClr val="accent1">
                  <a:lumMod val="7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120;p2">
            <a:extLst>
              <a:ext uri="{FF2B5EF4-FFF2-40B4-BE49-F238E27FC236}">
                <a16:creationId xmlns:a16="http://schemas.microsoft.com/office/drawing/2014/main" id="{BA79B7C1-29AD-EEDB-4810-3A5D4B98F663}"/>
              </a:ext>
            </a:extLst>
          </p:cNvPr>
          <p:cNvSpPr txBox="1"/>
          <p:nvPr/>
        </p:nvSpPr>
        <p:spPr>
          <a:xfrm>
            <a:off x="1328680" y="6398507"/>
            <a:ext cx="6146709" cy="427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 FELASA accredited course on Laboratory Animal Science</a:t>
            </a: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(EU function B) </a:t>
            </a:r>
            <a:r>
              <a:rPr lang="en-US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at </a:t>
            </a:r>
            <a:r>
              <a:rPr lang="en-US" sz="1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Radboudumc</a:t>
            </a:r>
            <a:endParaRPr lang="en-US" sz="10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sym typeface="Verdana"/>
              </a:rPr>
              <a:t>An upgrade training on ICH guidelines on Good Clinical Practice (GCP) at LABMGMU</a:t>
            </a:r>
            <a:endParaRPr sz="900" dirty="0"/>
          </a:p>
        </p:txBody>
      </p:sp>
      <p:sp>
        <p:nvSpPr>
          <p:cNvPr id="6" name="Google Shape;127;p2">
            <a:extLst>
              <a:ext uri="{FF2B5EF4-FFF2-40B4-BE49-F238E27FC236}">
                <a16:creationId xmlns:a16="http://schemas.microsoft.com/office/drawing/2014/main" id="{613D4853-8D5E-1202-8350-D24439DE820E}"/>
              </a:ext>
            </a:extLst>
          </p:cNvPr>
          <p:cNvSpPr txBox="1"/>
          <p:nvPr/>
        </p:nvSpPr>
        <p:spPr>
          <a:xfrm>
            <a:off x="316500" y="6398507"/>
            <a:ext cx="735725" cy="427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2023</a:t>
            </a:r>
            <a:endParaRPr sz="10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2021</a:t>
            </a:r>
            <a:endParaRPr sz="10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4531</TotalTime>
  <Words>1088</Words>
  <Application>Microsoft Office PowerPoint</Application>
  <PresentationFormat>Custom</PresentationFormat>
  <Paragraphs>98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Noto Sans Symbols</vt:lpstr>
      <vt:lpstr>Verdana</vt:lpstr>
      <vt:lpstr>Тема Office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Barbara</dc:creator>
  <cp:lastModifiedBy>Varvara Lazarenko</cp:lastModifiedBy>
  <cp:revision>24</cp:revision>
  <dcterms:created xsi:type="dcterms:W3CDTF">2020-08-14T18:05:47Z</dcterms:created>
  <dcterms:modified xsi:type="dcterms:W3CDTF">2025-08-04T13:22:09Z</dcterms:modified>
</cp:coreProperties>
</file>