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4" r:id="rId4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60" d="100"/>
          <a:sy n="60" d="100"/>
        </p:scale>
        <p:origin x="1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23" Type="http://customschemas.google.com/relationships/presentationmetadata" Target="metadata"/><Relationship Id="rId4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C5DB403-DD88-0161-C124-1F8103CE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>
            <a:extLst>
              <a:ext uri="{FF2B5EF4-FFF2-40B4-BE49-F238E27FC236}">
                <a16:creationId xmlns:a16="http://schemas.microsoft.com/office/drawing/2014/main" id="{32F07FF9-247D-B31E-872C-CECA2BACE6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>
            <a:extLst>
              <a:ext uri="{FF2B5EF4-FFF2-40B4-BE49-F238E27FC236}">
                <a16:creationId xmlns:a16="http://schemas.microsoft.com/office/drawing/2014/main" id="{DE869BF9-2F80-BB46-16AB-39A01D801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>
            <a:extLst>
              <a:ext uri="{FF2B5EF4-FFF2-40B4-BE49-F238E27FC236}">
                <a16:creationId xmlns:a16="http://schemas.microsoft.com/office/drawing/2014/main" id="{DFA6907C-CDC2-DF15-7373-141D115B23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84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991/artres.k.201209.048" TargetMode="External"/><Relationship Id="rId3" Type="http://schemas.openxmlformats.org/officeDocument/2006/relationships/hyperlink" Target="https://bio.msu.ru/" TargetMode="External"/><Relationship Id="rId7" Type="http://schemas.openxmlformats.org/officeDocument/2006/relationships/hyperlink" Target="https://doi.org/10.3389/fphys.2022.8958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mgmu.ru/en/main-page/" TargetMode="External"/><Relationship Id="rId5" Type="http://schemas.openxmlformats.org/officeDocument/2006/relationships/hyperlink" Target="https://lomonosov-msu.ru/eng/event/7000/" TargetMode="External"/><Relationship Id="rId10" Type="http://schemas.openxmlformats.org/officeDocument/2006/relationships/hyperlink" Target="https://lomonosov-msu.ru/archive/Lomonosov_2021/data/section_2_21890.htm" TargetMode="External"/><Relationship Id="rId4" Type="http://schemas.openxmlformats.org/officeDocument/2006/relationships/hyperlink" Target="https://arterynew.wpenginepowered.com/wp-content/uploads/2020/10/Artery-20-ProgrammeBook-of-Abstracts-4.pdf" TargetMode="External"/><Relationship Id="rId9" Type="http://schemas.openxmlformats.org/officeDocument/2006/relationships/hyperlink" Target="https://www.elibrary.ru/item.asp?id=4272163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monosov-msu.ru/archive/Lomonosov_2019/data/section_2_16089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eert.frederix@han.nl" TargetMode="External"/><Relationship Id="rId5" Type="http://schemas.openxmlformats.org/officeDocument/2006/relationships/hyperlink" Target="mailto:anastasiashvetsova92@gmail.com" TargetMode="External"/><Relationship Id="rId4" Type="http://schemas.openxmlformats.org/officeDocument/2006/relationships/hyperlink" Target="mailto:arie.kim@nyspi.columbi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MSc graduate in Medical Biology with strong experience in molecular and cellular biology, advanced imaging, and </a:t>
            </a:r>
            <a:r>
              <a:rPr lang="en-GB" sz="1000" i="1" dirty="0"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models. My research interests focus on molecular neurobiology and the cellular mechanisms underlying neurodegeneration. I am motivated to learn new research methods and to grow within the academic field.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0BD03FB0-4A1D-D7D5-01BB-AEADB4ABCA4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94408BC-52D9-B736-2E21-AB96CC483594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4EAD510D-7604-ED13-C00F-19462015C8E7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19DC5544-C937-D63A-C139-0592DB322E3F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C70E40F6-7E27-96D0-C155-C639B38A4725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A00B0F51-0A34-9064-3FFD-20D7F2741BB6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986B80BC-1363-6868-3B4A-7C031387D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856DECBE-243E-91AE-CFC9-186849437858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DD5ABE79-F838-1767-EB3E-96602663FC8F}"/>
              </a:ext>
            </a:extLst>
          </p:cNvPr>
          <p:cNvSpPr txBox="1"/>
          <p:nvPr/>
        </p:nvSpPr>
        <p:spPr>
          <a:xfrm>
            <a:off x="2826587" y="2272310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89B9A208-5ED5-9EE1-1416-26D7B176CF40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>
              <a:lnSpc>
                <a:spcPct val="115000"/>
              </a:lnSpc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in elderly 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peripheral arterial disease (PAD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patients in the Netherlands</a:t>
            </a:r>
            <a:endParaRPr lang="en-GB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GB"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lvl="0" indent="-215900">
              <a:lnSpc>
                <a:spcPct val="115000"/>
              </a:lnSpc>
              <a:spcBef>
                <a:spcPts val="400"/>
              </a:spcBef>
              <a:buSzPts val="1000"/>
              <a:buFont typeface="Noto Sans Symbols"/>
              <a:buChar char="✔"/>
            </a:pP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Applied two-photon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imaging 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and fluorescence microscopy to study neuronal activity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the </a:t>
            </a:r>
            <a:r>
              <a:rPr lang="en-US" sz="1000" dirty="0" err="1"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cortex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during social fear learning </a:t>
            </a:r>
            <a:r>
              <a:rPr lang="en-GB" sz="1000" i="1" dirty="0"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in mice </a:t>
            </a:r>
            <a:endParaRPr sz="10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neuronal activity patterns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5D67FA4B-D662-F401-D920-69DEAF5FFA33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C25344E1-4673-5338-E5C5-61845CCC8CD4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8CFB3880-AE5B-DB1C-E26D-AD0E45D8B888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061C1230-48DE-7C5C-D8E3-F3646A0A81A7}"/>
              </a:ext>
            </a:extLst>
          </p:cNvPr>
          <p:cNvSpPr txBox="1"/>
          <p:nvPr/>
        </p:nvSpPr>
        <p:spPr>
          <a:xfrm flipH="1">
            <a:off x="1384668" y="2499797"/>
            <a:ext cx="6175005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Biochemistry, Immunology,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</a:t>
            </a:r>
            <a:endParaRPr lang="en-GB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qPCR, RT-PCR, gel electrophoresis, wire myography, western blotting, ELISA, HPLC,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01;p1">
            <a:extLst>
              <a:ext uri="{FF2B5EF4-FFF2-40B4-BE49-F238E27FC236}">
                <a16:creationId xmlns:a16="http://schemas.microsoft.com/office/drawing/2014/main" id="{22FE2F75-6768-6DD9-E75D-88A0068EBA08}"/>
              </a:ext>
            </a:extLst>
          </p:cNvPr>
          <p:cNvSpPr txBox="1"/>
          <p:nvPr/>
        </p:nvSpPr>
        <p:spPr>
          <a:xfrm flipH="1">
            <a:off x="2526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02;p1">
            <a:extLst>
              <a:ext uri="{FF2B5EF4-FFF2-40B4-BE49-F238E27FC236}">
                <a16:creationId xmlns:a16="http://schemas.microsoft.com/office/drawing/2014/main" id="{880F7227-E130-437C-F5AA-CCCF03FB2681}"/>
              </a:ext>
            </a:extLst>
          </p:cNvPr>
          <p:cNvSpPr txBox="1"/>
          <p:nvPr/>
        </p:nvSpPr>
        <p:spPr>
          <a:xfrm flipH="1">
            <a:off x="2527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105;p1">
            <a:extLst>
              <a:ext uri="{FF2B5EF4-FFF2-40B4-BE49-F238E27FC236}">
                <a16:creationId xmlns:a16="http://schemas.microsoft.com/office/drawing/2014/main" id="{515780B0-ADCC-FA0E-F635-C3EDAAD9295A}"/>
              </a:ext>
            </a:extLst>
          </p:cNvPr>
          <p:cNvSpPr txBox="1"/>
          <p:nvPr/>
        </p:nvSpPr>
        <p:spPr>
          <a:xfrm flipH="1">
            <a:off x="7175658" y="10448783"/>
            <a:ext cx="452963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1/3</a:t>
            </a:r>
            <a:endParaRPr lang="en-GB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727028DD-390A-00DF-22B0-8B8B414A632C}"/>
              </a:ext>
            </a:extLst>
          </p:cNvPr>
          <p:cNvSpPr txBox="1"/>
          <p:nvPr/>
        </p:nvSpPr>
        <p:spPr>
          <a:xfrm flipH="1">
            <a:off x="1412967" y="2008527"/>
            <a:ext cx="6139949" cy="233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Research on TASK-1 channels in rat arteries under varying pH conditions</a:t>
            </a:r>
          </a:p>
          <a:p>
            <a:pPr marL="215900" lvl="0" indent="-215900">
              <a:lnSpc>
                <a:spcPct val="115000"/>
              </a:lnSpc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experiments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</a:t>
            </a:r>
          </a:p>
          <a:p>
            <a:pPr marL="215900" lvl="0" indent="-21590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Molecular experiments (RNA extraction, reverse transcription, qPCR, western blotting)</a:t>
            </a:r>
          </a:p>
          <a:p>
            <a:pPr marL="215900" lvl="0" indent="-21590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C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ell and tissue c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ultur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experiments (cultivation of arteries in</a:t>
            </a:r>
            <a:r>
              <a:rPr lang="ru-R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the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presence of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m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ethoxamine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isoproterenol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 and H2O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36456E7B-2D5A-34AF-ABED-BEF8379F9DD1}"/>
              </a:ext>
            </a:extLst>
          </p:cNvPr>
          <p:cNvSpPr txBox="1"/>
          <p:nvPr/>
        </p:nvSpPr>
        <p:spPr>
          <a:xfrm flipH="1">
            <a:off x="6759" y="201510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5FAF56-AF87-7B68-0AAF-CFF5159522AD}"/>
              </a:ext>
            </a:extLst>
          </p:cNvPr>
          <p:cNvSpPr txBox="1"/>
          <p:nvPr/>
        </p:nvSpPr>
        <p:spPr>
          <a:xfrm flipH="1">
            <a:off x="1453760" y="42962"/>
            <a:ext cx="6141063" cy="20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than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than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9786180C-F9AC-FDE5-85DC-C590148BF79C}"/>
              </a:ext>
            </a:extLst>
          </p:cNvPr>
          <p:cNvSpPr txBox="1"/>
          <p:nvPr/>
        </p:nvSpPr>
        <p:spPr>
          <a:xfrm flipH="1">
            <a:off x="6759" y="178373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1;p2">
            <a:extLst>
              <a:ext uri="{FF2B5EF4-FFF2-40B4-BE49-F238E27FC236}">
                <a16:creationId xmlns:a16="http://schemas.microsoft.com/office/drawing/2014/main" id="{54CBEFC5-B968-12B8-29C9-4EF6469A3CFB}"/>
              </a:ext>
            </a:extLst>
          </p:cNvPr>
          <p:cNvSpPr txBox="1"/>
          <p:nvPr/>
        </p:nvSpPr>
        <p:spPr>
          <a:xfrm>
            <a:off x="2152953" y="6396262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8;p2">
            <a:extLst>
              <a:ext uri="{FF2B5EF4-FFF2-40B4-BE49-F238E27FC236}">
                <a16:creationId xmlns:a16="http://schemas.microsoft.com/office/drawing/2014/main" id="{2EEB0AAD-09B7-AF15-DC26-D54093DB4E58}"/>
              </a:ext>
            </a:extLst>
          </p:cNvPr>
          <p:cNvSpPr txBox="1"/>
          <p:nvPr/>
        </p:nvSpPr>
        <p:spPr>
          <a:xfrm>
            <a:off x="293988" y="6641255"/>
            <a:ext cx="6971697" cy="2498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7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8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9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Google Shape;121;p2">
            <a:extLst>
              <a:ext uri="{FF2B5EF4-FFF2-40B4-BE49-F238E27FC236}">
                <a16:creationId xmlns:a16="http://schemas.microsoft.com/office/drawing/2014/main" id="{4291FD8E-7CB3-1650-5610-5EAE20C26E64}"/>
              </a:ext>
            </a:extLst>
          </p:cNvPr>
          <p:cNvSpPr txBox="1"/>
          <p:nvPr/>
        </p:nvSpPr>
        <p:spPr>
          <a:xfrm>
            <a:off x="1827978" y="9253379"/>
            <a:ext cx="390371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CONFERENCE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28;p2">
            <a:extLst>
              <a:ext uri="{FF2B5EF4-FFF2-40B4-BE49-F238E27FC236}">
                <a16:creationId xmlns:a16="http://schemas.microsoft.com/office/drawing/2014/main" id="{34D3B163-E8DB-E1E0-CF83-5C91BE789102}"/>
              </a:ext>
            </a:extLst>
          </p:cNvPr>
          <p:cNvSpPr txBox="1"/>
          <p:nvPr/>
        </p:nvSpPr>
        <p:spPr>
          <a:xfrm>
            <a:off x="368416" y="9524358"/>
            <a:ext cx="6971697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fontAlgn="base">
              <a:lnSpc>
                <a:spcPct val="130000"/>
              </a:lnSpc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000" b="1" dirty="0">
                <a:latin typeface="Verdana" panose="020B0604030504040204" pitchFamily="34" charset="0"/>
              </a:rPr>
              <a:t>Lazarenko V. S.</a:t>
            </a:r>
            <a:r>
              <a:rPr lang="en-GB" sz="1000" dirty="0">
                <a:latin typeface="Verdana" panose="020B0604030504040204" pitchFamily="34" charset="0"/>
              </a:rPr>
              <a:t>, Shvetsova A. A. (2021). Removal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 the endothelium leads to augmented contractile responses in rat renal interlobar arteries under alkaline conditions [Abstract in Russian]. In I.A.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Aleshkovsky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A.V.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Andriyanov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E.A. Antipov &amp; E.I.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Zimakova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(Eds.),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Materials of the International Youth Scientific Forum </a:t>
            </a:r>
            <a:r>
              <a:rPr lang="en-GB" sz="1000" i="1" dirty="0">
                <a:latin typeface="Verdana" panose="020B0604030504040204" pitchFamily="34" charset="0"/>
              </a:rPr>
              <a:t>"LOMONOSOV-2021"</a:t>
            </a:r>
            <a:r>
              <a:rPr lang="en-GB" sz="1000" dirty="0">
                <a:latin typeface="Verdana" panose="020B0604030504040204" pitchFamily="34" charset="0"/>
              </a:rPr>
              <a:t>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MAKS Press, Moscow.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10"/>
              </a:rPr>
              <a:t>https://lomonosov-msu.ru/archive/Lomonosov_2021/data/section_2_21890.htm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18" name="Google Shape;105;p1">
            <a:extLst>
              <a:ext uri="{FF2B5EF4-FFF2-40B4-BE49-F238E27FC236}">
                <a16:creationId xmlns:a16="http://schemas.microsoft.com/office/drawing/2014/main" id="{3E33F3F2-7D72-B75A-4EF2-D83EF5DAF17C}"/>
              </a:ext>
            </a:extLst>
          </p:cNvPr>
          <p:cNvSpPr txBox="1"/>
          <p:nvPr/>
        </p:nvSpPr>
        <p:spPr>
          <a:xfrm flipH="1">
            <a:off x="7175658" y="10448783"/>
            <a:ext cx="452963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2/3</a:t>
            </a:r>
          </a:p>
        </p:txBody>
      </p:sp>
      <p:sp>
        <p:nvSpPr>
          <p:cNvPr id="15" name="Google Shape;114;p2">
            <a:extLst>
              <a:ext uri="{FF2B5EF4-FFF2-40B4-BE49-F238E27FC236}">
                <a16:creationId xmlns:a16="http://schemas.microsoft.com/office/drawing/2014/main" id="{802FD37F-3871-903C-7136-E61224253FAA}"/>
              </a:ext>
            </a:extLst>
          </p:cNvPr>
          <p:cNvSpPr txBox="1"/>
          <p:nvPr/>
        </p:nvSpPr>
        <p:spPr>
          <a:xfrm>
            <a:off x="2515187" y="4366508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5;p2">
            <a:extLst>
              <a:ext uri="{FF2B5EF4-FFF2-40B4-BE49-F238E27FC236}">
                <a16:creationId xmlns:a16="http://schemas.microsoft.com/office/drawing/2014/main" id="{980F3459-B442-82C3-5561-D6DA83D8870F}"/>
              </a:ext>
            </a:extLst>
          </p:cNvPr>
          <p:cNvSpPr txBox="1"/>
          <p:nvPr/>
        </p:nvSpPr>
        <p:spPr>
          <a:xfrm>
            <a:off x="360075" y="4616279"/>
            <a:ext cx="6839521" cy="184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Molecular and cellular biology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qPCR, RNA/DNA isolation, cloning, western blotting, ELISA, HPLC, cell/tissue culture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Microscopy and imaging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light microscopy, fluorescence microscopy, two-photon calcium imaging, immunohistochemistry</a:t>
            </a: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Neurobiology techniques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0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rodent models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ischaemia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preeclampsia, voluntary running), electrophysiology techniques (microelectrodes, patch clamp)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MS Office software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033FADB-BB3E-7D17-7CD5-C17EE6C37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8;p2">
            <a:extLst>
              <a:ext uri="{FF2B5EF4-FFF2-40B4-BE49-F238E27FC236}">
                <a16:creationId xmlns:a16="http://schemas.microsoft.com/office/drawing/2014/main" id="{7F7BAD43-113B-0C91-2BAB-A3961EDBF31F}"/>
              </a:ext>
            </a:extLst>
          </p:cNvPr>
          <p:cNvSpPr txBox="1"/>
          <p:nvPr/>
        </p:nvSpPr>
        <p:spPr>
          <a:xfrm>
            <a:off x="250841" y="160981"/>
            <a:ext cx="6971697" cy="3498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fontAlgn="base">
              <a:lnSpc>
                <a:spcPct val="130000"/>
              </a:lnSpc>
            </a:pP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Tarasova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O.S.,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Selivanova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E.K.,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Borzykh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A.A.,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Kiryukhina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O.O.,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Shvetsova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A.A., </a:t>
            </a:r>
            <a:r>
              <a:rPr lang="nl-NL" sz="1000" b="1" dirty="0">
                <a:latin typeface="Verdana" panose="020B0604030504040204" pitchFamily="34" charset="0"/>
                <a:ea typeface="Verdana" panose="020B0604030504040204" pitchFamily="34" charset="0"/>
              </a:rPr>
              <a:t>Lazarenko V.S.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Makukha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Yu.A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Bogotskoy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K.A.,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Ivanova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A.D.,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Voronina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Ya.A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Kuzmin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V.S. (2021).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Nitric oxide deficiency during prenatal development is accompanied by a change in the nervous regulation of the heart in postnatal ontogenesis [Abstract in Russian]</a:t>
            </a:r>
            <a:r>
              <a:rPr lang="ru-RU" sz="10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In R.I.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Sepiashvili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&amp; M.A.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Ostrovsky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(Eds.), 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VII Russian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Congress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Physiology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Biochemistry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Molecular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Biology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X Russian Symposium "Proteins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Peptides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", VII Russian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Biochemical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Congress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VII CIS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Congress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Physiology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Proceedings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Sochi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–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Dagomys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October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3-8, 2021), 1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: 90-91.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Pero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Publishing House, Moscow.</a:t>
            </a:r>
            <a:endParaRPr lang="en-GB" sz="1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71755" algn="just" fontAlgn="base">
              <a:lnSpc>
                <a:spcPct val="130000"/>
              </a:lnSpc>
              <a:spcBef>
                <a:spcPts val="800"/>
              </a:spcBef>
            </a:pP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Shvetsova A.A., Selivanova E.K.,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Gaynullina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D.K.,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Kiryukhina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O.O.,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Borzykh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A.A., </a:t>
            </a:r>
            <a:r>
              <a:rPr lang="en-GB" sz="1000" b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Lazarenko V.S.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Los Arcos Uvarova S., Schubert R., Tarasova O.S. (2020). An increase in the anticontractile effect of potassium channels in the arteries of 2-week-old offspring of female rats with experimental preeclampsia [Abstract in Russian]. Proceedings of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VII All-Russian School-Conference with International Participation on Physiology and Pathology of Blood Circulation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pp. 154-155. RA ILF, Moscow.</a:t>
            </a:r>
          </a:p>
          <a:p>
            <a:pPr marR="71755" algn="just" fontAlgn="base">
              <a:lnSpc>
                <a:spcPct val="130000"/>
              </a:lnSpc>
              <a:spcBef>
                <a:spcPts val="800"/>
              </a:spcBef>
            </a:pP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Lazarenko V.S.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Sebentsova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E. A. (2019). Influence of DMSO on the physical and motor development in C57BL/6 mice [Abstract in Russian]. In I.A.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Aleshkovsky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A.V.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Andriyanov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&amp; E.A. Antipov (Eds.),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Materials of the International Youth Scientific Forum </a:t>
            </a:r>
            <a:r>
              <a:rPr lang="en-GB" sz="1000" i="1" dirty="0">
                <a:latin typeface="Verdana" panose="020B0604030504040204" pitchFamily="34" charset="0"/>
                <a:ea typeface="Verdana" panose="020B0604030504040204" pitchFamily="34" charset="0"/>
              </a:rPr>
              <a:t>"LOMONOSOV-2019".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MAKS Press, Moscow.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https://lomonosov-msu.ru/archive/Lomonosov_2019/data/section_2_16089.htm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Google Shape;113;p2">
            <a:extLst>
              <a:ext uri="{FF2B5EF4-FFF2-40B4-BE49-F238E27FC236}">
                <a16:creationId xmlns:a16="http://schemas.microsoft.com/office/drawing/2014/main" id="{FB727530-D63A-7AAD-21BB-8B13C6D492C8}"/>
              </a:ext>
            </a:extLst>
          </p:cNvPr>
          <p:cNvSpPr txBox="1"/>
          <p:nvPr/>
        </p:nvSpPr>
        <p:spPr>
          <a:xfrm>
            <a:off x="2193834" y="4568090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16;p2">
            <a:extLst>
              <a:ext uri="{FF2B5EF4-FFF2-40B4-BE49-F238E27FC236}">
                <a16:creationId xmlns:a16="http://schemas.microsoft.com/office/drawing/2014/main" id="{18AF5706-D62E-5DD4-C31E-1B07F838B25B}"/>
              </a:ext>
            </a:extLst>
          </p:cNvPr>
          <p:cNvSpPr txBox="1"/>
          <p:nvPr/>
        </p:nvSpPr>
        <p:spPr>
          <a:xfrm>
            <a:off x="2997491" y="562559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17;p2">
            <a:extLst>
              <a:ext uri="{FF2B5EF4-FFF2-40B4-BE49-F238E27FC236}">
                <a16:creationId xmlns:a16="http://schemas.microsoft.com/office/drawing/2014/main" id="{CE35C7D6-5A08-8BD4-5FCB-4DDF92553CA5}"/>
              </a:ext>
            </a:extLst>
          </p:cNvPr>
          <p:cNvSpPr txBox="1"/>
          <p:nvPr/>
        </p:nvSpPr>
        <p:spPr>
          <a:xfrm>
            <a:off x="263923" y="5933311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CB27C31F-D60D-5982-F872-D689794D849E}"/>
              </a:ext>
            </a:extLst>
          </p:cNvPr>
          <p:cNvSpPr txBox="1"/>
          <p:nvPr/>
        </p:nvSpPr>
        <p:spPr>
          <a:xfrm>
            <a:off x="2499790" y="651339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9;p2">
            <a:extLst>
              <a:ext uri="{FF2B5EF4-FFF2-40B4-BE49-F238E27FC236}">
                <a16:creationId xmlns:a16="http://schemas.microsoft.com/office/drawing/2014/main" id="{1D2BACE0-C02D-340E-3604-E3252BECC901}"/>
              </a:ext>
            </a:extLst>
          </p:cNvPr>
          <p:cNvSpPr txBox="1"/>
          <p:nvPr/>
        </p:nvSpPr>
        <p:spPr>
          <a:xfrm>
            <a:off x="1292777" y="4918449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0;p2">
            <a:extLst>
              <a:ext uri="{FF2B5EF4-FFF2-40B4-BE49-F238E27FC236}">
                <a16:creationId xmlns:a16="http://schemas.microsoft.com/office/drawing/2014/main" id="{8517BEB1-C300-AF06-9D4C-54C6375968B8}"/>
              </a:ext>
            </a:extLst>
          </p:cNvPr>
          <p:cNvSpPr txBox="1"/>
          <p:nvPr/>
        </p:nvSpPr>
        <p:spPr>
          <a:xfrm>
            <a:off x="1292777" y="6824715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4;p2">
            <a:extLst>
              <a:ext uri="{FF2B5EF4-FFF2-40B4-BE49-F238E27FC236}">
                <a16:creationId xmlns:a16="http://schemas.microsoft.com/office/drawing/2014/main" id="{688730EC-2ABE-251A-C9C8-CDB34F202390}"/>
              </a:ext>
            </a:extLst>
          </p:cNvPr>
          <p:cNvSpPr txBox="1"/>
          <p:nvPr/>
        </p:nvSpPr>
        <p:spPr>
          <a:xfrm>
            <a:off x="3179184" y="7683254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25;p2">
            <a:extLst>
              <a:ext uri="{FF2B5EF4-FFF2-40B4-BE49-F238E27FC236}">
                <a16:creationId xmlns:a16="http://schemas.microsoft.com/office/drawing/2014/main" id="{C2E8FAF1-C382-7C2B-9928-8DD67EC9F70C}"/>
              </a:ext>
            </a:extLst>
          </p:cNvPr>
          <p:cNvSpPr txBox="1"/>
          <p:nvPr/>
        </p:nvSpPr>
        <p:spPr>
          <a:xfrm>
            <a:off x="433569" y="8000060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24" name="Google Shape;126;p2">
            <a:extLst>
              <a:ext uri="{FF2B5EF4-FFF2-40B4-BE49-F238E27FC236}">
                <a16:creationId xmlns:a16="http://schemas.microsoft.com/office/drawing/2014/main" id="{E0D74194-F948-4F67-0D90-90AD9928313D}"/>
              </a:ext>
            </a:extLst>
          </p:cNvPr>
          <p:cNvSpPr txBox="1"/>
          <p:nvPr/>
        </p:nvSpPr>
        <p:spPr>
          <a:xfrm>
            <a:off x="148122" y="4918449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;p2">
            <a:extLst>
              <a:ext uri="{FF2B5EF4-FFF2-40B4-BE49-F238E27FC236}">
                <a16:creationId xmlns:a16="http://schemas.microsoft.com/office/drawing/2014/main" id="{2015255F-8D11-F012-6992-02C7CC27BF51}"/>
              </a:ext>
            </a:extLst>
          </p:cNvPr>
          <p:cNvSpPr txBox="1"/>
          <p:nvPr/>
        </p:nvSpPr>
        <p:spPr>
          <a:xfrm>
            <a:off x="90522" y="6824715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113;p2">
            <a:extLst>
              <a:ext uri="{FF2B5EF4-FFF2-40B4-BE49-F238E27FC236}">
                <a16:creationId xmlns:a16="http://schemas.microsoft.com/office/drawing/2014/main" id="{C3A68D98-9B2C-DAF3-A926-4607D076C8AD}"/>
              </a:ext>
            </a:extLst>
          </p:cNvPr>
          <p:cNvSpPr txBox="1"/>
          <p:nvPr/>
        </p:nvSpPr>
        <p:spPr>
          <a:xfrm>
            <a:off x="2186591" y="3720845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20;p2">
            <a:extLst>
              <a:ext uri="{FF2B5EF4-FFF2-40B4-BE49-F238E27FC236}">
                <a16:creationId xmlns:a16="http://schemas.microsoft.com/office/drawing/2014/main" id="{6DFBAC31-8904-5548-AB5C-F5A33A1EFF63}"/>
              </a:ext>
            </a:extLst>
          </p:cNvPr>
          <p:cNvSpPr txBox="1"/>
          <p:nvPr/>
        </p:nvSpPr>
        <p:spPr>
          <a:xfrm>
            <a:off x="1292777" y="3986064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40" name="Google Shape;127;p2">
            <a:extLst>
              <a:ext uri="{FF2B5EF4-FFF2-40B4-BE49-F238E27FC236}">
                <a16:creationId xmlns:a16="http://schemas.microsoft.com/office/drawing/2014/main" id="{B6C38C6A-6706-61A3-A203-5BD2FD36647E}"/>
              </a:ext>
            </a:extLst>
          </p:cNvPr>
          <p:cNvSpPr txBox="1"/>
          <p:nvPr/>
        </p:nvSpPr>
        <p:spPr>
          <a:xfrm>
            <a:off x="280597" y="3986064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121;p2">
            <a:extLst>
              <a:ext uri="{FF2B5EF4-FFF2-40B4-BE49-F238E27FC236}">
                <a16:creationId xmlns:a16="http://schemas.microsoft.com/office/drawing/2014/main" id="{907A68AB-891F-448C-95FD-A30CBE048002}"/>
              </a:ext>
            </a:extLst>
          </p:cNvPr>
          <p:cNvSpPr txBox="1"/>
          <p:nvPr/>
        </p:nvSpPr>
        <p:spPr>
          <a:xfrm>
            <a:off x="2152953" y="8335149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lang="en-US"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125;p2">
            <a:extLst>
              <a:ext uri="{FF2B5EF4-FFF2-40B4-BE49-F238E27FC236}">
                <a16:creationId xmlns:a16="http://schemas.microsoft.com/office/drawing/2014/main" id="{B977F65D-57B9-6165-B8E2-A1EBD98A0BFE}"/>
              </a:ext>
            </a:extLst>
          </p:cNvPr>
          <p:cNvSpPr txBox="1"/>
          <p:nvPr/>
        </p:nvSpPr>
        <p:spPr>
          <a:xfrm>
            <a:off x="293826" y="8636536"/>
            <a:ext cx="6971697" cy="192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Arie Kim,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PhD, Assistant Research Scientist at Columbia University Irving Medical </a:t>
            </a:r>
            <a:r>
              <a:rPr lang="en-GB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 – a 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supervisor of the first master's internship at Donders Institute, 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arie.kim@nyspi.columbia.edu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A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nastasia Shvetsova, PhD, Leading Research Scientist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at the Department of Human and Animal Physiology at Lomonosov Moscow State University, - a supervisor of the bachelor’s internship and the bachelor’s thesis,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anastasiashvetsova92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@gmail.com</a:t>
            </a:r>
            <a:endParaRPr lang="en-GB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en-GB" sz="1000" b="1" dirty="0">
                <a:latin typeface="Verdana" panose="020B0604030504040204" pitchFamily="34" charset="0"/>
                <a:ea typeface="Verdana" panose="020B0604030504040204" pitchFamily="34" charset="0"/>
              </a:rPr>
              <a:t>Extra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: 3. Geert Frederix, PhD, Associate professor Health Technology Assessment at UMC Utrecht and Applied Professor Digital Transformation in healthcare at HAN University of Applied Sciences – a supervisor of the master's thesis,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geert.frederix@han.nl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Google Shape;105;p1">
            <a:extLst>
              <a:ext uri="{FF2B5EF4-FFF2-40B4-BE49-F238E27FC236}">
                <a16:creationId xmlns:a16="http://schemas.microsoft.com/office/drawing/2014/main" id="{071F7C99-831E-D852-F2F3-6C52422FA54D}"/>
              </a:ext>
            </a:extLst>
          </p:cNvPr>
          <p:cNvSpPr txBox="1"/>
          <p:nvPr/>
        </p:nvSpPr>
        <p:spPr>
          <a:xfrm flipH="1">
            <a:off x="7175658" y="10448783"/>
            <a:ext cx="452963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3/3</a:t>
            </a:r>
            <a:endParaRPr lang="en-GB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72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7169</TotalTime>
  <Words>1761</Words>
  <Application>Microsoft Office PowerPoint</Application>
  <PresentationFormat>Custom</PresentationFormat>
  <Paragraphs>117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28</cp:revision>
  <dcterms:created xsi:type="dcterms:W3CDTF">2020-08-14T18:05:47Z</dcterms:created>
  <dcterms:modified xsi:type="dcterms:W3CDTF">2025-10-02T12:10:38Z</dcterms:modified>
</cp:coreProperties>
</file>