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eLRqlypDdHeyNK1HuUcu/GrX6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58" d="100"/>
          <a:sy n="58" d="100"/>
        </p:scale>
        <p:origin x="1808"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4" Type="http://schemas.openxmlformats.org/officeDocument/2006/relationships/slide" Target="slides/slide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7954" y="1143000"/>
            <a:ext cx="21819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542F1CF-037F-B4BA-299D-A75A8EAF19FD}"/>
            </a:ext>
          </a:extLst>
        </p:cNvPr>
        <p:cNvGrpSpPr/>
        <p:nvPr/>
      </p:nvGrpSpPr>
      <p:grpSpPr>
        <a:xfrm>
          <a:off x="0" y="0"/>
          <a:ext cx="0" cy="0"/>
          <a:chOff x="0" y="0"/>
          <a:chExt cx="0" cy="0"/>
        </a:xfrm>
      </p:grpSpPr>
      <p:sp>
        <p:nvSpPr>
          <p:cNvPr id="109" name="Google Shape;109;p2:notes">
            <a:extLst>
              <a:ext uri="{FF2B5EF4-FFF2-40B4-BE49-F238E27FC236}">
                <a16:creationId xmlns:a16="http://schemas.microsoft.com/office/drawing/2014/main" id="{1A18F0FD-2144-B2D6-DD94-12C90B2A33C6}"/>
              </a:ext>
            </a:extLst>
          </p:cNvPr>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a:extLst>
              <a:ext uri="{FF2B5EF4-FFF2-40B4-BE49-F238E27FC236}">
                <a16:creationId xmlns:a16="http://schemas.microsoft.com/office/drawing/2014/main" id="{A819C578-53A1-99A7-1619-3F20FEC897C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a:extLst>
              <a:ext uri="{FF2B5EF4-FFF2-40B4-BE49-F238E27FC236}">
                <a16:creationId xmlns:a16="http://schemas.microsoft.com/office/drawing/2014/main" id="{608CBC11-E3AF-3E2B-187D-E2AE1D9E56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24727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0729B49-1545-BB94-E661-CE74EEEB3990}"/>
            </a:ext>
          </a:extLst>
        </p:cNvPr>
        <p:cNvGrpSpPr/>
        <p:nvPr/>
      </p:nvGrpSpPr>
      <p:grpSpPr>
        <a:xfrm>
          <a:off x="0" y="0"/>
          <a:ext cx="0" cy="0"/>
          <a:chOff x="0" y="0"/>
          <a:chExt cx="0" cy="0"/>
        </a:xfrm>
      </p:grpSpPr>
      <p:sp>
        <p:nvSpPr>
          <p:cNvPr id="109" name="Google Shape;109;p2:notes">
            <a:extLst>
              <a:ext uri="{FF2B5EF4-FFF2-40B4-BE49-F238E27FC236}">
                <a16:creationId xmlns:a16="http://schemas.microsoft.com/office/drawing/2014/main" id="{027F5010-4024-7D46-7C21-DA7AE015F31A}"/>
              </a:ext>
            </a:extLst>
          </p:cNvPr>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a:extLst>
              <a:ext uri="{FF2B5EF4-FFF2-40B4-BE49-F238E27FC236}">
                <a16:creationId xmlns:a16="http://schemas.microsoft.com/office/drawing/2014/main" id="{DE844F27-55A3-621A-8D72-BD0ED25C72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a:extLst>
              <a:ext uri="{FF2B5EF4-FFF2-40B4-BE49-F238E27FC236}">
                <a16:creationId xmlns:a16="http://schemas.microsoft.com/office/drawing/2014/main" id="{27A99313-7BA8-C60D-608C-00247E12BC0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31150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945000" y="1749826"/>
            <a:ext cx="5670000" cy="3722400"/>
          </a:xfrm>
          <a:prstGeom prst="rect">
            <a:avLst/>
          </a:prstGeom>
          <a:noFill/>
          <a:ln>
            <a:noFill/>
          </a:ln>
        </p:spPr>
        <p:txBody>
          <a:bodyPr spcFirstLastPara="1" wrap="square" lIns="57850" tIns="28900" rIns="57850" bIns="28900" anchor="b" anchorCtr="0">
            <a:normAutofit/>
          </a:bodyPr>
          <a:lstStyle>
            <a:lvl1pPr lvl="0" algn="ctr">
              <a:lnSpc>
                <a:spcPct val="90000"/>
              </a:lnSpc>
              <a:spcBef>
                <a:spcPts val="0"/>
              </a:spcBef>
              <a:spcAft>
                <a:spcPts val="0"/>
              </a:spcAft>
              <a:buClr>
                <a:schemeClr val="dk1"/>
              </a:buClr>
              <a:buSzPts val="21400"/>
              <a:buFont typeface="Calibri"/>
              <a:buNone/>
              <a:defRPr sz="2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17" name="Google Shape;17;p4"/>
          <p:cNvSpPr txBox="1">
            <a:spLocks noGrp="1"/>
          </p:cNvSpPr>
          <p:nvPr>
            <p:ph type="subTitle" idx="1"/>
          </p:nvPr>
        </p:nvSpPr>
        <p:spPr>
          <a:xfrm>
            <a:off x="945000" y="5615777"/>
            <a:ext cx="5670000" cy="2581500"/>
          </a:xfrm>
          <a:prstGeom prst="rect">
            <a:avLst/>
          </a:prstGeom>
          <a:noFill/>
          <a:ln>
            <a:noFill/>
          </a:ln>
        </p:spPr>
        <p:txBody>
          <a:bodyPr spcFirstLastPara="1" wrap="square" lIns="57850" tIns="28900" rIns="57850" bIns="28900" anchor="t" anchorCtr="0">
            <a:normAutofit/>
          </a:bodyPr>
          <a:lstStyle>
            <a:lvl1pPr lvl="0" algn="ctr">
              <a:lnSpc>
                <a:spcPct val="90000"/>
              </a:lnSpc>
              <a:spcBef>
                <a:spcPts val="3500"/>
              </a:spcBef>
              <a:spcAft>
                <a:spcPts val="0"/>
              </a:spcAft>
              <a:buClr>
                <a:schemeClr val="dk1"/>
              </a:buClr>
              <a:buSzPts val="8600"/>
              <a:buNone/>
              <a:defRPr sz="860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00"/>
              <a:buNone/>
              <a:defRPr sz="6400"/>
            </a:lvl3pPr>
            <a:lvl4pPr lvl="3" algn="ctr">
              <a:lnSpc>
                <a:spcPct val="90000"/>
              </a:lnSpc>
              <a:spcBef>
                <a:spcPts val="1800"/>
              </a:spcBef>
              <a:spcAft>
                <a:spcPts val="0"/>
              </a:spcAft>
              <a:buClr>
                <a:schemeClr val="dk1"/>
              </a:buClr>
              <a:buSzPts val="5600"/>
              <a:buNone/>
              <a:defRPr sz="5600"/>
            </a:lvl4pPr>
            <a:lvl5pPr lvl="4" algn="ctr">
              <a:lnSpc>
                <a:spcPct val="90000"/>
              </a:lnSpc>
              <a:spcBef>
                <a:spcPts val="1800"/>
              </a:spcBef>
              <a:spcAft>
                <a:spcPts val="0"/>
              </a:spcAft>
              <a:buClr>
                <a:schemeClr val="dk1"/>
              </a:buClr>
              <a:buSzPts val="5600"/>
              <a:buNone/>
              <a:defRPr sz="5600"/>
            </a:lvl5pPr>
            <a:lvl6pPr lvl="5" algn="ctr">
              <a:lnSpc>
                <a:spcPct val="90000"/>
              </a:lnSpc>
              <a:spcBef>
                <a:spcPts val="1800"/>
              </a:spcBef>
              <a:spcAft>
                <a:spcPts val="0"/>
              </a:spcAft>
              <a:buClr>
                <a:schemeClr val="dk1"/>
              </a:buClr>
              <a:buSzPts val="5600"/>
              <a:buNone/>
              <a:defRPr sz="5600"/>
            </a:lvl6pPr>
            <a:lvl7pPr lvl="6" algn="ctr">
              <a:lnSpc>
                <a:spcPct val="90000"/>
              </a:lnSpc>
              <a:spcBef>
                <a:spcPts val="1800"/>
              </a:spcBef>
              <a:spcAft>
                <a:spcPts val="0"/>
              </a:spcAft>
              <a:buClr>
                <a:schemeClr val="dk1"/>
              </a:buClr>
              <a:buSzPts val="5600"/>
              <a:buNone/>
              <a:defRPr sz="5600"/>
            </a:lvl7pPr>
            <a:lvl8pPr lvl="7" algn="ctr">
              <a:lnSpc>
                <a:spcPct val="90000"/>
              </a:lnSpc>
              <a:spcBef>
                <a:spcPts val="1800"/>
              </a:spcBef>
              <a:spcAft>
                <a:spcPts val="0"/>
              </a:spcAft>
              <a:buClr>
                <a:schemeClr val="dk1"/>
              </a:buClr>
              <a:buSzPts val="5600"/>
              <a:buNone/>
              <a:defRPr sz="5600"/>
            </a:lvl8pPr>
            <a:lvl9pPr lvl="8" algn="ctr">
              <a:lnSpc>
                <a:spcPct val="90000"/>
              </a:lnSpc>
              <a:spcBef>
                <a:spcPts val="1800"/>
              </a:spcBef>
              <a:spcAft>
                <a:spcPts val="0"/>
              </a:spcAft>
              <a:buClr>
                <a:schemeClr val="dk1"/>
              </a:buClr>
              <a:buSzPts val="5600"/>
              <a:buNone/>
              <a:defRPr sz="5600"/>
            </a:lvl9pPr>
          </a:lstStyle>
          <a:p>
            <a:endParaRPr/>
          </a:p>
        </p:txBody>
      </p:sp>
      <p:sp>
        <p:nvSpPr>
          <p:cNvPr id="18" name="Google Shape;18;p4"/>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19" name="Google Shape;19;p4"/>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0" name="Google Shape;20;p4"/>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4" name="Google Shape;74;p13"/>
          <p:cNvSpPr txBox="1">
            <a:spLocks noGrp="1"/>
          </p:cNvSpPr>
          <p:nvPr>
            <p:ph type="body" idx="1"/>
          </p:nvPr>
        </p:nvSpPr>
        <p:spPr>
          <a:xfrm rot="5400000">
            <a:off x="388052" y="2977950"/>
            <a:ext cx="6783900" cy="65205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75" name="Google Shape;75;p13"/>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6" name="Google Shape;76;p13"/>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7" name="Google Shape;77;p13"/>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1694850" y="4284749"/>
            <a:ext cx="9060900" cy="16299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0" name="Google Shape;80;p14"/>
          <p:cNvSpPr txBox="1">
            <a:spLocks noGrp="1"/>
          </p:cNvSpPr>
          <p:nvPr>
            <p:ph type="body" idx="1"/>
          </p:nvPr>
        </p:nvSpPr>
        <p:spPr>
          <a:xfrm rot="5400000">
            <a:off x="-1612724" y="2701799"/>
            <a:ext cx="9060900" cy="47958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81" name="Google Shape;81;p14"/>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2" name="Google Shape;82;p14"/>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3" name="Google Shape;83;p14"/>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3" name="Google Shape;23;p5"/>
          <p:cNvSpPr txBox="1">
            <a:spLocks noGrp="1"/>
          </p:cNvSpPr>
          <p:nvPr>
            <p:ph type="body" idx="1"/>
          </p:nvPr>
        </p:nvSpPr>
        <p:spPr>
          <a:xfrm>
            <a:off x="519751" y="2846250"/>
            <a:ext cx="65205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24" name="Google Shape;24;p5"/>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5" name="Google Shape;25;p5"/>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6" name="Google Shape;26;p5"/>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15813" y="2665576"/>
            <a:ext cx="6520500" cy="4447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21400"/>
              <a:buFont typeface="Calibri"/>
              <a:buNone/>
              <a:defRPr sz="2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9" name="Google Shape;29;p6"/>
          <p:cNvSpPr txBox="1">
            <a:spLocks noGrp="1"/>
          </p:cNvSpPr>
          <p:nvPr>
            <p:ph type="body" idx="1"/>
          </p:nvPr>
        </p:nvSpPr>
        <p:spPr>
          <a:xfrm>
            <a:off x="515813" y="7155228"/>
            <a:ext cx="6520500" cy="23388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rgbClr val="888888"/>
              </a:buClr>
              <a:buSzPts val="8600"/>
              <a:buNone/>
              <a:defRPr sz="8600">
                <a:solidFill>
                  <a:srgbClr val="888888"/>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00"/>
              <a:buNone/>
              <a:defRPr sz="6400">
                <a:solidFill>
                  <a:srgbClr val="888888"/>
                </a:solidFill>
              </a:defRPr>
            </a:lvl3pPr>
            <a:lvl4pPr marL="1828800" lvl="3" indent="-228600" algn="l">
              <a:lnSpc>
                <a:spcPct val="90000"/>
              </a:lnSpc>
              <a:spcBef>
                <a:spcPts val="1800"/>
              </a:spcBef>
              <a:spcAft>
                <a:spcPts val="0"/>
              </a:spcAft>
              <a:buClr>
                <a:srgbClr val="888888"/>
              </a:buClr>
              <a:buSzPts val="5600"/>
              <a:buNone/>
              <a:defRPr sz="5600">
                <a:solidFill>
                  <a:srgbClr val="888888"/>
                </a:solidFill>
              </a:defRPr>
            </a:lvl4pPr>
            <a:lvl5pPr marL="2286000" lvl="4" indent="-228600" algn="l">
              <a:lnSpc>
                <a:spcPct val="90000"/>
              </a:lnSpc>
              <a:spcBef>
                <a:spcPts val="1800"/>
              </a:spcBef>
              <a:spcAft>
                <a:spcPts val="0"/>
              </a:spcAft>
              <a:buClr>
                <a:srgbClr val="888888"/>
              </a:buClr>
              <a:buSzPts val="5600"/>
              <a:buNone/>
              <a:defRPr sz="5600">
                <a:solidFill>
                  <a:srgbClr val="888888"/>
                </a:solidFill>
              </a:defRPr>
            </a:lvl5pPr>
            <a:lvl6pPr marL="2743200" lvl="5" indent="-228600" algn="l">
              <a:lnSpc>
                <a:spcPct val="90000"/>
              </a:lnSpc>
              <a:spcBef>
                <a:spcPts val="1800"/>
              </a:spcBef>
              <a:spcAft>
                <a:spcPts val="0"/>
              </a:spcAft>
              <a:buClr>
                <a:srgbClr val="888888"/>
              </a:buClr>
              <a:buSzPts val="5600"/>
              <a:buNone/>
              <a:defRPr sz="5600">
                <a:solidFill>
                  <a:srgbClr val="888888"/>
                </a:solidFill>
              </a:defRPr>
            </a:lvl6pPr>
            <a:lvl7pPr marL="3200400" lvl="6" indent="-228600" algn="l">
              <a:lnSpc>
                <a:spcPct val="90000"/>
              </a:lnSpc>
              <a:spcBef>
                <a:spcPts val="1800"/>
              </a:spcBef>
              <a:spcAft>
                <a:spcPts val="0"/>
              </a:spcAft>
              <a:buClr>
                <a:srgbClr val="888888"/>
              </a:buClr>
              <a:buSzPts val="5600"/>
              <a:buNone/>
              <a:defRPr sz="5600">
                <a:solidFill>
                  <a:srgbClr val="888888"/>
                </a:solidFill>
              </a:defRPr>
            </a:lvl7pPr>
            <a:lvl8pPr marL="3657600" lvl="7" indent="-228600" algn="l">
              <a:lnSpc>
                <a:spcPct val="90000"/>
              </a:lnSpc>
              <a:spcBef>
                <a:spcPts val="1800"/>
              </a:spcBef>
              <a:spcAft>
                <a:spcPts val="0"/>
              </a:spcAft>
              <a:buClr>
                <a:srgbClr val="888888"/>
              </a:buClr>
              <a:buSzPts val="5600"/>
              <a:buNone/>
              <a:defRPr sz="5600">
                <a:solidFill>
                  <a:srgbClr val="888888"/>
                </a:solidFill>
              </a:defRPr>
            </a:lvl8pPr>
            <a:lvl9pPr marL="4114800" lvl="8" indent="-228600" algn="l">
              <a:lnSpc>
                <a:spcPct val="90000"/>
              </a:lnSpc>
              <a:spcBef>
                <a:spcPts val="1800"/>
              </a:spcBef>
              <a:spcAft>
                <a:spcPts val="0"/>
              </a:spcAft>
              <a:buClr>
                <a:srgbClr val="888888"/>
              </a:buClr>
              <a:buSzPts val="5600"/>
              <a:buNone/>
              <a:defRPr sz="5600">
                <a:solidFill>
                  <a:srgbClr val="888888"/>
                </a:solidFill>
              </a:defRPr>
            </a:lvl9pPr>
          </a:lstStyle>
          <a:p>
            <a:endParaRPr/>
          </a:p>
        </p:txBody>
      </p:sp>
      <p:sp>
        <p:nvSpPr>
          <p:cNvPr id="30" name="Google Shape;30;p6"/>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1" name="Google Shape;31;p6"/>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2" name="Google Shape;32;p6"/>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5" name="Google Shape;35;p7"/>
          <p:cNvSpPr txBox="1">
            <a:spLocks noGrp="1"/>
          </p:cNvSpPr>
          <p:nvPr>
            <p:ph type="body" idx="1"/>
          </p:nvPr>
        </p:nvSpPr>
        <p:spPr>
          <a:xfrm>
            <a:off x="519751" y="2846250"/>
            <a:ext cx="32130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36" name="Google Shape;36;p7"/>
          <p:cNvSpPr txBox="1">
            <a:spLocks noGrp="1"/>
          </p:cNvSpPr>
          <p:nvPr>
            <p:ph type="body" idx="2"/>
          </p:nvPr>
        </p:nvSpPr>
        <p:spPr>
          <a:xfrm>
            <a:off x="3827251" y="2846250"/>
            <a:ext cx="32130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37" name="Google Shape;37;p7"/>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8" name="Google Shape;38;p7"/>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9" name="Google Shape;39;p7"/>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20735"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2" name="Google Shape;42;p8"/>
          <p:cNvSpPr txBox="1">
            <a:spLocks noGrp="1"/>
          </p:cNvSpPr>
          <p:nvPr>
            <p:ph type="body" idx="1"/>
          </p:nvPr>
        </p:nvSpPr>
        <p:spPr>
          <a:xfrm>
            <a:off x="520736" y="2621026"/>
            <a:ext cx="3198300" cy="1284600"/>
          </a:xfrm>
          <a:prstGeom prst="rect">
            <a:avLst/>
          </a:prstGeom>
          <a:noFill/>
          <a:ln>
            <a:noFill/>
          </a:ln>
        </p:spPr>
        <p:txBody>
          <a:bodyPr spcFirstLastPara="1" wrap="square" lIns="57850" tIns="28900" rIns="57850" bIns="28900" anchor="b" anchorCtr="0">
            <a:normAutofit/>
          </a:bodyPr>
          <a:lstStyle>
            <a:lvl1pPr marL="457200" lvl="0" indent="-228600" algn="l">
              <a:lnSpc>
                <a:spcPct val="90000"/>
              </a:lnSpc>
              <a:spcBef>
                <a:spcPts val="3500"/>
              </a:spcBef>
              <a:spcAft>
                <a:spcPts val="0"/>
              </a:spcAft>
              <a:buClr>
                <a:schemeClr val="dk1"/>
              </a:buClr>
              <a:buSzPts val="8600"/>
              <a:buNone/>
              <a:defRPr sz="860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00"/>
              <a:buNone/>
              <a:defRPr sz="6400" b="1"/>
            </a:lvl3pPr>
            <a:lvl4pPr marL="1828800" lvl="3" indent="-228600" algn="l">
              <a:lnSpc>
                <a:spcPct val="90000"/>
              </a:lnSpc>
              <a:spcBef>
                <a:spcPts val="1800"/>
              </a:spcBef>
              <a:spcAft>
                <a:spcPts val="0"/>
              </a:spcAft>
              <a:buClr>
                <a:schemeClr val="dk1"/>
              </a:buClr>
              <a:buSzPts val="5600"/>
              <a:buNone/>
              <a:defRPr sz="5600" b="1"/>
            </a:lvl4pPr>
            <a:lvl5pPr marL="2286000" lvl="4" indent="-228600" algn="l">
              <a:lnSpc>
                <a:spcPct val="90000"/>
              </a:lnSpc>
              <a:spcBef>
                <a:spcPts val="1800"/>
              </a:spcBef>
              <a:spcAft>
                <a:spcPts val="0"/>
              </a:spcAft>
              <a:buClr>
                <a:schemeClr val="dk1"/>
              </a:buClr>
              <a:buSzPts val="5600"/>
              <a:buNone/>
              <a:defRPr sz="5600" b="1"/>
            </a:lvl5pPr>
            <a:lvl6pPr marL="2743200" lvl="5" indent="-228600" algn="l">
              <a:lnSpc>
                <a:spcPct val="90000"/>
              </a:lnSpc>
              <a:spcBef>
                <a:spcPts val="1800"/>
              </a:spcBef>
              <a:spcAft>
                <a:spcPts val="0"/>
              </a:spcAft>
              <a:buClr>
                <a:schemeClr val="dk1"/>
              </a:buClr>
              <a:buSzPts val="5600"/>
              <a:buNone/>
              <a:defRPr sz="5600" b="1"/>
            </a:lvl6pPr>
            <a:lvl7pPr marL="3200400" lvl="6" indent="-228600" algn="l">
              <a:lnSpc>
                <a:spcPct val="90000"/>
              </a:lnSpc>
              <a:spcBef>
                <a:spcPts val="1800"/>
              </a:spcBef>
              <a:spcAft>
                <a:spcPts val="0"/>
              </a:spcAft>
              <a:buClr>
                <a:schemeClr val="dk1"/>
              </a:buClr>
              <a:buSzPts val="5600"/>
              <a:buNone/>
              <a:defRPr sz="5600" b="1"/>
            </a:lvl7pPr>
            <a:lvl8pPr marL="3657600" lvl="7" indent="-228600" algn="l">
              <a:lnSpc>
                <a:spcPct val="90000"/>
              </a:lnSpc>
              <a:spcBef>
                <a:spcPts val="1800"/>
              </a:spcBef>
              <a:spcAft>
                <a:spcPts val="0"/>
              </a:spcAft>
              <a:buClr>
                <a:schemeClr val="dk1"/>
              </a:buClr>
              <a:buSzPts val="5600"/>
              <a:buNone/>
              <a:defRPr sz="5600" b="1"/>
            </a:lvl8pPr>
            <a:lvl9pPr marL="4114800" lvl="8" indent="-228600" algn="l">
              <a:lnSpc>
                <a:spcPct val="90000"/>
              </a:lnSpc>
              <a:spcBef>
                <a:spcPts val="1800"/>
              </a:spcBef>
              <a:spcAft>
                <a:spcPts val="0"/>
              </a:spcAft>
              <a:buClr>
                <a:schemeClr val="dk1"/>
              </a:buClr>
              <a:buSzPts val="5600"/>
              <a:buNone/>
              <a:defRPr sz="5600" b="1"/>
            </a:lvl9pPr>
          </a:lstStyle>
          <a:p>
            <a:endParaRPr/>
          </a:p>
        </p:txBody>
      </p:sp>
      <p:sp>
        <p:nvSpPr>
          <p:cNvPr id="43" name="Google Shape;43;p8"/>
          <p:cNvSpPr txBox="1">
            <a:spLocks noGrp="1"/>
          </p:cNvSpPr>
          <p:nvPr>
            <p:ph type="body" idx="2"/>
          </p:nvPr>
        </p:nvSpPr>
        <p:spPr>
          <a:xfrm>
            <a:off x="520736" y="3905552"/>
            <a:ext cx="3198300" cy="57444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44" name="Google Shape;44;p8"/>
          <p:cNvSpPr txBox="1">
            <a:spLocks noGrp="1"/>
          </p:cNvSpPr>
          <p:nvPr>
            <p:ph type="body" idx="3"/>
          </p:nvPr>
        </p:nvSpPr>
        <p:spPr>
          <a:xfrm>
            <a:off x="3827251" y="2621026"/>
            <a:ext cx="3213900" cy="1284600"/>
          </a:xfrm>
          <a:prstGeom prst="rect">
            <a:avLst/>
          </a:prstGeom>
          <a:noFill/>
          <a:ln>
            <a:noFill/>
          </a:ln>
        </p:spPr>
        <p:txBody>
          <a:bodyPr spcFirstLastPara="1" wrap="square" lIns="57850" tIns="28900" rIns="57850" bIns="28900" anchor="b" anchorCtr="0">
            <a:normAutofit/>
          </a:bodyPr>
          <a:lstStyle>
            <a:lvl1pPr marL="457200" lvl="0" indent="-228600" algn="l">
              <a:lnSpc>
                <a:spcPct val="90000"/>
              </a:lnSpc>
              <a:spcBef>
                <a:spcPts val="3500"/>
              </a:spcBef>
              <a:spcAft>
                <a:spcPts val="0"/>
              </a:spcAft>
              <a:buClr>
                <a:schemeClr val="dk1"/>
              </a:buClr>
              <a:buSzPts val="8600"/>
              <a:buNone/>
              <a:defRPr sz="860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00"/>
              <a:buNone/>
              <a:defRPr sz="6400" b="1"/>
            </a:lvl3pPr>
            <a:lvl4pPr marL="1828800" lvl="3" indent="-228600" algn="l">
              <a:lnSpc>
                <a:spcPct val="90000"/>
              </a:lnSpc>
              <a:spcBef>
                <a:spcPts val="1800"/>
              </a:spcBef>
              <a:spcAft>
                <a:spcPts val="0"/>
              </a:spcAft>
              <a:buClr>
                <a:schemeClr val="dk1"/>
              </a:buClr>
              <a:buSzPts val="5600"/>
              <a:buNone/>
              <a:defRPr sz="5600" b="1"/>
            </a:lvl4pPr>
            <a:lvl5pPr marL="2286000" lvl="4" indent="-228600" algn="l">
              <a:lnSpc>
                <a:spcPct val="90000"/>
              </a:lnSpc>
              <a:spcBef>
                <a:spcPts val="1800"/>
              </a:spcBef>
              <a:spcAft>
                <a:spcPts val="0"/>
              </a:spcAft>
              <a:buClr>
                <a:schemeClr val="dk1"/>
              </a:buClr>
              <a:buSzPts val="5600"/>
              <a:buNone/>
              <a:defRPr sz="5600" b="1"/>
            </a:lvl5pPr>
            <a:lvl6pPr marL="2743200" lvl="5" indent="-228600" algn="l">
              <a:lnSpc>
                <a:spcPct val="90000"/>
              </a:lnSpc>
              <a:spcBef>
                <a:spcPts val="1800"/>
              </a:spcBef>
              <a:spcAft>
                <a:spcPts val="0"/>
              </a:spcAft>
              <a:buClr>
                <a:schemeClr val="dk1"/>
              </a:buClr>
              <a:buSzPts val="5600"/>
              <a:buNone/>
              <a:defRPr sz="5600" b="1"/>
            </a:lvl6pPr>
            <a:lvl7pPr marL="3200400" lvl="6" indent="-228600" algn="l">
              <a:lnSpc>
                <a:spcPct val="90000"/>
              </a:lnSpc>
              <a:spcBef>
                <a:spcPts val="1800"/>
              </a:spcBef>
              <a:spcAft>
                <a:spcPts val="0"/>
              </a:spcAft>
              <a:buClr>
                <a:schemeClr val="dk1"/>
              </a:buClr>
              <a:buSzPts val="5600"/>
              <a:buNone/>
              <a:defRPr sz="5600" b="1"/>
            </a:lvl7pPr>
            <a:lvl8pPr marL="3657600" lvl="7" indent="-228600" algn="l">
              <a:lnSpc>
                <a:spcPct val="90000"/>
              </a:lnSpc>
              <a:spcBef>
                <a:spcPts val="1800"/>
              </a:spcBef>
              <a:spcAft>
                <a:spcPts val="0"/>
              </a:spcAft>
              <a:buClr>
                <a:schemeClr val="dk1"/>
              </a:buClr>
              <a:buSzPts val="5600"/>
              <a:buNone/>
              <a:defRPr sz="5600" b="1"/>
            </a:lvl8pPr>
            <a:lvl9pPr marL="4114800" lvl="8" indent="-228600" algn="l">
              <a:lnSpc>
                <a:spcPct val="90000"/>
              </a:lnSpc>
              <a:spcBef>
                <a:spcPts val="1800"/>
              </a:spcBef>
              <a:spcAft>
                <a:spcPts val="0"/>
              </a:spcAft>
              <a:buClr>
                <a:schemeClr val="dk1"/>
              </a:buClr>
              <a:buSzPts val="5600"/>
              <a:buNone/>
              <a:defRPr sz="5600" b="1"/>
            </a:lvl9pPr>
          </a:lstStyle>
          <a:p>
            <a:endParaRPr/>
          </a:p>
        </p:txBody>
      </p:sp>
      <p:sp>
        <p:nvSpPr>
          <p:cNvPr id="45" name="Google Shape;45;p8"/>
          <p:cNvSpPr txBox="1">
            <a:spLocks noGrp="1"/>
          </p:cNvSpPr>
          <p:nvPr>
            <p:ph type="body" idx="4"/>
          </p:nvPr>
        </p:nvSpPr>
        <p:spPr>
          <a:xfrm>
            <a:off x="3827251" y="3905552"/>
            <a:ext cx="3213900" cy="57444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46" name="Google Shape;46;p8"/>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7" name="Google Shape;47;p8"/>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8" name="Google Shape;48;p8"/>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1" name="Google Shape;51;p9"/>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2" name="Google Shape;52;p9"/>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3" name="Google Shape;53;p9"/>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6" name="Google Shape;56;p10"/>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7" name="Google Shape;57;p10"/>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20735" y="712800"/>
            <a:ext cx="2438400" cy="2494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11400"/>
              <a:buFont typeface="Calibri"/>
              <a:buNone/>
              <a:defRPr sz="1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0" name="Google Shape;60;p11"/>
          <p:cNvSpPr txBox="1">
            <a:spLocks noGrp="1"/>
          </p:cNvSpPr>
          <p:nvPr>
            <p:ph type="body" idx="1"/>
          </p:nvPr>
        </p:nvSpPr>
        <p:spPr>
          <a:xfrm>
            <a:off x="3213985" y="1539451"/>
            <a:ext cx="3827100" cy="7598400"/>
          </a:xfrm>
          <a:prstGeom prst="rect">
            <a:avLst/>
          </a:prstGeom>
          <a:noFill/>
          <a:ln>
            <a:noFill/>
          </a:ln>
        </p:spPr>
        <p:txBody>
          <a:bodyPr spcFirstLastPara="1" wrap="square" lIns="57850" tIns="28900" rIns="57850" bIns="28900" anchor="t" anchorCtr="0">
            <a:normAutofit/>
          </a:bodyPr>
          <a:lstStyle>
            <a:lvl1pPr marL="457200" lvl="0" indent="-952500" algn="l">
              <a:lnSpc>
                <a:spcPct val="90000"/>
              </a:lnSpc>
              <a:spcBef>
                <a:spcPts val="3500"/>
              </a:spcBef>
              <a:spcAft>
                <a:spcPts val="0"/>
              </a:spcAft>
              <a:buClr>
                <a:schemeClr val="dk1"/>
              </a:buClr>
              <a:buSzPts val="11400"/>
              <a:buChar char="•"/>
              <a:defRPr sz="11400"/>
            </a:lvl1pPr>
            <a:lvl2pPr marL="914400" lvl="1" indent="-863600" algn="l">
              <a:lnSpc>
                <a:spcPct val="90000"/>
              </a:lnSpc>
              <a:spcBef>
                <a:spcPts val="1800"/>
              </a:spcBef>
              <a:spcAft>
                <a:spcPts val="0"/>
              </a:spcAft>
              <a:buClr>
                <a:schemeClr val="dk1"/>
              </a:buClr>
              <a:buSzPts val="10000"/>
              <a:buChar char="•"/>
              <a:defRPr sz="10000"/>
            </a:lvl2pPr>
            <a:lvl3pPr marL="1371600" lvl="2" indent="-774700" algn="l">
              <a:lnSpc>
                <a:spcPct val="90000"/>
              </a:lnSpc>
              <a:spcBef>
                <a:spcPts val="1800"/>
              </a:spcBef>
              <a:spcAft>
                <a:spcPts val="0"/>
              </a:spcAft>
              <a:buClr>
                <a:schemeClr val="dk1"/>
              </a:buClr>
              <a:buSzPts val="8600"/>
              <a:buChar char="•"/>
              <a:defRPr sz="860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61" name="Google Shape;61;p11"/>
          <p:cNvSpPr txBox="1">
            <a:spLocks noGrp="1"/>
          </p:cNvSpPr>
          <p:nvPr>
            <p:ph type="body" idx="2"/>
          </p:nvPr>
        </p:nvSpPr>
        <p:spPr>
          <a:xfrm>
            <a:off x="520735" y="3207600"/>
            <a:ext cx="2438400" cy="59424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chemeClr val="dk1"/>
              </a:buClr>
              <a:buSzPts val="5600"/>
              <a:buNone/>
              <a:defRPr sz="5600"/>
            </a:lvl1pPr>
            <a:lvl2pPr marL="914400" lvl="1" indent="-228600" algn="l">
              <a:lnSpc>
                <a:spcPct val="90000"/>
              </a:lnSpc>
              <a:spcBef>
                <a:spcPts val="1800"/>
              </a:spcBef>
              <a:spcAft>
                <a:spcPts val="0"/>
              </a:spcAft>
              <a:buClr>
                <a:schemeClr val="dk1"/>
              </a:buClr>
              <a:buSzPts val="4900"/>
              <a:buNone/>
              <a:defRPr sz="4900"/>
            </a:lvl2pPr>
            <a:lvl3pPr marL="1371600" lvl="2" indent="-228600" algn="l">
              <a:lnSpc>
                <a:spcPct val="90000"/>
              </a:lnSpc>
              <a:spcBef>
                <a:spcPts val="1800"/>
              </a:spcBef>
              <a:spcAft>
                <a:spcPts val="0"/>
              </a:spcAft>
              <a:buClr>
                <a:schemeClr val="dk1"/>
              </a:buClr>
              <a:buSzPts val="4200"/>
              <a:buNone/>
              <a:defRPr sz="4200"/>
            </a:lvl3pPr>
            <a:lvl4pPr marL="1828800" lvl="3" indent="-228600" algn="l">
              <a:lnSpc>
                <a:spcPct val="90000"/>
              </a:lnSpc>
              <a:spcBef>
                <a:spcPts val="1800"/>
              </a:spcBef>
              <a:spcAft>
                <a:spcPts val="0"/>
              </a:spcAft>
              <a:buClr>
                <a:schemeClr val="dk1"/>
              </a:buClr>
              <a:buSzPts val="3500"/>
              <a:buNone/>
              <a:defRPr sz="3500"/>
            </a:lvl4pPr>
            <a:lvl5pPr marL="2286000" lvl="4" indent="-228600" algn="l">
              <a:lnSpc>
                <a:spcPct val="90000"/>
              </a:lnSpc>
              <a:spcBef>
                <a:spcPts val="1800"/>
              </a:spcBef>
              <a:spcAft>
                <a:spcPts val="0"/>
              </a:spcAft>
              <a:buClr>
                <a:schemeClr val="dk1"/>
              </a:buClr>
              <a:buSzPts val="3500"/>
              <a:buNone/>
              <a:defRPr sz="3500"/>
            </a:lvl5pPr>
            <a:lvl6pPr marL="2743200" lvl="5" indent="-228600" algn="l">
              <a:lnSpc>
                <a:spcPct val="90000"/>
              </a:lnSpc>
              <a:spcBef>
                <a:spcPts val="1800"/>
              </a:spcBef>
              <a:spcAft>
                <a:spcPts val="0"/>
              </a:spcAft>
              <a:buClr>
                <a:schemeClr val="dk1"/>
              </a:buClr>
              <a:buSzPts val="3500"/>
              <a:buNone/>
              <a:defRPr sz="3500"/>
            </a:lvl6pPr>
            <a:lvl7pPr marL="3200400" lvl="6" indent="-228600" algn="l">
              <a:lnSpc>
                <a:spcPct val="90000"/>
              </a:lnSpc>
              <a:spcBef>
                <a:spcPts val="1800"/>
              </a:spcBef>
              <a:spcAft>
                <a:spcPts val="0"/>
              </a:spcAft>
              <a:buClr>
                <a:schemeClr val="dk1"/>
              </a:buClr>
              <a:buSzPts val="3500"/>
              <a:buNone/>
              <a:defRPr sz="3500"/>
            </a:lvl7pPr>
            <a:lvl8pPr marL="3657600" lvl="7" indent="-228600" algn="l">
              <a:lnSpc>
                <a:spcPct val="90000"/>
              </a:lnSpc>
              <a:spcBef>
                <a:spcPts val="1800"/>
              </a:spcBef>
              <a:spcAft>
                <a:spcPts val="0"/>
              </a:spcAft>
              <a:buClr>
                <a:schemeClr val="dk1"/>
              </a:buClr>
              <a:buSzPts val="3500"/>
              <a:buNone/>
              <a:defRPr sz="3500"/>
            </a:lvl8pPr>
            <a:lvl9pPr marL="4114800" lvl="8" indent="-228600" algn="l">
              <a:lnSpc>
                <a:spcPct val="90000"/>
              </a:lnSpc>
              <a:spcBef>
                <a:spcPts val="1800"/>
              </a:spcBef>
              <a:spcAft>
                <a:spcPts val="0"/>
              </a:spcAft>
              <a:buClr>
                <a:schemeClr val="dk1"/>
              </a:buClr>
              <a:buSzPts val="3500"/>
              <a:buNone/>
              <a:defRPr sz="3500"/>
            </a:lvl9pPr>
          </a:lstStyle>
          <a:p>
            <a:endParaRPr/>
          </a:p>
        </p:txBody>
      </p:sp>
      <p:sp>
        <p:nvSpPr>
          <p:cNvPr id="62" name="Google Shape;62;p11"/>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3" name="Google Shape;63;p11"/>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4" name="Google Shape;64;p11"/>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520735" y="712800"/>
            <a:ext cx="2438400" cy="2494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11400"/>
              <a:buFont typeface="Calibri"/>
              <a:buNone/>
              <a:defRPr sz="1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7" name="Google Shape;67;p12"/>
          <p:cNvSpPr>
            <a:spLocks noGrp="1"/>
          </p:cNvSpPr>
          <p:nvPr>
            <p:ph type="pic" idx="2"/>
          </p:nvPr>
        </p:nvSpPr>
        <p:spPr>
          <a:xfrm>
            <a:off x="3213985" y="1539451"/>
            <a:ext cx="3827100" cy="7598400"/>
          </a:xfrm>
          <a:prstGeom prst="rect">
            <a:avLst/>
          </a:prstGeom>
          <a:noFill/>
          <a:ln>
            <a:noFill/>
          </a:ln>
        </p:spPr>
      </p:sp>
      <p:sp>
        <p:nvSpPr>
          <p:cNvPr id="68" name="Google Shape;68;p12"/>
          <p:cNvSpPr txBox="1">
            <a:spLocks noGrp="1"/>
          </p:cNvSpPr>
          <p:nvPr>
            <p:ph type="body" idx="1"/>
          </p:nvPr>
        </p:nvSpPr>
        <p:spPr>
          <a:xfrm>
            <a:off x="520735" y="3207600"/>
            <a:ext cx="2438400" cy="59424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chemeClr val="dk1"/>
              </a:buClr>
              <a:buSzPts val="5600"/>
              <a:buNone/>
              <a:defRPr sz="5600"/>
            </a:lvl1pPr>
            <a:lvl2pPr marL="914400" lvl="1" indent="-228600" algn="l">
              <a:lnSpc>
                <a:spcPct val="90000"/>
              </a:lnSpc>
              <a:spcBef>
                <a:spcPts val="1800"/>
              </a:spcBef>
              <a:spcAft>
                <a:spcPts val="0"/>
              </a:spcAft>
              <a:buClr>
                <a:schemeClr val="dk1"/>
              </a:buClr>
              <a:buSzPts val="4900"/>
              <a:buNone/>
              <a:defRPr sz="4900"/>
            </a:lvl2pPr>
            <a:lvl3pPr marL="1371600" lvl="2" indent="-228600" algn="l">
              <a:lnSpc>
                <a:spcPct val="90000"/>
              </a:lnSpc>
              <a:spcBef>
                <a:spcPts val="1800"/>
              </a:spcBef>
              <a:spcAft>
                <a:spcPts val="0"/>
              </a:spcAft>
              <a:buClr>
                <a:schemeClr val="dk1"/>
              </a:buClr>
              <a:buSzPts val="4200"/>
              <a:buNone/>
              <a:defRPr sz="4200"/>
            </a:lvl3pPr>
            <a:lvl4pPr marL="1828800" lvl="3" indent="-228600" algn="l">
              <a:lnSpc>
                <a:spcPct val="90000"/>
              </a:lnSpc>
              <a:spcBef>
                <a:spcPts val="1800"/>
              </a:spcBef>
              <a:spcAft>
                <a:spcPts val="0"/>
              </a:spcAft>
              <a:buClr>
                <a:schemeClr val="dk1"/>
              </a:buClr>
              <a:buSzPts val="3500"/>
              <a:buNone/>
              <a:defRPr sz="3500"/>
            </a:lvl4pPr>
            <a:lvl5pPr marL="2286000" lvl="4" indent="-228600" algn="l">
              <a:lnSpc>
                <a:spcPct val="90000"/>
              </a:lnSpc>
              <a:spcBef>
                <a:spcPts val="1800"/>
              </a:spcBef>
              <a:spcAft>
                <a:spcPts val="0"/>
              </a:spcAft>
              <a:buClr>
                <a:schemeClr val="dk1"/>
              </a:buClr>
              <a:buSzPts val="3500"/>
              <a:buNone/>
              <a:defRPr sz="3500"/>
            </a:lvl5pPr>
            <a:lvl6pPr marL="2743200" lvl="5" indent="-228600" algn="l">
              <a:lnSpc>
                <a:spcPct val="90000"/>
              </a:lnSpc>
              <a:spcBef>
                <a:spcPts val="1800"/>
              </a:spcBef>
              <a:spcAft>
                <a:spcPts val="0"/>
              </a:spcAft>
              <a:buClr>
                <a:schemeClr val="dk1"/>
              </a:buClr>
              <a:buSzPts val="3500"/>
              <a:buNone/>
              <a:defRPr sz="3500"/>
            </a:lvl6pPr>
            <a:lvl7pPr marL="3200400" lvl="6" indent="-228600" algn="l">
              <a:lnSpc>
                <a:spcPct val="90000"/>
              </a:lnSpc>
              <a:spcBef>
                <a:spcPts val="1800"/>
              </a:spcBef>
              <a:spcAft>
                <a:spcPts val="0"/>
              </a:spcAft>
              <a:buClr>
                <a:schemeClr val="dk1"/>
              </a:buClr>
              <a:buSzPts val="3500"/>
              <a:buNone/>
              <a:defRPr sz="3500"/>
            </a:lvl7pPr>
            <a:lvl8pPr marL="3657600" lvl="7" indent="-228600" algn="l">
              <a:lnSpc>
                <a:spcPct val="90000"/>
              </a:lnSpc>
              <a:spcBef>
                <a:spcPts val="1800"/>
              </a:spcBef>
              <a:spcAft>
                <a:spcPts val="0"/>
              </a:spcAft>
              <a:buClr>
                <a:schemeClr val="dk1"/>
              </a:buClr>
              <a:buSzPts val="3500"/>
              <a:buNone/>
              <a:defRPr sz="3500"/>
            </a:lvl8pPr>
            <a:lvl9pPr marL="4114800" lvl="8" indent="-228600" algn="l">
              <a:lnSpc>
                <a:spcPct val="90000"/>
              </a:lnSpc>
              <a:spcBef>
                <a:spcPts val="1800"/>
              </a:spcBef>
              <a:spcAft>
                <a:spcPts val="0"/>
              </a:spcAft>
              <a:buClr>
                <a:schemeClr val="dk1"/>
              </a:buClr>
              <a:buSzPts val="3500"/>
              <a:buNone/>
              <a:defRPr sz="3500"/>
            </a:lvl9pPr>
          </a:lstStyle>
          <a:p>
            <a:endParaRPr/>
          </a:p>
        </p:txBody>
      </p:sp>
      <p:sp>
        <p:nvSpPr>
          <p:cNvPr id="69" name="Google Shape;69;p12"/>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0" name="Google Shape;70;p12"/>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1" name="Google Shape;71;p12"/>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marR="0" lvl="0" algn="l" rtl="0">
              <a:lnSpc>
                <a:spcPct val="90000"/>
              </a:lnSpc>
              <a:spcBef>
                <a:spcPts val="0"/>
              </a:spcBef>
              <a:spcAft>
                <a:spcPts val="0"/>
              </a:spcAft>
              <a:buClr>
                <a:schemeClr val="dk1"/>
              </a:buClr>
              <a:buSzPts val="15600"/>
              <a:buFont typeface="Calibri"/>
              <a:buNone/>
              <a:defRPr sz="15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519751" y="2846250"/>
            <a:ext cx="6520500" cy="6783900"/>
          </a:xfrm>
          <a:prstGeom prst="rect">
            <a:avLst/>
          </a:prstGeom>
          <a:noFill/>
          <a:ln>
            <a:noFill/>
          </a:ln>
        </p:spPr>
        <p:txBody>
          <a:bodyPr spcFirstLastPara="1" wrap="square" lIns="57850" tIns="28900" rIns="57850" bIns="28900" anchor="t" anchorCtr="0">
            <a:normAutofit/>
          </a:bodyPr>
          <a:lstStyle>
            <a:lvl1pPr marL="457200" marR="0" lvl="0" indent="-863600" algn="l" rtl="0">
              <a:lnSpc>
                <a:spcPct val="90000"/>
              </a:lnSpc>
              <a:spcBef>
                <a:spcPts val="35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1pPr>
            <a:lvl2pPr marL="914400" marR="0" lvl="1" indent="-774700" algn="l" rtl="0">
              <a:lnSpc>
                <a:spcPct val="90000"/>
              </a:lnSpc>
              <a:spcBef>
                <a:spcPts val="180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4pPr>
            <a:lvl5pPr marL="2286000" marR="0" lvl="4"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5pPr>
            <a:lvl6pPr marL="2743200" marR="0" lvl="5"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6pPr>
            <a:lvl7pPr marL="3200400" marR="0" lvl="6"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7pPr>
            <a:lvl8pPr marL="3657600" marR="0" lvl="7"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8pPr>
            <a:lvl9pPr marL="4114800" marR="0" lvl="8"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marR="0" lvl="0" algn="l" rtl="0">
              <a:lnSpc>
                <a:spcPct val="100000"/>
              </a:lnSpc>
              <a:spcBef>
                <a:spcPts val="0"/>
              </a:spcBef>
              <a:spcAft>
                <a:spcPts val="0"/>
              </a:spcAft>
              <a:buClr>
                <a:srgbClr val="000000"/>
              </a:buClr>
              <a:buSzPts val="9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marR="0" lvl="0" algn="ctr" rtl="0">
              <a:lnSpc>
                <a:spcPct val="100000"/>
              </a:lnSpc>
              <a:spcBef>
                <a:spcPts val="0"/>
              </a:spcBef>
              <a:spcAft>
                <a:spcPts val="0"/>
              </a:spcAft>
              <a:buClr>
                <a:srgbClr val="000000"/>
              </a:buClr>
              <a:buSzPts val="9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varvara-laz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euronetmem.org/" TargetMode="External"/><Relationship Id="rId5" Type="http://schemas.openxmlformats.org/officeDocument/2006/relationships/hyperlink" Target="https://www.han.nl/onderzoek/lectoraten/lectoraat-digitale-transformatie-in-de-revalidatiezorg/"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hyperlink" Target="https://doi.org/10.2991/artres.k.201209.048" TargetMode="External"/><Relationship Id="rId3" Type="http://schemas.openxmlformats.org/officeDocument/2006/relationships/hyperlink" Target="https://bio.msu.ru/" TargetMode="External"/><Relationship Id="rId7" Type="http://schemas.openxmlformats.org/officeDocument/2006/relationships/hyperlink" Target="https://doi.org/10.3389/fphys.2022.89586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labmgmu.ru/en/main-page/" TargetMode="External"/><Relationship Id="rId5" Type="http://schemas.openxmlformats.org/officeDocument/2006/relationships/hyperlink" Target="https://lomonosov-msu.ru/eng/event/7000/" TargetMode="External"/><Relationship Id="rId4" Type="http://schemas.openxmlformats.org/officeDocument/2006/relationships/hyperlink" Target="https://arterynew.wpenginepowered.com/wp-content/uploads/2020/10/Artery-20-ProgrammeBook-of-Abstracts-4.pdf" TargetMode="External"/><Relationship Id="rId9" Type="http://schemas.openxmlformats.org/officeDocument/2006/relationships/hyperlink" Target="https://www.elibrary.ru/item.asp?id=4272163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5" name="Google Shape;105;p1"/>
          <p:cNvSpPr txBox="1"/>
          <p:nvPr/>
        </p:nvSpPr>
        <p:spPr>
          <a:xfrm flipH="1">
            <a:off x="218390" y="1433062"/>
            <a:ext cx="7075800" cy="797028"/>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latin typeface="Verdana"/>
                <a:ea typeface="Verdana"/>
                <a:cs typeface="Verdana"/>
                <a:sym typeface="Verdana"/>
              </a:rPr>
              <a:t>I am a curious and dedicated graduate with a Master’s degree in Medical Biology, driven by a passion for advancing healthcare through science. My experience spans both fundamental research and clinical trial development. With a solid biomedical background and a keen interest in sharing knowledge, I am motivated to learn new research methods and to grow within the clinical, pharmaceutical, or academic field.</a:t>
            </a:r>
            <a:endParaRPr lang="en-GB" sz="900" dirty="0"/>
          </a:p>
        </p:txBody>
      </p:sp>
      <p:sp>
        <p:nvSpPr>
          <p:cNvPr id="5" name="Google Shape;89;p1">
            <a:extLst>
              <a:ext uri="{FF2B5EF4-FFF2-40B4-BE49-F238E27FC236}">
                <a16:creationId xmlns:a16="http://schemas.microsoft.com/office/drawing/2014/main" id="{0BD03FB0-4A1D-D7D5-01BB-AEADB4ABCA4A}"/>
              </a:ext>
            </a:extLst>
          </p:cNvPr>
          <p:cNvSpPr/>
          <p:nvPr/>
        </p:nvSpPr>
        <p:spPr>
          <a:xfrm>
            <a:off x="0" y="-1025"/>
            <a:ext cx="7560000" cy="1153200"/>
          </a:xfrm>
          <a:prstGeom prst="rect">
            <a:avLst/>
          </a:prstGeom>
          <a:solidFill>
            <a:srgbClr val="5C84CC"/>
          </a:solidFill>
          <a:ln w="12700" cap="flat" cmpd="sng">
            <a:solidFill>
              <a:srgbClr val="5C84CC"/>
            </a:solidFill>
            <a:prstDash val="solid"/>
            <a:miter lim="800000"/>
            <a:headEnd type="none" w="sm" len="sm"/>
            <a:tailEnd type="none" w="sm" len="sm"/>
          </a:ln>
        </p:spPr>
        <p:txBody>
          <a:bodyPr spcFirstLastPara="1" wrap="square" lIns="57850" tIns="28900" rIns="57850" bIns="289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sp>
        <p:nvSpPr>
          <p:cNvPr id="6" name="Google Shape;90;p1">
            <a:extLst>
              <a:ext uri="{FF2B5EF4-FFF2-40B4-BE49-F238E27FC236}">
                <a16:creationId xmlns:a16="http://schemas.microsoft.com/office/drawing/2014/main" id="{B94408BC-52D9-B736-2E21-AB96CC483594}"/>
              </a:ext>
            </a:extLst>
          </p:cNvPr>
          <p:cNvSpPr/>
          <p:nvPr/>
        </p:nvSpPr>
        <p:spPr>
          <a:xfrm>
            <a:off x="3706600" y="53876"/>
            <a:ext cx="3738900" cy="1035386"/>
          </a:xfrm>
          <a:prstGeom prst="roundRect">
            <a:avLst>
              <a:gd name="adj" fmla="val 12595"/>
            </a:avLst>
          </a:prstGeom>
          <a:solidFill>
            <a:schemeClr val="lt1"/>
          </a:solidFill>
          <a:ln w="12700" cap="flat" cmpd="sng">
            <a:solidFill>
              <a:schemeClr val="accent1">
                <a:lumMod val="75000"/>
              </a:schemeClr>
            </a:solidFill>
            <a:prstDash val="solid"/>
            <a:miter lim="800000"/>
            <a:headEnd type="none" w="sm" len="sm"/>
            <a:tailEnd type="none" w="sm" len="sm"/>
          </a:ln>
        </p:spPr>
        <p:txBody>
          <a:bodyPr spcFirstLastPara="1" wrap="square" lIns="57850" tIns="28900" rIns="57850" bIns="289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sp>
        <p:nvSpPr>
          <p:cNvPr id="7" name="Google Shape;91;p1">
            <a:extLst>
              <a:ext uri="{FF2B5EF4-FFF2-40B4-BE49-F238E27FC236}">
                <a16:creationId xmlns:a16="http://schemas.microsoft.com/office/drawing/2014/main" id="{4EAD510D-7604-ED13-C00F-19462015C8E7}"/>
              </a:ext>
            </a:extLst>
          </p:cNvPr>
          <p:cNvSpPr txBox="1"/>
          <p:nvPr/>
        </p:nvSpPr>
        <p:spPr>
          <a:xfrm flipH="1">
            <a:off x="1591762" y="215319"/>
            <a:ext cx="2078100" cy="7125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Verdana"/>
                <a:ea typeface="Verdana"/>
                <a:cs typeface="Verdana"/>
                <a:sym typeface="Verdana"/>
              </a:rPr>
              <a:t>V</a:t>
            </a:r>
            <a:r>
              <a:rPr lang="en-US" sz="2000" b="1">
                <a:solidFill>
                  <a:schemeClr val="lt1"/>
                </a:solidFill>
                <a:latin typeface="Verdana"/>
                <a:ea typeface="Verdana"/>
                <a:cs typeface="Verdana"/>
                <a:sym typeface="Verdana"/>
              </a:rPr>
              <a:t>arvara</a:t>
            </a:r>
            <a:endParaRPr sz="900" b="1"/>
          </a:p>
          <a:p>
            <a:pPr marL="0" marR="0" lvl="0" indent="0" algn="ctr" rtl="0">
              <a:lnSpc>
                <a:spcPct val="100000"/>
              </a:lnSpc>
              <a:spcBef>
                <a:spcPts val="300"/>
              </a:spcBef>
              <a:spcAft>
                <a:spcPts val="0"/>
              </a:spcAft>
              <a:buClr>
                <a:srgbClr val="000000"/>
              </a:buClr>
              <a:buSzPts val="2000"/>
              <a:buFont typeface="Arial"/>
              <a:buNone/>
            </a:pPr>
            <a:r>
              <a:rPr lang="en-US" sz="2000" b="1" i="0" u="none" strike="noStrike" cap="none">
                <a:solidFill>
                  <a:schemeClr val="lt1"/>
                </a:solidFill>
                <a:latin typeface="Verdana"/>
                <a:ea typeface="Verdana"/>
                <a:cs typeface="Verdana"/>
                <a:sym typeface="Verdana"/>
              </a:rPr>
              <a:t>L</a:t>
            </a:r>
            <a:r>
              <a:rPr lang="en-US" sz="2000" b="1">
                <a:solidFill>
                  <a:schemeClr val="lt1"/>
                </a:solidFill>
                <a:latin typeface="Verdana"/>
                <a:ea typeface="Verdana"/>
                <a:cs typeface="Verdana"/>
                <a:sym typeface="Verdana"/>
              </a:rPr>
              <a:t>azarenko</a:t>
            </a:r>
            <a:endParaRPr sz="2000" b="1" i="0" u="none" strike="noStrike" cap="none">
              <a:solidFill>
                <a:schemeClr val="lt1"/>
              </a:solidFill>
              <a:latin typeface="Verdana"/>
              <a:ea typeface="Verdana"/>
              <a:cs typeface="Verdana"/>
              <a:sym typeface="Verdana"/>
            </a:endParaRPr>
          </a:p>
        </p:txBody>
      </p:sp>
      <p:sp>
        <p:nvSpPr>
          <p:cNvPr id="8" name="Google Shape;104;p1">
            <a:extLst>
              <a:ext uri="{FF2B5EF4-FFF2-40B4-BE49-F238E27FC236}">
                <a16:creationId xmlns:a16="http://schemas.microsoft.com/office/drawing/2014/main" id="{19DC5544-C937-D63A-C139-0592DB322E3F}"/>
              </a:ext>
            </a:extLst>
          </p:cNvPr>
          <p:cNvSpPr txBox="1"/>
          <p:nvPr/>
        </p:nvSpPr>
        <p:spPr>
          <a:xfrm>
            <a:off x="2370287" y="1204899"/>
            <a:ext cx="28191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PERSONAL STATEMENT</a:t>
            </a:r>
            <a:endParaRPr sz="1100" b="1" dirty="0">
              <a:solidFill>
                <a:schemeClr val="accent1">
                  <a:lumMod val="75000"/>
                </a:schemeClr>
              </a:solidFill>
              <a:latin typeface="Verdana"/>
              <a:ea typeface="Verdana"/>
              <a:cs typeface="Verdana"/>
              <a:sym typeface="Verdana"/>
            </a:endParaRPr>
          </a:p>
        </p:txBody>
      </p:sp>
      <p:sp>
        <p:nvSpPr>
          <p:cNvPr id="9" name="Google Shape;92;p1">
            <a:extLst>
              <a:ext uri="{FF2B5EF4-FFF2-40B4-BE49-F238E27FC236}">
                <a16:creationId xmlns:a16="http://schemas.microsoft.com/office/drawing/2014/main" id="{C70E40F6-7E27-96D0-C155-C639B38A4725}"/>
              </a:ext>
            </a:extLst>
          </p:cNvPr>
          <p:cNvSpPr txBox="1"/>
          <p:nvPr/>
        </p:nvSpPr>
        <p:spPr>
          <a:xfrm>
            <a:off x="5018858" y="82799"/>
            <a:ext cx="2334049" cy="1020166"/>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Nijmegen, The Netherlands</a:t>
            </a:r>
            <a:endParaRPr sz="900" b="0" i="0" u="none" strike="noStrike" cap="none" dirty="0">
              <a:solidFill>
                <a:schemeClr val="accent1">
                  <a:lumMod val="75000"/>
                </a:schemeClr>
              </a:solidFill>
              <a:latin typeface="Arial"/>
              <a:ea typeface="Arial"/>
              <a:cs typeface="Arial"/>
              <a:sym typeface="Arial"/>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+31 6 2662 9839</a:t>
            </a:r>
            <a:endParaRPr sz="1000" b="0" i="0" u="none" strike="noStrike" cap="none" dirty="0">
              <a:solidFill>
                <a:schemeClr val="accent1">
                  <a:lumMod val="75000"/>
                </a:schemeClr>
              </a:solidFill>
              <a:latin typeface="Verdana"/>
              <a:ea typeface="Verdana"/>
              <a:cs typeface="Verdana"/>
              <a:sym typeface="Verdana"/>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varlazoa@gmail.com</a:t>
            </a:r>
            <a:endParaRPr sz="1000" dirty="0">
              <a:solidFill>
                <a:schemeClr val="accent1">
                  <a:lumMod val="75000"/>
                </a:schemeClr>
              </a:solidFill>
              <a:latin typeface="Verdana"/>
              <a:ea typeface="Verdana"/>
              <a:cs typeface="Verdana"/>
              <a:sym typeface="Verdana"/>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29.12.1998 (26 years)</a:t>
            </a:r>
          </a:p>
          <a:p>
            <a:pPr marL="0" marR="0" lvl="0" indent="0" algn="l" rtl="0">
              <a:spcBef>
                <a:spcPts val="0"/>
              </a:spcBef>
              <a:spcAft>
                <a:spcPts val="300"/>
              </a:spcAft>
              <a:buClr>
                <a:srgbClr val="000000"/>
              </a:buClr>
              <a:buSzPts val="1000"/>
              <a:buFont typeface="Arial"/>
              <a:buNone/>
            </a:pPr>
            <a:r>
              <a:rPr lang="en-US" sz="1000" dirty="0">
                <a:solidFill>
                  <a:srgbClr val="4D7283"/>
                </a:solidFill>
                <a:latin typeface="Verdana"/>
                <a:ea typeface="Verdana"/>
                <a:cs typeface="Verdana"/>
                <a:sym typeface="Verdana"/>
                <a:hlinkClick r:id="rId3"/>
              </a:rPr>
              <a:t>www.linkedin.com/in/varvara-lazo</a:t>
            </a:r>
            <a:r>
              <a:rPr lang="en-US" sz="1000" dirty="0">
                <a:solidFill>
                  <a:srgbClr val="4D7283"/>
                </a:solidFill>
                <a:latin typeface="Verdana"/>
                <a:ea typeface="Verdana"/>
                <a:cs typeface="Verdana"/>
                <a:sym typeface="Verdana"/>
              </a:rPr>
              <a:t> </a:t>
            </a:r>
          </a:p>
        </p:txBody>
      </p:sp>
      <p:sp>
        <p:nvSpPr>
          <p:cNvPr id="10" name="Google Shape;107;p1">
            <a:extLst>
              <a:ext uri="{FF2B5EF4-FFF2-40B4-BE49-F238E27FC236}">
                <a16:creationId xmlns:a16="http://schemas.microsoft.com/office/drawing/2014/main" id="{A00B0F51-0A34-9064-3FFD-20D7F2741BB6}"/>
              </a:ext>
            </a:extLst>
          </p:cNvPr>
          <p:cNvSpPr txBox="1"/>
          <p:nvPr/>
        </p:nvSpPr>
        <p:spPr>
          <a:xfrm>
            <a:off x="3933009" y="82799"/>
            <a:ext cx="1026000" cy="1020166"/>
          </a:xfrm>
          <a:prstGeom prst="rect">
            <a:avLst/>
          </a:prstGeom>
          <a:noFill/>
          <a:ln>
            <a:noFill/>
          </a:ln>
        </p:spPr>
        <p:txBody>
          <a:bodyPr spcFirstLastPara="1" wrap="square" lIns="57850" tIns="28900" rIns="57850" bIns="28900" anchor="t" anchorCtr="0">
            <a:spAutoFit/>
          </a:bodyPr>
          <a:lstStyle/>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Address</a:t>
            </a:r>
            <a:endParaRPr sz="900" b="1" i="0" u="none" strike="noStrike" cap="none" dirty="0">
              <a:solidFill>
                <a:schemeClr val="accent1">
                  <a:lumMod val="75000"/>
                </a:schemeClr>
              </a:solidFill>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Telephone</a:t>
            </a:r>
            <a:endParaRPr sz="1000" b="1" i="0" u="none" strike="noStrike" cap="none" dirty="0">
              <a:solidFill>
                <a:schemeClr val="accent1">
                  <a:lumMod val="75000"/>
                </a:schemeClr>
              </a:solidFill>
              <a:latin typeface="Verdana"/>
              <a:ea typeface="Verdana"/>
              <a:cs typeface="Verdana"/>
              <a:sym typeface="Verdana"/>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E-mail</a:t>
            </a:r>
            <a:endParaRPr sz="1000" b="1" dirty="0">
              <a:solidFill>
                <a:schemeClr val="accent1">
                  <a:lumMod val="75000"/>
                </a:schemeClr>
              </a:solidFill>
              <a:latin typeface="Verdana"/>
              <a:ea typeface="Verdana"/>
              <a:cs typeface="Verdana"/>
              <a:sym typeface="Verdana"/>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Date of birth</a:t>
            </a:r>
          </a:p>
          <a:p>
            <a:pPr marL="0" marR="0" lvl="0" indent="0" algn="r" rtl="0">
              <a:spcBef>
                <a:spcPts val="0"/>
              </a:spcBef>
              <a:spcAft>
                <a:spcPts val="300"/>
              </a:spcAft>
              <a:buClr>
                <a:srgbClr val="000000"/>
              </a:buClr>
              <a:buSzPts val="1000"/>
              <a:buFont typeface="Arial"/>
              <a:buNone/>
            </a:pPr>
            <a:r>
              <a:rPr lang="en-US" sz="1000" b="1" i="0" u="none" strike="noStrike" cap="none" dirty="0">
                <a:solidFill>
                  <a:schemeClr val="accent1">
                    <a:lumMod val="75000"/>
                  </a:schemeClr>
                </a:solidFill>
                <a:latin typeface="Verdana"/>
                <a:ea typeface="Verdana"/>
                <a:sym typeface="Verdana"/>
              </a:rPr>
              <a:t>LinkedIn</a:t>
            </a:r>
            <a:endParaRPr sz="900" b="1" i="0" u="none" strike="noStrike" cap="none" dirty="0">
              <a:solidFill>
                <a:schemeClr val="accent1">
                  <a:lumMod val="75000"/>
                </a:schemeClr>
              </a:solidFill>
            </a:endParaRPr>
          </a:p>
        </p:txBody>
      </p:sp>
      <p:pic>
        <p:nvPicPr>
          <p:cNvPr id="11" name="Picture 10" descr="A person standing outside in a park&#10;&#10;AI-generated content may be incorrect.">
            <a:extLst>
              <a:ext uri="{FF2B5EF4-FFF2-40B4-BE49-F238E27FC236}">
                <a16:creationId xmlns:a16="http://schemas.microsoft.com/office/drawing/2014/main" id="{986B80BC-1363-6868-3B4A-7C031387D2C0}"/>
              </a:ext>
            </a:extLst>
          </p:cNvPr>
          <p:cNvPicPr>
            <a:picLocks noChangeAspect="1"/>
          </p:cNvPicPr>
          <p:nvPr/>
        </p:nvPicPr>
        <p:blipFill rotWithShape="1">
          <a:blip r:embed="rId4"/>
          <a:srcRect l="21754" t="364" r="21754" b="43556"/>
          <a:stretch>
            <a:fillRect/>
          </a:stretch>
        </p:blipFill>
        <p:spPr>
          <a:xfrm>
            <a:off x="329989" y="48285"/>
            <a:ext cx="1054680" cy="1054680"/>
          </a:xfrm>
          <a:prstGeom prst="ellipse">
            <a:avLst/>
          </a:prstGeom>
          <a:ln>
            <a:solidFill>
              <a:schemeClr val="bg1"/>
            </a:solidFill>
          </a:ln>
        </p:spPr>
      </p:pic>
      <p:sp>
        <p:nvSpPr>
          <p:cNvPr id="12" name="Google Shape;96;p1">
            <a:extLst>
              <a:ext uri="{FF2B5EF4-FFF2-40B4-BE49-F238E27FC236}">
                <a16:creationId xmlns:a16="http://schemas.microsoft.com/office/drawing/2014/main" id="{856DECBE-243E-91AE-CFC9-186849437858}"/>
              </a:ext>
            </a:extLst>
          </p:cNvPr>
          <p:cNvSpPr txBox="1"/>
          <p:nvPr/>
        </p:nvSpPr>
        <p:spPr>
          <a:xfrm>
            <a:off x="2935187" y="6382435"/>
            <a:ext cx="16893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i="0" u="none" strike="noStrike" cap="none" dirty="0">
                <a:solidFill>
                  <a:schemeClr val="accent1">
                    <a:lumMod val="75000"/>
                  </a:schemeClr>
                </a:solidFill>
                <a:latin typeface="Verdana"/>
                <a:ea typeface="Verdana"/>
                <a:cs typeface="Verdana"/>
                <a:sym typeface="Verdana"/>
              </a:rPr>
              <a:t>WORK EXPERIENCE</a:t>
            </a:r>
            <a:endParaRPr sz="1100" b="1" dirty="0">
              <a:solidFill>
                <a:schemeClr val="accent1">
                  <a:lumMod val="75000"/>
                </a:schemeClr>
              </a:solidFill>
              <a:latin typeface="Verdana"/>
              <a:ea typeface="Verdana"/>
              <a:cs typeface="Verdana"/>
              <a:sym typeface="Verdana"/>
            </a:endParaRPr>
          </a:p>
        </p:txBody>
      </p:sp>
      <p:sp>
        <p:nvSpPr>
          <p:cNvPr id="13" name="Google Shape;100;p1">
            <a:extLst>
              <a:ext uri="{FF2B5EF4-FFF2-40B4-BE49-F238E27FC236}">
                <a16:creationId xmlns:a16="http://schemas.microsoft.com/office/drawing/2014/main" id="{DD5ABE79-F838-1767-EB3E-96602663FC8F}"/>
              </a:ext>
            </a:extLst>
          </p:cNvPr>
          <p:cNvSpPr txBox="1"/>
          <p:nvPr/>
        </p:nvSpPr>
        <p:spPr>
          <a:xfrm>
            <a:off x="2826587" y="2272310"/>
            <a:ext cx="19065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EDUCATION</a:t>
            </a:r>
            <a:endParaRPr sz="1100" b="1" dirty="0">
              <a:solidFill>
                <a:schemeClr val="accent1">
                  <a:lumMod val="75000"/>
                </a:schemeClr>
              </a:solidFill>
              <a:latin typeface="Verdana"/>
              <a:ea typeface="Verdana"/>
              <a:cs typeface="Verdana"/>
              <a:sym typeface="Verdana"/>
            </a:endParaRPr>
          </a:p>
        </p:txBody>
      </p:sp>
      <p:sp>
        <p:nvSpPr>
          <p:cNvPr id="14" name="Google Shape;97;p1">
            <a:extLst>
              <a:ext uri="{FF2B5EF4-FFF2-40B4-BE49-F238E27FC236}">
                <a16:creationId xmlns:a16="http://schemas.microsoft.com/office/drawing/2014/main" id="{89B9A208-5ED5-9EE1-1416-26D7B176CF40}"/>
              </a:ext>
            </a:extLst>
          </p:cNvPr>
          <p:cNvSpPr txBox="1"/>
          <p:nvPr/>
        </p:nvSpPr>
        <p:spPr>
          <a:xfrm flipH="1">
            <a:off x="1557827" y="6627414"/>
            <a:ext cx="6001848" cy="3992262"/>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0"/>
              </a:spcBef>
              <a:spcAft>
                <a:spcPts val="0"/>
              </a:spcAft>
              <a:buClr>
                <a:srgbClr val="000000"/>
              </a:buClr>
              <a:buFont typeface="Arial"/>
              <a:buNone/>
            </a:pPr>
            <a:r>
              <a:rPr lang="en-US" sz="1000" b="1" dirty="0">
                <a:solidFill>
                  <a:srgbClr val="000000"/>
                </a:solidFill>
                <a:latin typeface="Verdana"/>
                <a:ea typeface="Verdana"/>
                <a:cs typeface="Verdana"/>
                <a:sym typeface="Verdana"/>
              </a:rPr>
              <a:t>Part-time staff while searching for a life sciences position</a:t>
            </a:r>
          </a:p>
          <a:p>
            <a:pPr marL="0" lvl="0" indent="0" algn="just" rtl="0">
              <a:lnSpc>
                <a:spcPct val="115000"/>
              </a:lnSpc>
              <a:spcBef>
                <a:spcPts val="400"/>
              </a:spcBef>
              <a:spcAft>
                <a:spcPts val="0"/>
              </a:spcAft>
              <a:buClr>
                <a:srgbClr val="000000"/>
              </a:buClr>
              <a:buFont typeface="Arial"/>
              <a:buNone/>
            </a:pPr>
            <a:r>
              <a:rPr lang="en-US" sz="1000" b="1" dirty="0">
                <a:latin typeface="Verdana"/>
                <a:ea typeface="Verdana"/>
                <a:cs typeface="Verdana"/>
                <a:sym typeface="Verdana"/>
              </a:rPr>
              <a:t>Renato’s Pizzeria – Nijmegen, The Netherlands</a:t>
            </a:r>
          </a:p>
          <a:p>
            <a:pPr marL="215900" lvl="0" indent="-215900" algn="l" rtl="0">
              <a:lnSpc>
                <a:spcPct val="115000"/>
              </a:lnSpc>
              <a:spcBef>
                <a:spcPts val="600"/>
              </a:spcBef>
              <a:spcAft>
                <a:spcPts val="0"/>
              </a:spcAft>
              <a:buClr>
                <a:srgbClr val="000000"/>
              </a:buClr>
              <a:buSzPts val="1000"/>
              <a:buFont typeface="Noto Sans Symbols"/>
              <a:buChar char="✔"/>
            </a:pPr>
            <a:r>
              <a:rPr lang="en-GB" sz="1000" dirty="0">
                <a:latin typeface="Verdana"/>
                <a:ea typeface="Verdana"/>
                <a:cs typeface="Verdana"/>
                <a:sym typeface="Verdana"/>
              </a:rPr>
              <a:t>Providing customer service</a:t>
            </a:r>
            <a:endParaRPr lang="en-GB" sz="1000" dirty="0">
              <a:solidFill>
                <a:srgbClr val="000000"/>
              </a:solidFill>
              <a:latin typeface="Verdana"/>
              <a:ea typeface="Verdana"/>
              <a:cs typeface="Verdana"/>
              <a:sym typeface="Verdana"/>
            </a:endParaRPr>
          </a:p>
          <a:p>
            <a:pPr marL="215900" lvl="0" indent="-215900" algn="l" rtl="0">
              <a:lnSpc>
                <a:spcPct val="115000"/>
              </a:lnSpc>
              <a:spcBef>
                <a:spcPts val="0"/>
              </a:spcBef>
              <a:spcAft>
                <a:spcPts val="0"/>
              </a:spcAft>
              <a:buClr>
                <a:srgbClr val="000000"/>
              </a:buClr>
              <a:buSzPts val="1000"/>
              <a:buFont typeface="Noto Sans Symbols"/>
              <a:buChar char="✔"/>
            </a:pPr>
            <a:r>
              <a:rPr lang="en-GB" sz="1000" dirty="0">
                <a:solidFill>
                  <a:schemeClr val="dk1"/>
                </a:solidFill>
                <a:latin typeface="Verdana"/>
                <a:ea typeface="Verdana"/>
                <a:cs typeface="Verdana"/>
                <a:sym typeface="Verdana"/>
              </a:rPr>
              <a:t>Selling the restaurant’s menu</a:t>
            </a:r>
          </a:p>
          <a:p>
            <a:pPr lvl="0" algn="l" rtl="0">
              <a:lnSpc>
                <a:spcPct val="115000"/>
              </a:lnSpc>
              <a:spcBef>
                <a:spcPts val="0"/>
              </a:spcBef>
              <a:spcAft>
                <a:spcPts val="0"/>
              </a:spcAft>
              <a:buClr>
                <a:srgbClr val="000000"/>
              </a:buClr>
              <a:buSzPts val="1000"/>
            </a:pPr>
            <a:endParaRPr lang="en-US" sz="600" dirty="0">
              <a:solidFill>
                <a:srgbClr val="000000"/>
              </a:solidFill>
              <a:latin typeface="Verdana"/>
              <a:ea typeface="Verdana"/>
              <a:cs typeface="Verdana"/>
              <a:sym typeface="Verdana"/>
            </a:endParaRPr>
          </a:p>
          <a:p>
            <a:pPr marL="0" lvl="0" indent="0" algn="just" rtl="0">
              <a:lnSpc>
                <a:spcPct val="115000"/>
              </a:lnSpc>
              <a:spcBef>
                <a:spcPts val="0"/>
              </a:spcBef>
              <a:spcAft>
                <a:spcPts val="0"/>
              </a:spcAft>
              <a:buClr>
                <a:srgbClr val="000000"/>
              </a:buClr>
              <a:buFont typeface="Arial"/>
              <a:buNone/>
            </a:pPr>
            <a:r>
              <a:rPr lang="en-US" sz="1000" b="1" dirty="0">
                <a:solidFill>
                  <a:srgbClr val="000000"/>
                </a:solidFill>
                <a:latin typeface="Verdana"/>
                <a:ea typeface="Verdana"/>
                <a:cs typeface="Verdana"/>
                <a:sym typeface="Verdana"/>
              </a:rPr>
              <a:t>Intern at </a:t>
            </a:r>
            <a:r>
              <a:rPr lang="en-US" sz="1000" b="1" dirty="0">
                <a:solidFill>
                  <a:srgbClr val="000000"/>
                </a:solidFill>
                <a:latin typeface="Verdana"/>
                <a:ea typeface="Verdana"/>
                <a:cs typeface="Verdana"/>
                <a:sym typeface="Verdana"/>
                <a:hlinkClick r:id="rId5"/>
              </a:rPr>
              <a:t>Digital Transformation of Rehabilitation Care</a:t>
            </a:r>
            <a:endParaRPr sz="900" dirty="0">
              <a:solidFill>
                <a:srgbClr val="000000"/>
              </a:solidFill>
            </a:endParaRPr>
          </a:p>
          <a:p>
            <a:pPr marL="0" lvl="0" indent="0" algn="just" rtl="0">
              <a:lnSpc>
                <a:spcPct val="115000"/>
              </a:lnSpc>
              <a:spcBef>
                <a:spcPts val="400"/>
              </a:spcBef>
              <a:spcAft>
                <a:spcPts val="0"/>
              </a:spcAft>
              <a:buClr>
                <a:srgbClr val="000000"/>
              </a:buClr>
              <a:buFont typeface="Arial"/>
              <a:buNone/>
            </a:pPr>
            <a:r>
              <a:rPr lang="en-US" sz="1000" b="1" dirty="0">
                <a:solidFill>
                  <a:srgbClr val="000000"/>
                </a:solidFill>
                <a:latin typeface="Verdana"/>
                <a:ea typeface="Verdana"/>
                <a:cs typeface="Verdana"/>
                <a:sym typeface="Verdana"/>
              </a:rPr>
              <a:t>HAN University of Applied Sciences – Nijmegen, The Netherlands</a:t>
            </a:r>
            <a:endParaRPr sz="900" dirty="0">
              <a:solidFill>
                <a:srgbClr val="000000"/>
              </a:solidFill>
            </a:endParaRPr>
          </a:p>
          <a:p>
            <a:pPr marL="215900" lvl="0" indent="-215900" algn="l" rtl="0">
              <a:lnSpc>
                <a:spcPct val="115000"/>
              </a:lnSpc>
              <a:spcBef>
                <a:spcPts val="60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Added value research of home telemonitoring in elderly care based on the HTA framework presented onto the Quadruple aim</a:t>
            </a:r>
            <a:endParaRPr sz="1000" dirty="0">
              <a:solidFill>
                <a:srgbClr val="000000"/>
              </a:solidFill>
              <a:latin typeface="Verdana"/>
              <a:ea typeface="Verdana"/>
              <a:cs typeface="Verdana"/>
              <a:sym typeface="Verdana"/>
            </a:endParaRPr>
          </a:p>
          <a:p>
            <a:pPr marL="215900" lvl="0" indent="-215900" algn="l" rtl="0">
              <a:lnSpc>
                <a:spcPct val="115000"/>
              </a:lnSpc>
              <a:spcBef>
                <a:spcPts val="0"/>
              </a:spcBef>
              <a:spcAft>
                <a:spcPts val="0"/>
              </a:spcAft>
              <a:buClr>
                <a:srgbClr val="000000"/>
              </a:buClr>
              <a:buSzPts val="1000"/>
              <a:buFont typeface="Noto Sans Symbols"/>
              <a:buChar char="✔"/>
            </a:pPr>
            <a:r>
              <a:rPr lang="en-US" sz="1000" dirty="0">
                <a:solidFill>
                  <a:schemeClr val="dk1"/>
                </a:solidFill>
                <a:latin typeface="Verdana"/>
                <a:ea typeface="Verdana"/>
                <a:cs typeface="Verdana"/>
                <a:sym typeface="Verdana"/>
              </a:rPr>
              <a:t>Deployment </a:t>
            </a:r>
            <a:r>
              <a:rPr lang="en-US" sz="1000" dirty="0">
                <a:latin typeface="Verdana"/>
                <a:ea typeface="Verdana"/>
                <a:cs typeface="Verdana"/>
                <a:sym typeface="Verdana"/>
              </a:rPr>
              <a:t>of s</a:t>
            </a:r>
            <a:r>
              <a:rPr lang="en-US" sz="1000" dirty="0">
                <a:solidFill>
                  <a:srgbClr val="000000"/>
                </a:solidFill>
                <a:latin typeface="Verdana"/>
                <a:ea typeface="Verdana"/>
                <a:cs typeface="Verdana"/>
                <a:sym typeface="Verdana"/>
              </a:rPr>
              <a:t>urveys (22) in Dutch and interviewing (7) </a:t>
            </a:r>
            <a:r>
              <a:rPr lang="en-US" sz="1000" dirty="0">
                <a:latin typeface="Verdana"/>
                <a:ea typeface="Verdana"/>
                <a:cs typeface="Verdana"/>
                <a:sym typeface="Verdana"/>
              </a:rPr>
              <a:t>medical professionals in English on their home telemonitoring experience/attitude</a:t>
            </a:r>
            <a:endParaRPr sz="900" dirty="0">
              <a:solidFill>
                <a:srgbClr val="000000"/>
              </a:solidFill>
            </a:endParaRPr>
          </a:p>
          <a:p>
            <a:pPr marL="215900" lvl="0" indent="-215900" algn="l" rtl="0">
              <a:lnSpc>
                <a:spcPct val="115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Cost-effectiveness analysis (Markov model cohort simulation) on home telemonitoring in the Netherlands</a:t>
            </a:r>
            <a:endParaRPr lang="en-US" sz="900" dirty="0">
              <a:ea typeface="Verdana"/>
            </a:endParaRPr>
          </a:p>
          <a:p>
            <a:pPr lvl="0" algn="l" rtl="0">
              <a:lnSpc>
                <a:spcPct val="115000"/>
              </a:lnSpc>
              <a:spcBef>
                <a:spcPts val="0"/>
              </a:spcBef>
              <a:spcAft>
                <a:spcPts val="0"/>
              </a:spcAft>
              <a:buClr>
                <a:srgbClr val="000000"/>
              </a:buClr>
              <a:buSzPts val="1000"/>
            </a:pPr>
            <a:endParaRPr sz="600" b="1" dirty="0">
              <a:latin typeface="Verdana"/>
              <a:ea typeface="Verdana"/>
              <a:cs typeface="Verdana"/>
              <a:sym typeface="Verdana"/>
            </a:endParaRPr>
          </a:p>
          <a:p>
            <a:pPr marL="0" marR="0" lvl="0" indent="0" algn="just" rtl="0">
              <a:lnSpc>
                <a:spcPct val="115000"/>
              </a:lnSpc>
              <a:spcAft>
                <a:spcPts val="0"/>
              </a:spcAft>
              <a:buNone/>
            </a:pPr>
            <a:r>
              <a:rPr lang="en-US" sz="1000" b="1" dirty="0">
                <a:solidFill>
                  <a:srgbClr val="000000"/>
                </a:solidFill>
                <a:latin typeface="Verdana"/>
                <a:ea typeface="Verdana"/>
                <a:cs typeface="Verdana"/>
                <a:sym typeface="Verdana"/>
              </a:rPr>
              <a:t>Intern at </a:t>
            </a:r>
            <a:r>
              <a:rPr lang="en-US" sz="1000" b="1" dirty="0">
                <a:solidFill>
                  <a:srgbClr val="000000"/>
                </a:solidFill>
                <a:latin typeface="Verdana"/>
                <a:ea typeface="Verdana"/>
                <a:cs typeface="Verdana"/>
                <a:sym typeface="Verdana"/>
                <a:hlinkClick r:id="rId6"/>
              </a:rPr>
              <a:t>Neuronal Networks of Memory</a:t>
            </a:r>
            <a:endParaRPr sz="900" dirty="0"/>
          </a:p>
          <a:p>
            <a:pPr marL="0" marR="0" lvl="0" indent="0" algn="just" rtl="0">
              <a:lnSpc>
                <a:spcPct val="115000"/>
              </a:lnSpc>
              <a:spcBef>
                <a:spcPts val="400"/>
              </a:spcBef>
              <a:spcAft>
                <a:spcPts val="0"/>
              </a:spcAft>
              <a:buNone/>
            </a:pPr>
            <a:r>
              <a:rPr lang="en-US" sz="1000" b="1" dirty="0">
                <a:solidFill>
                  <a:srgbClr val="000000"/>
                </a:solidFill>
                <a:latin typeface="Verdana"/>
                <a:ea typeface="Verdana"/>
                <a:cs typeface="Verdana"/>
                <a:sym typeface="Verdana"/>
              </a:rPr>
              <a:t>Donders Institute – Nijmegen, The Netherlands</a:t>
            </a:r>
            <a:endParaRPr sz="900" dirty="0"/>
          </a:p>
          <a:p>
            <a:pPr marL="215900" marR="0" lvl="0" indent="-215900" algn="l" rtl="0">
              <a:lnSpc>
                <a:spcPct val="115000"/>
              </a:lnSpc>
              <a:spcBef>
                <a:spcPts val="400"/>
              </a:spcBef>
              <a:spcAft>
                <a:spcPts val="0"/>
              </a:spcAft>
              <a:buClr>
                <a:srgbClr val="000000"/>
              </a:buClr>
              <a:buSzPts val="1000"/>
              <a:buFont typeface="Noto Sans Symbols"/>
              <a:buChar char="✔"/>
            </a:pPr>
            <a:r>
              <a:rPr lang="en-US" sz="1000" i="1" dirty="0">
                <a:solidFill>
                  <a:srgbClr val="000000"/>
                </a:solidFill>
                <a:latin typeface="Verdana"/>
                <a:ea typeface="Verdana"/>
                <a:cs typeface="Verdana"/>
                <a:sym typeface="Verdana"/>
              </a:rPr>
              <a:t>In vivo </a:t>
            </a:r>
            <a:r>
              <a:rPr lang="en-US" sz="1000" dirty="0">
                <a:solidFill>
                  <a:srgbClr val="000000"/>
                </a:solidFill>
                <a:latin typeface="Verdana"/>
                <a:ea typeface="Verdana"/>
                <a:cs typeface="Verdana"/>
                <a:sym typeface="Verdana"/>
              </a:rPr>
              <a:t>Ca</a:t>
            </a:r>
            <a:r>
              <a:rPr lang="en-US" sz="1000" baseline="30000" dirty="0">
                <a:solidFill>
                  <a:srgbClr val="000000"/>
                </a:solidFill>
                <a:latin typeface="Verdana"/>
                <a:ea typeface="Verdana"/>
                <a:cs typeface="Verdana"/>
                <a:sym typeface="Verdana"/>
              </a:rPr>
              <a:t>2+</a:t>
            </a:r>
            <a:r>
              <a:rPr lang="en-US" sz="1000" dirty="0">
                <a:solidFill>
                  <a:srgbClr val="000000"/>
                </a:solidFill>
                <a:latin typeface="Verdana"/>
                <a:ea typeface="Verdana"/>
                <a:cs typeface="Verdana"/>
                <a:sym typeface="Verdana"/>
              </a:rPr>
              <a:t> imaging of the </a:t>
            </a:r>
            <a:r>
              <a:rPr lang="en-US" sz="1000" dirty="0" err="1">
                <a:solidFill>
                  <a:srgbClr val="000000"/>
                </a:solidFill>
                <a:latin typeface="Verdana"/>
                <a:ea typeface="Verdana"/>
                <a:cs typeface="Verdana"/>
                <a:sym typeface="Verdana"/>
              </a:rPr>
              <a:t>retrosplenial</a:t>
            </a:r>
            <a:r>
              <a:rPr lang="en-US" sz="1000" dirty="0">
                <a:solidFill>
                  <a:srgbClr val="000000"/>
                </a:solidFill>
                <a:latin typeface="Verdana"/>
                <a:ea typeface="Verdana"/>
                <a:cs typeface="Verdana"/>
                <a:sym typeface="Verdana"/>
              </a:rPr>
              <a:t> cortex in mice during head-fixed virtual social learning using two-photon microscopy</a:t>
            </a:r>
            <a:endParaRPr sz="900" dirty="0"/>
          </a:p>
          <a:p>
            <a:pPr marL="215900" marR="0" lvl="0" indent="-215900" algn="l" rtl="0">
              <a:lnSpc>
                <a:spcPct val="115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Management of laboratory animals (GCaMP6 transgenic mice, handling &amp; feeding, craniotomy)</a:t>
            </a:r>
            <a:endParaRPr sz="900" dirty="0"/>
          </a:p>
          <a:p>
            <a:pPr marL="215900" marR="0" lvl="0" indent="-215900" algn="l" rtl="0">
              <a:lnSpc>
                <a:spcPct val="115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Computational analysis of the obtained data (Python, </a:t>
            </a:r>
            <a:r>
              <a:rPr lang="en-US" sz="1000" dirty="0" err="1">
                <a:solidFill>
                  <a:srgbClr val="000000"/>
                </a:solidFill>
                <a:latin typeface="Verdana"/>
                <a:ea typeface="Verdana"/>
                <a:cs typeface="Verdana"/>
                <a:sym typeface="Verdana"/>
              </a:rPr>
              <a:t>DeepLabCut</a:t>
            </a:r>
            <a:r>
              <a:rPr lang="en-US" sz="1000" dirty="0">
                <a:solidFill>
                  <a:srgbClr val="000000"/>
                </a:solidFill>
                <a:latin typeface="Verdana"/>
                <a:ea typeface="Verdana"/>
                <a:cs typeface="Verdana"/>
                <a:sym typeface="Verdana"/>
              </a:rPr>
              <a:t>)</a:t>
            </a:r>
            <a:endParaRPr sz="1000" dirty="0">
              <a:solidFill>
                <a:srgbClr val="000000"/>
              </a:solidFill>
              <a:latin typeface="Verdana"/>
              <a:ea typeface="Verdana"/>
              <a:cs typeface="Verdana"/>
              <a:sym typeface="Verdana"/>
            </a:endParaRPr>
          </a:p>
        </p:txBody>
      </p:sp>
      <p:sp>
        <p:nvSpPr>
          <p:cNvPr id="15" name="Google Shape;98;p1">
            <a:extLst>
              <a:ext uri="{FF2B5EF4-FFF2-40B4-BE49-F238E27FC236}">
                <a16:creationId xmlns:a16="http://schemas.microsoft.com/office/drawing/2014/main" id="{5D67FA4B-D662-F401-D920-69DEAF5FFA33}"/>
              </a:ext>
            </a:extLst>
          </p:cNvPr>
          <p:cNvSpPr txBox="1"/>
          <p:nvPr/>
        </p:nvSpPr>
        <p:spPr>
          <a:xfrm flipH="1">
            <a:off x="101082" y="6639585"/>
            <a:ext cx="1387799"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latin typeface="Verdana"/>
                <a:ea typeface="Verdana"/>
                <a:cs typeface="Verdana"/>
                <a:sym typeface="Verdana"/>
              </a:rPr>
              <a:t>10</a:t>
            </a:r>
            <a:r>
              <a:rPr lang="en-US" sz="1000" dirty="0">
                <a:solidFill>
                  <a:srgbClr val="000000"/>
                </a:solidFill>
                <a:latin typeface="Verdana"/>
                <a:ea typeface="Verdana"/>
                <a:cs typeface="Verdana"/>
                <a:sym typeface="Verdana"/>
              </a:rPr>
              <a:t>/2024 – current</a:t>
            </a:r>
            <a:endParaRPr sz="900" dirty="0"/>
          </a:p>
        </p:txBody>
      </p:sp>
      <p:sp>
        <p:nvSpPr>
          <p:cNvPr id="16" name="Google Shape;103;p1">
            <a:extLst>
              <a:ext uri="{FF2B5EF4-FFF2-40B4-BE49-F238E27FC236}">
                <a16:creationId xmlns:a16="http://schemas.microsoft.com/office/drawing/2014/main" id="{C25344E1-4673-5338-E5C5-61845CCC8CD4}"/>
              </a:ext>
            </a:extLst>
          </p:cNvPr>
          <p:cNvSpPr txBox="1"/>
          <p:nvPr/>
        </p:nvSpPr>
        <p:spPr>
          <a:xfrm flipH="1">
            <a:off x="101116" y="9203315"/>
            <a:ext cx="1387765" cy="212253"/>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02/2023 – 08/2023</a:t>
            </a:r>
            <a:endParaRPr sz="900" b="1" dirty="0"/>
          </a:p>
        </p:txBody>
      </p:sp>
      <p:sp>
        <p:nvSpPr>
          <p:cNvPr id="17" name="Google Shape;98;p1">
            <a:extLst>
              <a:ext uri="{FF2B5EF4-FFF2-40B4-BE49-F238E27FC236}">
                <a16:creationId xmlns:a16="http://schemas.microsoft.com/office/drawing/2014/main" id="{8CFB3880-AE5B-DB1C-E26D-AD0E45D8B888}"/>
              </a:ext>
            </a:extLst>
          </p:cNvPr>
          <p:cNvSpPr txBox="1"/>
          <p:nvPr/>
        </p:nvSpPr>
        <p:spPr>
          <a:xfrm flipH="1">
            <a:off x="101081" y="7568231"/>
            <a:ext cx="1431771" cy="212253"/>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02/2024 – 08/2024</a:t>
            </a:r>
            <a:endParaRPr sz="900" b="1" dirty="0"/>
          </a:p>
        </p:txBody>
      </p:sp>
      <p:sp>
        <p:nvSpPr>
          <p:cNvPr id="21" name="Google Shape;99;p1">
            <a:extLst>
              <a:ext uri="{FF2B5EF4-FFF2-40B4-BE49-F238E27FC236}">
                <a16:creationId xmlns:a16="http://schemas.microsoft.com/office/drawing/2014/main" id="{061C1230-48DE-7C5C-D8E3-F3646A0A81A7}"/>
              </a:ext>
            </a:extLst>
          </p:cNvPr>
          <p:cNvSpPr txBox="1"/>
          <p:nvPr/>
        </p:nvSpPr>
        <p:spPr>
          <a:xfrm flipH="1">
            <a:off x="1436023" y="2499797"/>
            <a:ext cx="6123651" cy="3831705"/>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600"/>
              </a:spcAft>
              <a:buNone/>
            </a:pPr>
            <a:r>
              <a:rPr lang="en-US" sz="1000" b="1" dirty="0">
                <a:solidFill>
                  <a:srgbClr val="000000"/>
                </a:solidFill>
                <a:latin typeface="Verdana"/>
                <a:ea typeface="Verdana"/>
                <a:cs typeface="Verdana"/>
                <a:sym typeface="Verdana"/>
              </a:rPr>
              <a:t>MSc in Medical Biology – Radboud University, Nijmegen, The Netherlands</a:t>
            </a:r>
            <a:endParaRPr sz="1000" b="1" dirty="0">
              <a:solidFill>
                <a:srgbClr val="000000"/>
              </a:solidFill>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Specialisation</a:t>
            </a:r>
            <a:r>
              <a:rPr lang="en-US" sz="1000" dirty="0">
                <a:solidFill>
                  <a:srgbClr val="000000"/>
                </a:solidFill>
                <a:latin typeface="Verdana"/>
                <a:ea typeface="Verdana"/>
                <a:cs typeface="Verdana"/>
                <a:sym typeface="Verdana"/>
              </a:rPr>
              <a:t>: Science, Management and Innovation</a:t>
            </a:r>
          </a:p>
          <a:p>
            <a:pPr marL="215900" lvl="0" indent="-215900" algn="l" rtl="0">
              <a:lnSpc>
                <a:spcPct val="120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GPA result: </a:t>
            </a:r>
            <a:r>
              <a:rPr lang="en-US" sz="1000" b="1" dirty="0">
                <a:solidFill>
                  <a:srgbClr val="000000"/>
                </a:solidFill>
                <a:latin typeface="Verdana"/>
                <a:ea typeface="Verdana"/>
                <a:cs typeface="Verdana"/>
                <a:sym typeface="Verdana"/>
              </a:rPr>
              <a:t>7.63/10.00</a:t>
            </a:r>
          </a:p>
          <a:p>
            <a:pPr marL="215900" lvl="0" indent="-215900" algn="l" rtl="0">
              <a:lnSpc>
                <a:spcPct val="120000"/>
              </a:lnSpc>
              <a:spcBef>
                <a:spcPts val="0"/>
              </a:spcBef>
              <a:spcAft>
                <a:spcPts val="0"/>
              </a:spcAft>
              <a:buClr>
                <a:srgbClr val="000000"/>
              </a:buClr>
              <a:buSzPts val="1000"/>
              <a:buFont typeface="Noto Sans Symbols"/>
              <a:buChar char="✔"/>
            </a:pPr>
            <a:r>
              <a:rPr lang="en-GB" sz="1000" u="sng" dirty="0">
                <a:latin typeface="Verdana"/>
                <a:ea typeface="Verdana"/>
                <a:cs typeface="Verdana"/>
                <a:sym typeface="Verdana"/>
              </a:rPr>
              <a:t>Principal subjects</a:t>
            </a:r>
            <a:r>
              <a:rPr lang="en-GB" sz="1000" dirty="0">
                <a:latin typeface="Verdana"/>
                <a:ea typeface="Verdana"/>
                <a:cs typeface="Verdana"/>
                <a:sym typeface="Verdana"/>
              </a:rPr>
              <a:t>: Future of health, How Health Systems Work, Sustainable Innovation Management, Molecular and Cellular Neurobiology, Molecular Therapy, Trends in Stem Cell Biology</a:t>
            </a:r>
            <a:endParaRPr lang="en-US" sz="1000" dirty="0">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Master thesis</a:t>
            </a:r>
            <a:r>
              <a:rPr lang="en-US" sz="1000" dirty="0">
                <a:solidFill>
                  <a:srgbClr val="000000"/>
                </a:solidFill>
                <a:latin typeface="Verdana"/>
                <a:ea typeface="Verdana"/>
                <a:cs typeface="Verdana"/>
                <a:sym typeface="Verdana"/>
              </a:rPr>
              <a:t>: </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Potential added value of home telemonitoring technology in elderly</a:t>
            </a:r>
            <a:r>
              <a:rPr lang="en-US" sz="1000" dirty="0">
                <a:latin typeface="Verdana"/>
                <a:ea typeface="Verdana"/>
                <a:cs typeface="Verdana"/>
                <a:sym typeface="Verdana"/>
              </a:rPr>
              <a:t> </a:t>
            </a:r>
            <a:r>
              <a:rPr lang="en-US" sz="1000" dirty="0">
                <a:solidFill>
                  <a:srgbClr val="000000"/>
                </a:solidFill>
                <a:latin typeface="Verdana"/>
                <a:ea typeface="Verdana"/>
                <a:cs typeface="Verdana"/>
                <a:sym typeface="Verdana"/>
              </a:rPr>
              <a:t>care</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 GPA result: </a:t>
            </a:r>
            <a:r>
              <a:rPr lang="en-US" sz="1000" b="1" dirty="0">
                <a:solidFill>
                  <a:srgbClr val="000000"/>
                </a:solidFill>
                <a:latin typeface="Verdana"/>
                <a:ea typeface="Verdana"/>
                <a:cs typeface="Verdana"/>
                <a:sym typeface="Verdana"/>
              </a:rPr>
              <a:t>8.00/10.00</a:t>
            </a:r>
            <a:endParaRPr lang="en-US" sz="1000" b="1" dirty="0">
              <a:latin typeface="Verdana"/>
              <a:ea typeface="Verdana"/>
              <a:cs typeface="Verdana"/>
              <a:sym typeface="Verdana"/>
            </a:endParaRPr>
          </a:p>
          <a:p>
            <a:pPr lvl="0" algn="l" rtl="0">
              <a:lnSpc>
                <a:spcPct val="120000"/>
              </a:lnSpc>
              <a:spcBef>
                <a:spcPts val="0"/>
              </a:spcBef>
              <a:spcAft>
                <a:spcPts val="0"/>
              </a:spcAft>
              <a:buClr>
                <a:srgbClr val="000000"/>
              </a:buClr>
              <a:buSzPts val="1000"/>
            </a:pPr>
            <a:endParaRPr sz="600" dirty="0">
              <a:latin typeface="Verdana"/>
              <a:ea typeface="Verdana"/>
              <a:cs typeface="Verdana"/>
              <a:sym typeface="Verdana"/>
            </a:endParaRPr>
          </a:p>
          <a:p>
            <a:pPr marL="0" lvl="0" indent="0" algn="l" rtl="0">
              <a:lnSpc>
                <a:spcPct val="120000"/>
              </a:lnSpc>
              <a:spcAft>
                <a:spcPts val="600"/>
              </a:spcAft>
              <a:buNone/>
            </a:pPr>
            <a:r>
              <a:rPr lang="en-US" sz="1000" b="1" dirty="0">
                <a:solidFill>
                  <a:srgbClr val="000000"/>
                </a:solidFill>
                <a:latin typeface="Verdana"/>
                <a:ea typeface="Verdana"/>
                <a:cs typeface="Verdana"/>
                <a:sym typeface="Verdana"/>
              </a:rPr>
              <a:t>BSc in Biology – Lomonosov Moscow State University (MSU), Moscow, Russia</a:t>
            </a:r>
            <a:endParaRPr sz="1000" b="1" dirty="0">
              <a:solidFill>
                <a:srgbClr val="000000"/>
              </a:solidFill>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Specialisation</a:t>
            </a:r>
            <a:r>
              <a:rPr lang="en-US" sz="1000" dirty="0">
                <a:solidFill>
                  <a:srgbClr val="000000"/>
                </a:solidFill>
                <a:latin typeface="Verdana"/>
                <a:ea typeface="Verdana"/>
                <a:cs typeface="Verdana"/>
                <a:sym typeface="Verdana"/>
              </a:rPr>
              <a:t>: Human and Animal Physiology</a:t>
            </a:r>
            <a:endParaRPr sz="900" dirty="0">
              <a:solidFill>
                <a:srgbClr val="000000"/>
              </a:solidFill>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GPA result: </a:t>
            </a:r>
            <a:r>
              <a:rPr lang="en-US" sz="1000" b="1" dirty="0">
                <a:solidFill>
                  <a:srgbClr val="000000"/>
                </a:solidFill>
                <a:latin typeface="Verdana"/>
                <a:ea typeface="Verdana"/>
                <a:cs typeface="Verdana"/>
                <a:sym typeface="Verdana"/>
              </a:rPr>
              <a:t>4.83/5.00</a:t>
            </a:r>
          </a:p>
          <a:p>
            <a:pPr marL="215900" lvl="0" indent="-215900">
              <a:lnSpc>
                <a:spcPct val="120000"/>
              </a:lnSpc>
              <a:buSzPts val="1000"/>
              <a:buFont typeface="Noto Sans Symbols"/>
              <a:buChar char="✔"/>
            </a:pPr>
            <a:r>
              <a:rPr lang="en-GB" sz="1000" u="sng" dirty="0">
                <a:solidFill>
                  <a:srgbClr val="000000"/>
                </a:solidFill>
                <a:latin typeface="Verdana" panose="020B0604030504040204" pitchFamily="34" charset="0"/>
                <a:ea typeface="Verdana" panose="020B0604030504040204" pitchFamily="34" charset="0"/>
              </a:rPr>
              <a:t>Principal subjects</a:t>
            </a:r>
            <a:r>
              <a:rPr lang="en-GB" sz="1000" dirty="0">
                <a:solidFill>
                  <a:srgbClr val="000000"/>
                </a:solidFill>
                <a:latin typeface="Verdana" panose="020B0604030504040204" pitchFamily="34" charset="0"/>
                <a:ea typeface="Verdana" panose="020B0604030504040204" pitchFamily="34" charset="0"/>
              </a:rPr>
              <a:t>: Human and animal physiology, Electrophysiology of excited cells, Physiology of central nervous and visceral systems, Physiology of circulation, </a:t>
            </a:r>
            <a:r>
              <a:rPr lang="en-GB" sz="1000" dirty="0">
                <a:latin typeface="Verdana" panose="020B0604030504040204" pitchFamily="34" charset="0"/>
                <a:ea typeface="Verdana" panose="020B0604030504040204" pitchFamily="34" charset="0"/>
              </a:rPr>
              <a:t>Biochemistry, Immunology, Genetics, </a:t>
            </a:r>
            <a:r>
              <a:rPr lang="en-GB" sz="1000" dirty="0">
                <a:solidFill>
                  <a:srgbClr val="000000"/>
                </a:solidFill>
                <a:latin typeface="Verdana" panose="020B0604030504040204" pitchFamily="34" charset="0"/>
                <a:ea typeface="Verdana" panose="020B0604030504040204" pitchFamily="34" charset="0"/>
              </a:rPr>
              <a:t>Microbiology, </a:t>
            </a:r>
            <a:r>
              <a:rPr lang="en-GB" sz="1000" dirty="0">
                <a:latin typeface="Verdana" panose="020B0604030504040204" pitchFamily="34" charset="0"/>
                <a:ea typeface="Verdana" panose="020B0604030504040204" pitchFamily="34" charset="0"/>
              </a:rPr>
              <a:t>Embryology</a:t>
            </a:r>
            <a:endParaRPr lang="en-GB" sz="1000" dirty="0">
              <a:solidFill>
                <a:srgbClr val="000000"/>
              </a:solidFill>
              <a:latin typeface="Verdana" panose="020B0604030504040204" pitchFamily="34" charset="0"/>
              <a:ea typeface="Verdana" panose="020B0604030504040204" pitchFamily="34" charset="0"/>
            </a:endParaRPr>
          </a:p>
          <a:p>
            <a:pPr marL="215900" lvl="0" indent="-215900" algn="l" rtl="0">
              <a:lnSpc>
                <a:spcPct val="120000"/>
              </a:lnSpc>
              <a:spcBef>
                <a:spcPts val="0"/>
              </a:spcBef>
              <a:spcAft>
                <a:spcPts val="0"/>
              </a:spcAft>
              <a:buClr>
                <a:srgbClr val="000000"/>
              </a:buClr>
              <a:buSzPts val="1000"/>
              <a:buFont typeface="Noto Sans Symbols"/>
              <a:buChar char="✔"/>
            </a:pPr>
            <a:r>
              <a:rPr lang="en-GB" sz="1000" u="sng" dirty="0">
                <a:solidFill>
                  <a:srgbClr val="000000"/>
                </a:solidFill>
                <a:latin typeface="Verdana" panose="020B0604030504040204" pitchFamily="34" charset="0"/>
                <a:ea typeface="Verdana" panose="020B0604030504040204" pitchFamily="34" charset="0"/>
              </a:rPr>
              <a:t>Skills</a:t>
            </a:r>
            <a:r>
              <a:rPr lang="en-GB" sz="1000" dirty="0">
                <a:solidFill>
                  <a:srgbClr val="000000"/>
                </a:solidFill>
                <a:latin typeface="Verdana" panose="020B0604030504040204" pitchFamily="34" charset="0"/>
                <a:ea typeface="Verdana" panose="020B0604030504040204" pitchFamily="34" charset="0"/>
              </a:rPr>
              <a:t>: qPCR, RT-PCR, gel electrophoresis, wire myography, western blotting, ELISA,HPLC, microscopy, cell culture, immunohistochemistry, intracellular recording (microelectrodes, patch clamp), behaviour tests (open field test, elevated plus maze, light-dark box test)</a:t>
            </a: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Bachelor thesis</a:t>
            </a:r>
            <a:r>
              <a:rPr lang="en-US" sz="1000" dirty="0">
                <a:solidFill>
                  <a:srgbClr val="000000"/>
                </a:solidFill>
                <a:latin typeface="Verdana"/>
                <a:ea typeface="Verdana"/>
                <a:cs typeface="Verdana"/>
                <a:sym typeface="Verdana"/>
              </a:rPr>
              <a:t>: </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Role of TASK-1 channels in arterial tone regulation in different organs in rats</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 GPA result: </a:t>
            </a:r>
            <a:r>
              <a:rPr lang="en-US" sz="1000" b="1" dirty="0">
                <a:solidFill>
                  <a:srgbClr val="000000"/>
                </a:solidFill>
                <a:latin typeface="Verdana"/>
                <a:ea typeface="Verdana"/>
                <a:cs typeface="Verdana"/>
                <a:sym typeface="Verdana"/>
              </a:rPr>
              <a:t>5.00/5.00</a:t>
            </a:r>
            <a:endParaRPr sz="1000" b="1" dirty="0">
              <a:solidFill>
                <a:srgbClr val="000000"/>
              </a:solidFill>
              <a:latin typeface="Verdana"/>
              <a:ea typeface="Verdana"/>
              <a:cs typeface="Verdana"/>
              <a:sym typeface="Verdana"/>
            </a:endParaRPr>
          </a:p>
        </p:txBody>
      </p:sp>
      <p:sp>
        <p:nvSpPr>
          <p:cNvPr id="22" name="Google Shape;101;p1">
            <a:extLst>
              <a:ext uri="{FF2B5EF4-FFF2-40B4-BE49-F238E27FC236}">
                <a16:creationId xmlns:a16="http://schemas.microsoft.com/office/drawing/2014/main" id="{22FE2F75-6768-6DD9-E75D-88A0068EBA08}"/>
              </a:ext>
            </a:extLst>
          </p:cNvPr>
          <p:cNvSpPr txBox="1"/>
          <p:nvPr/>
        </p:nvSpPr>
        <p:spPr>
          <a:xfrm flipH="1">
            <a:off x="59550" y="2499802"/>
            <a:ext cx="1477500"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09/2022 – </a:t>
            </a:r>
            <a:r>
              <a:rPr lang="hu-HU" sz="1000" dirty="0">
                <a:solidFill>
                  <a:srgbClr val="000000"/>
                </a:solidFill>
                <a:latin typeface="Verdana"/>
                <a:ea typeface="Verdana"/>
                <a:cs typeface="Verdana"/>
                <a:sym typeface="Verdana"/>
              </a:rPr>
              <a:t>08</a:t>
            </a:r>
            <a:r>
              <a:rPr lang="hu-HU" sz="1000" dirty="0">
                <a:latin typeface="Verdana"/>
                <a:ea typeface="Verdana"/>
                <a:cs typeface="Verdana"/>
                <a:sym typeface="Verdana"/>
              </a:rPr>
              <a:t>/2024</a:t>
            </a:r>
            <a:endParaRPr sz="1000" dirty="0">
              <a:solidFill>
                <a:srgbClr val="000000"/>
              </a:solidFill>
              <a:latin typeface="Verdana"/>
              <a:ea typeface="Verdana"/>
              <a:cs typeface="Verdana"/>
              <a:sym typeface="Verdana"/>
            </a:endParaRPr>
          </a:p>
        </p:txBody>
      </p:sp>
      <p:sp>
        <p:nvSpPr>
          <p:cNvPr id="23" name="Google Shape;102;p1">
            <a:extLst>
              <a:ext uri="{FF2B5EF4-FFF2-40B4-BE49-F238E27FC236}">
                <a16:creationId xmlns:a16="http://schemas.microsoft.com/office/drawing/2014/main" id="{880F7227-E130-437C-F5AA-CCCF03FB2681}"/>
              </a:ext>
            </a:extLst>
          </p:cNvPr>
          <p:cNvSpPr txBox="1"/>
          <p:nvPr/>
        </p:nvSpPr>
        <p:spPr>
          <a:xfrm flipH="1">
            <a:off x="59565" y="4160042"/>
            <a:ext cx="1456696"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09/2016 – 06/2020</a:t>
            </a:r>
            <a:endParaRPr sz="1000" b="1" dirty="0">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7" name="Google Shape;131;p2">
            <a:extLst>
              <a:ext uri="{FF2B5EF4-FFF2-40B4-BE49-F238E27FC236}">
                <a16:creationId xmlns:a16="http://schemas.microsoft.com/office/drawing/2014/main" id="{727028DD-390A-00DF-22B0-8B8B414A632C}"/>
              </a:ext>
            </a:extLst>
          </p:cNvPr>
          <p:cNvSpPr txBox="1"/>
          <p:nvPr/>
        </p:nvSpPr>
        <p:spPr>
          <a:xfrm flipH="1">
            <a:off x="1412967" y="1957497"/>
            <a:ext cx="6139949" cy="2107643"/>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0"/>
              </a:spcBef>
              <a:spcAft>
                <a:spcPts val="0"/>
              </a:spcAft>
              <a:buClr>
                <a:srgbClr val="000000"/>
              </a:buClr>
              <a:buFont typeface="Arial"/>
              <a:buNone/>
            </a:pPr>
            <a:r>
              <a:rPr lang="en-US" sz="1000" b="1" dirty="0">
                <a:solidFill>
                  <a:schemeClr val="dk1"/>
                </a:solidFill>
                <a:latin typeface="Verdana"/>
                <a:ea typeface="Verdana"/>
                <a:cs typeface="Verdana"/>
                <a:sym typeface="Verdana"/>
              </a:rPr>
              <a:t>Junior Research Assistant at </a:t>
            </a:r>
            <a:r>
              <a:rPr lang="en-US" sz="1000" b="1" dirty="0">
                <a:solidFill>
                  <a:schemeClr val="dk1"/>
                </a:solidFill>
                <a:latin typeface="Verdana"/>
                <a:ea typeface="Verdana"/>
                <a:cs typeface="Verdana"/>
                <a:sym typeface="Verdana"/>
                <a:hlinkClick r:id="rId3"/>
              </a:rPr>
              <a:t>Faculty of Biology</a:t>
            </a:r>
            <a:endParaRPr sz="900" dirty="0">
              <a:solidFill>
                <a:schemeClr val="dk1"/>
              </a:solidFill>
            </a:endParaRPr>
          </a:p>
          <a:p>
            <a:pPr marL="0" lvl="0" indent="0" algn="l" rtl="0">
              <a:lnSpc>
                <a:spcPct val="115000"/>
              </a:lnSpc>
              <a:spcBef>
                <a:spcPts val="400"/>
              </a:spcBef>
              <a:spcAft>
                <a:spcPts val="0"/>
              </a:spcAft>
              <a:buNone/>
            </a:pPr>
            <a:r>
              <a:rPr lang="en-US" sz="1000" b="1" dirty="0">
                <a:solidFill>
                  <a:schemeClr val="dk1"/>
                </a:solidFill>
                <a:latin typeface="Verdana"/>
                <a:ea typeface="Verdana"/>
                <a:cs typeface="Verdana"/>
                <a:sym typeface="Verdana"/>
              </a:rPr>
              <a:t>Lomonosov Moscow State University – Moscow, Russia</a:t>
            </a:r>
            <a:endParaRPr sz="1000" b="1" dirty="0">
              <a:solidFill>
                <a:schemeClr val="dk1"/>
              </a:solidFill>
              <a:latin typeface="Verdana"/>
              <a:ea typeface="Verdana"/>
              <a:cs typeface="Verdana"/>
              <a:sym typeface="Verdana"/>
            </a:endParaRPr>
          </a:p>
          <a:p>
            <a:pPr marL="215900" lvl="0" indent="-215900">
              <a:lnSpc>
                <a:spcPct val="115000"/>
              </a:lnSpc>
              <a:spcBef>
                <a:spcPts val="400"/>
              </a:spcBef>
              <a:buClr>
                <a:schemeClr val="dk1"/>
              </a:buClr>
              <a:buSzPts val="1000"/>
              <a:buFont typeface="Noto Sans Symbols"/>
              <a:buChar char="✔"/>
            </a:pPr>
            <a:r>
              <a:rPr lang="en-US" sz="1000" dirty="0">
                <a:solidFill>
                  <a:schemeClr val="dk1"/>
                </a:solidFill>
                <a:latin typeface="Verdana"/>
                <a:ea typeface="Verdana"/>
                <a:cs typeface="Verdana"/>
                <a:sym typeface="Verdana"/>
              </a:rPr>
              <a:t>Physiological </a:t>
            </a:r>
            <a:r>
              <a:rPr lang="en-GB" sz="1000" dirty="0">
                <a:solidFill>
                  <a:schemeClr val="dk1"/>
                </a:solidFill>
                <a:latin typeface="Verdana"/>
                <a:ea typeface="Verdana"/>
                <a:cs typeface="Verdana"/>
                <a:sym typeface="Verdana"/>
              </a:rPr>
              <a:t>experiments</a:t>
            </a:r>
            <a:r>
              <a:rPr lang="hu-HU" sz="1000" dirty="0">
                <a:solidFill>
                  <a:schemeClr val="dk1"/>
                </a:solidFill>
                <a:latin typeface="Verdana"/>
                <a:ea typeface="Verdana"/>
                <a:cs typeface="Verdana"/>
                <a:sym typeface="Verdana"/>
              </a:rPr>
              <a:t> </a:t>
            </a:r>
            <a:r>
              <a:rPr lang="en-GB" sz="1000" dirty="0">
                <a:solidFill>
                  <a:schemeClr val="dk1"/>
                </a:solidFill>
                <a:latin typeface="Verdana"/>
                <a:ea typeface="Verdana"/>
                <a:cs typeface="Verdana"/>
                <a:sym typeface="Verdana"/>
              </a:rPr>
              <a:t>(wire myography technique, rat coronary and renal arteries) </a:t>
            </a:r>
          </a:p>
          <a:p>
            <a:pPr marL="215900" lvl="0" indent="-215900" algn="l" rtl="0">
              <a:lnSpc>
                <a:spcPct val="115000"/>
              </a:lnSpc>
              <a:spcAft>
                <a:spcPts val="0"/>
              </a:spcAft>
              <a:buClr>
                <a:schemeClr val="dk1"/>
              </a:buClr>
              <a:buSzPts val="1000"/>
              <a:buFont typeface="Noto Sans Symbols"/>
              <a:buChar char="✔"/>
            </a:pPr>
            <a:r>
              <a:rPr lang="en-GB" sz="1000" dirty="0">
                <a:solidFill>
                  <a:schemeClr val="dk1"/>
                </a:solidFill>
                <a:latin typeface="Verdana"/>
                <a:ea typeface="Verdana"/>
                <a:cs typeface="Verdana"/>
                <a:sym typeface="Verdana"/>
              </a:rPr>
              <a:t>Molecular experiments (RNA extraction, reverse transcription, qPCR, western blotting)</a:t>
            </a:r>
          </a:p>
          <a:p>
            <a:pPr marL="215900" lvl="0" indent="-215900" algn="l" rtl="0">
              <a:lnSpc>
                <a:spcPct val="115000"/>
              </a:lnSpc>
              <a:spcAft>
                <a:spcPts val="0"/>
              </a:spcAft>
              <a:buClr>
                <a:schemeClr val="dk1"/>
              </a:buClr>
              <a:buSzPts val="1000"/>
              <a:buFont typeface="Noto Sans Symbols"/>
              <a:buChar char="✔"/>
            </a:pPr>
            <a:r>
              <a:rPr lang="en-GB" sz="1000" dirty="0">
                <a:solidFill>
                  <a:schemeClr val="dk1"/>
                </a:solidFill>
                <a:latin typeface="Verdana"/>
                <a:ea typeface="Verdana"/>
                <a:sym typeface="Verdana"/>
              </a:rPr>
              <a:t>C</a:t>
            </a:r>
            <a:r>
              <a:rPr lang="hu-HU" sz="1000" dirty="0">
                <a:solidFill>
                  <a:schemeClr val="dk1"/>
                </a:solidFill>
                <a:latin typeface="Verdana"/>
                <a:ea typeface="Verdana"/>
                <a:sym typeface="Verdana"/>
              </a:rPr>
              <a:t>ell and tissue c</a:t>
            </a:r>
            <a:r>
              <a:rPr lang="en-GB" sz="1000" dirty="0" err="1">
                <a:solidFill>
                  <a:schemeClr val="dk1"/>
                </a:solidFill>
                <a:latin typeface="Verdana"/>
                <a:ea typeface="Verdana"/>
                <a:sym typeface="Verdana"/>
              </a:rPr>
              <a:t>ultur</a:t>
            </a:r>
            <a:r>
              <a:rPr lang="hu-HU" sz="1000" dirty="0">
                <a:solidFill>
                  <a:schemeClr val="dk1"/>
                </a:solidFill>
                <a:latin typeface="Verdana"/>
                <a:ea typeface="Verdana"/>
                <a:sym typeface="Verdana"/>
              </a:rPr>
              <a:t>e</a:t>
            </a:r>
            <a:r>
              <a:rPr lang="en-GB" sz="1000" dirty="0">
                <a:solidFill>
                  <a:schemeClr val="dk1"/>
                </a:solidFill>
                <a:latin typeface="Verdana"/>
                <a:ea typeface="Verdana"/>
                <a:sym typeface="Verdana"/>
              </a:rPr>
              <a:t> experiments (cultivation of arteries in</a:t>
            </a:r>
            <a:r>
              <a:rPr lang="ru-RU" sz="1000" dirty="0">
                <a:solidFill>
                  <a:schemeClr val="dk1"/>
                </a:solidFill>
                <a:latin typeface="Verdana"/>
                <a:ea typeface="Verdana"/>
                <a:sym typeface="Verdana"/>
              </a:rPr>
              <a:t> </a:t>
            </a:r>
            <a:r>
              <a:rPr lang="hu-HU" sz="1000" dirty="0">
                <a:solidFill>
                  <a:schemeClr val="dk1"/>
                </a:solidFill>
                <a:latin typeface="Verdana"/>
                <a:ea typeface="Verdana"/>
                <a:sym typeface="Verdana"/>
              </a:rPr>
              <a:t>the</a:t>
            </a:r>
            <a:r>
              <a:rPr lang="en-GB" sz="1000" dirty="0">
                <a:solidFill>
                  <a:schemeClr val="dk1"/>
                </a:solidFill>
                <a:latin typeface="Verdana"/>
                <a:ea typeface="Verdana"/>
                <a:sym typeface="Verdana"/>
              </a:rPr>
              <a:t> presence of</a:t>
            </a:r>
            <a:r>
              <a:rPr lang="hu-HU" sz="1000" dirty="0">
                <a:solidFill>
                  <a:schemeClr val="dk1"/>
                </a:solidFill>
                <a:latin typeface="Verdana"/>
                <a:ea typeface="Verdana"/>
                <a:sym typeface="Verdana"/>
              </a:rPr>
              <a:t> m</a:t>
            </a:r>
            <a:r>
              <a:rPr lang="en-GB" sz="1000" dirty="0" err="1">
                <a:solidFill>
                  <a:schemeClr val="dk1"/>
                </a:solidFill>
                <a:latin typeface="Verdana"/>
                <a:ea typeface="Verdana"/>
                <a:sym typeface="Verdana"/>
              </a:rPr>
              <a:t>ethoxamine</a:t>
            </a:r>
            <a:r>
              <a:rPr lang="hu-HU" sz="1000" dirty="0">
                <a:solidFill>
                  <a:schemeClr val="dk1"/>
                </a:solidFill>
                <a:latin typeface="Verdana"/>
                <a:ea typeface="Verdana"/>
                <a:sym typeface="Verdana"/>
              </a:rPr>
              <a:t>,</a:t>
            </a:r>
            <a:r>
              <a:rPr lang="en-GB" sz="1000" dirty="0">
                <a:solidFill>
                  <a:schemeClr val="dk1"/>
                </a:solidFill>
                <a:latin typeface="Verdana"/>
                <a:ea typeface="Verdana"/>
                <a:sym typeface="Verdana"/>
              </a:rPr>
              <a:t> isoproterenol</a:t>
            </a:r>
            <a:r>
              <a:rPr lang="hu-HU" sz="1000" dirty="0">
                <a:solidFill>
                  <a:schemeClr val="dk1"/>
                </a:solidFill>
                <a:latin typeface="Verdana"/>
                <a:ea typeface="Verdana"/>
                <a:sym typeface="Verdana"/>
              </a:rPr>
              <a:t>, and H2O</a:t>
            </a:r>
            <a:r>
              <a:rPr lang="en-GB" sz="1000" dirty="0">
                <a:solidFill>
                  <a:schemeClr val="dk1"/>
                </a:solidFill>
                <a:latin typeface="Verdana"/>
                <a:ea typeface="Verdana"/>
                <a:sym typeface="Verdana"/>
              </a:rPr>
              <a:t>)</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Management of laboratory animals (Wistar rats: housing, care, breeding)</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Statistical analysis of the obtained data (STATISTICA, GraphPad Prism)</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Project management (experiment and research strategy planning)</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Presentation of the results at t</a:t>
            </a:r>
            <a:r>
              <a:rPr lang="en-GB" sz="1000" dirty="0">
                <a:solidFill>
                  <a:schemeClr val="dk1"/>
                </a:solidFill>
                <a:latin typeface="Verdana"/>
                <a:ea typeface="Verdana"/>
                <a:cs typeface="Verdana"/>
                <a:sym typeface="Verdana"/>
              </a:rPr>
              <a:t>he </a:t>
            </a:r>
            <a:r>
              <a:rPr lang="en-GB" sz="1000" dirty="0">
                <a:solidFill>
                  <a:schemeClr val="dk1"/>
                </a:solidFill>
                <a:latin typeface="Verdana"/>
                <a:ea typeface="Verdana"/>
                <a:cs typeface="Verdana"/>
                <a:sym typeface="Verdana"/>
                <a:hlinkClick r:id="rId4"/>
              </a:rPr>
              <a:t>virtual conference ARTERY20</a:t>
            </a:r>
            <a:r>
              <a:rPr lang="en-GB" sz="1000" dirty="0">
                <a:solidFill>
                  <a:schemeClr val="dk1"/>
                </a:solidFill>
                <a:latin typeface="Verdana"/>
                <a:ea typeface="Verdana"/>
                <a:cs typeface="Verdana"/>
                <a:sym typeface="Verdana"/>
              </a:rPr>
              <a:t>, 23-24 October 2020, and at the </a:t>
            </a:r>
            <a:r>
              <a:rPr lang="en-GB" sz="1000" dirty="0">
                <a:solidFill>
                  <a:schemeClr val="dk1"/>
                </a:solidFill>
                <a:latin typeface="Verdana"/>
                <a:ea typeface="Verdana"/>
                <a:cs typeface="Verdana"/>
                <a:sym typeface="Verdana"/>
                <a:hlinkClick r:id="rId5"/>
              </a:rPr>
              <a:t>Conference “Lomonosov-2021”</a:t>
            </a:r>
            <a:r>
              <a:rPr lang="en-GB" sz="1000" dirty="0">
                <a:solidFill>
                  <a:schemeClr val="dk1"/>
                </a:solidFill>
                <a:latin typeface="Verdana"/>
                <a:ea typeface="Verdana"/>
                <a:cs typeface="Verdana"/>
                <a:sym typeface="Verdana"/>
              </a:rPr>
              <a:t>, 12-23 April 2021</a:t>
            </a:r>
          </a:p>
        </p:txBody>
      </p:sp>
      <p:sp>
        <p:nvSpPr>
          <p:cNvPr id="8" name="Google Shape;132;p2">
            <a:extLst>
              <a:ext uri="{FF2B5EF4-FFF2-40B4-BE49-F238E27FC236}">
                <a16:creationId xmlns:a16="http://schemas.microsoft.com/office/drawing/2014/main" id="{36456E7B-2D5A-34AF-ABED-BEF8379F9DD1}"/>
              </a:ext>
            </a:extLst>
          </p:cNvPr>
          <p:cNvSpPr txBox="1"/>
          <p:nvPr/>
        </p:nvSpPr>
        <p:spPr>
          <a:xfrm flipH="1">
            <a:off x="6759" y="1964076"/>
            <a:ext cx="1405411" cy="212400"/>
          </a:xfrm>
          <a:prstGeom prst="rect">
            <a:avLst/>
          </a:prstGeom>
          <a:noFill/>
          <a:ln>
            <a:noFill/>
          </a:ln>
        </p:spPr>
        <p:txBody>
          <a:bodyPr spcFirstLastPara="1" wrap="square" lIns="57850" tIns="28900" rIns="57850" bIns="289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10/2020 – 10/2021</a:t>
            </a:r>
            <a:endParaRPr sz="1000" b="1" i="0" u="none" strike="noStrike" cap="none" dirty="0">
              <a:solidFill>
                <a:schemeClr val="dk1"/>
              </a:solidFill>
              <a:latin typeface="Verdana"/>
              <a:ea typeface="Verdana"/>
              <a:cs typeface="Verdana"/>
              <a:sym typeface="Verdana"/>
            </a:endParaRPr>
          </a:p>
        </p:txBody>
      </p:sp>
      <p:sp>
        <p:nvSpPr>
          <p:cNvPr id="9" name="Google Shape;97;p1">
            <a:extLst>
              <a:ext uri="{FF2B5EF4-FFF2-40B4-BE49-F238E27FC236}">
                <a16:creationId xmlns:a16="http://schemas.microsoft.com/office/drawing/2014/main" id="{D65FAF56-AF87-7B68-0AAF-CFF5159522AD}"/>
              </a:ext>
            </a:extLst>
          </p:cNvPr>
          <p:cNvSpPr txBox="1"/>
          <p:nvPr/>
        </p:nvSpPr>
        <p:spPr>
          <a:xfrm flipH="1">
            <a:off x="1453760" y="9888"/>
            <a:ext cx="6141063" cy="2010181"/>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1000"/>
              </a:spcBef>
              <a:spcAft>
                <a:spcPts val="0"/>
              </a:spcAft>
              <a:buNone/>
            </a:pPr>
            <a:r>
              <a:rPr lang="en-US" sz="1000" b="1" dirty="0">
                <a:solidFill>
                  <a:schemeClr val="dk1"/>
                </a:solidFill>
                <a:latin typeface="Verdana"/>
                <a:ea typeface="Verdana"/>
                <a:cs typeface="Verdana"/>
                <a:sym typeface="Verdana"/>
              </a:rPr>
              <a:t>Assistant at the Science Department of the Contract Research Organization</a:t>
            </a:r>
            <a:endParaRPr sz="900" dirty="0">
              <a:solidFill>
                <a:schemeClr val="dk1"/>
              </a:solidFill>
            </a:endParaRPr>
          </a:p>
          <a:p>
            <a:pPr marL="0" lvl="0" indent="0" algn="just" rtl="0">
              <a:lnSpc>
                <a:spcPct val="115000"/>
              </a:lnSpc>
              <a:spcBef>
                <a:spcPts val="400"/>
              </a:spcBef>
              <a:spcAft>
                <a:spcPts val="0"/>
              </a:spcAft>
              <a:buNone/>
            </a:pPr>
            <a:r>
              <a:rPr lang="en-US" sz="1000" b="1" dirty="0">
                <a:solidFill>
                  <a:schemeClr val="dk1"/>
                </a:solidFill>
                <a:latin typeface="Verdana"/>
                <a:ea typeface="Verdana"/>
                <a:cs typeface="Verdana"/>
                <a:sym typeface="Verdana"/>
                <a:hlinkClick r:id="rId6"/>
              </a:rPr>
              <a:t>LABMGMU</a:t>
            </a:r>
            <a:r>
              <a:rPr lang="en-US" sz="1000" b="1" dirty="0">
                <a:solidFill>
                  <a:schemeClr val="dk1"/>
                </a:solidFill>
                <a:latin typeface="Verdana"/>
                <a:ea typeface="Verdana"/>
                <a:cs typeface="Verdana"/>
                <a:sym typeface="Verdana"/>
              </a:rPr>
              <a:t>, LLC – Moscow, Russia</a:t>
            </a:r>
            <a:endParaRPr sz="900" dirty="0">
              <a:solidFill>
                <a:schemeClr val="dk1"/>
              </a:solidFill>
            </a:endParaRPr>
          </a:p>
          <a:p>
            <a:pPr marL="215900" lvl="0" indent="-215900" algn="l" rtl="0">
              <a:lnSpc>
                <a:spcPct val="115000"/>
              </a:lnSpc>
              <a:spcBef>
                <a:spcPts val="40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Developing designs, synopses, protocols, investigator’s brochures for </a:t>
            </a:r>
            <a:r>
              <a:rPr lang="hu-HU" sz="1000" dirty="0">
                <a:solidFill>
                  <a:schemeClr val="dk1"/>
                </a:solidFill>
                <a:latin typeface="Verdana"/>
                <a:ea typeface="Verdana"/>
                <a:cs typeface="Verdana"/>
                <a:sym typeface="Verdana"/>
              </a:rPr>
              <a:t>more than </a:t>
            </a:r>
            <a:r>
              <a:rPr lang="en-US" sz="1000" dirty="0">
                <a:solidFill>
                  <a:schemeClr val="dk1"/>
                </a:solidFill>
                <a:latin typeface="Verdana"/>
                <a:ea typeface="Verdana"/>
                <a:cs typeface="Verdana"/>
                <a:sym typeface="Verdana"/>
              </a:rPr>
              <a:t>35 phase I, II, III clinical trials and bioequivalence trials</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hu-HU" sz="1000" dirty="0">
                <a:solidFill>
                  <a:schemeClr val="dk1"/>
                </a:solidFill>
                <a:latin typeface="Verdana"/>
                <a:ea typeface="Verdana"/>
                <a:cs typeface="Verdana"/>
                <a:sym typeface="Verdana"/>
              </a:rPr>
              <a:t>More than </a:t>
            </a:r>
            <a:r>
              <a:rPr lang="en-US" sz="1000" dirty="0">
                <a:solidFill>
                  <a:schemeClr val="dk1"/>
                </a:solidFill>
                <a:latin typeface="Verdana"/>
                <a:ea typeface="Verdana"/>
                <a:cs typeface="Verdana"/>
                <a:sym typeface="Verdana"/>
              </a:rPr>
              <a:t>30 user interviews (testing the readability of pharmaceuticals’ package leaflets)</a:t>
            </a: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sym typeface="Verdana"/>
              </a:rPr>
              <a:t>Advising on the number &amp; design of (pre-)clinical studies for pharma clients</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Project management (control of the deadlines; compliance with the sponsor’s requirements)</a:t>
            </a:r>
            <a:endParaRPr sz="900" dirty="0">
              <a:solidFill>
                <a:schemeClr val="dk1"/>
              </a:solidFill>
            </a:endParaRPr>
          </a:p>
          <a:p>
            <a:pPr marL="215900" lvl="0" indent="-215900" algn="l" rtl="0">
              <a:lnSpc>
                <a:spcPct val="115000"/>
              </a:lnSpc>
              <a:spcBef>
                <a:spcPts val="0"/>
              </a:spcBef>
              <a:spcAft>
                <a:spcPts val="1000"/>
              </a:spcAft>
              <a:buClr>
                <a:schemeClr val="dk1"/>
              </a:buClr>
              <a:buSzPts val="1000"/>
              <a:buFont typeface="Noto Sans Symbols"/>
              <a:buChar char="✔"/>
            </a:pPr>
            <a:r>
              <a:rPr lang="en-US" sz="1000" dirty="0">
                <a:solidFill>
                  <a:schemeClr val="dk1"/>
                </a:solidFill>
                <a:latin typeface="Verdana"/>
                <a:ea typeface="Verdana"/>
                <a:cs typeface="Verdana"/>
                <a:sym typeface="Verdana"/>
              </a:rPr>
              <a:t>Computational analysis of the obtained data (STATISTICA, GraphPad Prism)</a:t>
            </a:r>
            <a:endParaRPr sz="1000" dirty="0">
              <a:latin typeface="Verdana"/>
              <a:ea typeface="Verdana"/>
              <a:cs typeface="Verdana"/>
              <a:sym typeface="Verdana"/>
            </a:endParaRPr>
          </a:p>
        </p:txBody>
      </p:sp>
      <p:sp>
        <p:nvSpPr>
          <p:cNvPr id="10" name="Google Shape;106;p1">
            <a:extLst>
              <a:ext uri="{FF2B5EF4-FFF2-40B4-BE49-F238E27FC236}">
                <a16:creationId xmlns:a16="http://schemas.microsoft.com/office/drawing/2014/main" id="{9786180C-F9AC-FDE5-85DC-C590148BF79C}"/>
              </a:ext>
            </a:extLst>
          </p:cNvPr>
          <p:cNvSpPr txBox="1"/>
          <p:nvPr/>
        </p:nvSpPr>
        <p:spPr>
          <a:xfrm flipH="1">
            <a:off x="6759" y="145299"/>
            <a:ext cx="1387799" cy="212253"/>
          </a:xfrm>
          <a:prstGeom prst="rect">
            <a:avLst/>
          </a:prstGeom>
          <a:noFill/>
          <a:ln>
            <a:noFill/>
          </a:ln>
        </p:spPr>
        <p:txBody>
          <a:bodyPr spcFirstLastPara="1" wrap="square" lIns="57850" tIns="28900" rIns="57850" bIns="289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08/2021 – 08/2022</a:t>
            </a:r>
            <a:endParaRPr sz="900" b="1" i="0" u="none" strike="noStrike" cap="none" dirty="0">
              <a:solidFill>
                <a:srgbClr val="000000"/>
              </a:solidFill>
              <a:latin typeface="Arial"/>
              <a:ea typeface="Arial"/>
              <a:cs typeface="Arial"/>
              <a:sym typeface="Arial"/>
            </a:endParaRPr>
          </a:p>
        </p:txBody>
      </p:sp>
      <p:sp>
        <p:nvSpPr>
          <p:cNvPr id="2" name="Google Shape;113;p2">
            <a:extLst>
              <a:ext uri="{FF2B5EF4-FFF2-40B4-BE49-F238E27FC236}">
                <a16:creationId xmlns:a16="http://schemas.microsoft.com/office/drawing/2014/main" id="{FB727530-D63A-7AAD-21BB-8B13C6D492C8}"/>
              </a:ext>
            </a:extLst>
          </p:cNvPr>
          <p:cNvSpPr txBox="1"/>
          <p:nvPr/>
        </p:nvSpPr>
        <p:spPr>
          <a:xfrm>
            <a:off x="2229737" y="7118737"/>
            <a:ext cx="31002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ACADEMIC HONORS AND AWARDS</a:t>
            </a:r>
            <a:endParaRPr sz="1100" b="0" i="0" u="none" strike="noStrike" cap="none" dirty="0">
              <a:solidFill>
                <a:schemeClr val="accent1">
                  <a:lumMod val="75000"/>
                </a:schemeClr>
              </a:solidFill>
              <a:latin typeface="Arial"/>
              <a:ea typeface="Arial"/>
              <a:cs typeface="Arial"/>
              <a:sym typeface="Arial"/>
            </a:endParaRPr>
          </a:p>
        </p:txBody>
      </p:sp>
      <p:sp>
        <p:nvSpPr>
          <p:cNvPr id="3" name="Google Shape;114;p2">
            <a:extLst>
              <a:ext uri="{FF2B5EF4-FFF2-40B4-BE49-F238E27FC236}">
                <a16:creationId xmlns:a16="http://schemas.microsoft.com/office/drawing/2014/main" id="{802FD37F-3871-903C-7136-E61224253FAA}"/>
              </a:ext>
            </a:extLst>
          </p:cNvPr>
          <p:cNvSpPr txBox="1"/>
          <p:nvPr/>
        </p:nvSpPr>
        <p:spPr>
          <a:xfrm>
            <a:off x="2515187" y="7965623"/>
            <a:ext cx="25293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DIGITAL SKILLS</a:t>
            </a:r>
            <a:endParaRPr sz="1100" b="0" i="0" u="none" strike="noStrike" cap="none" dirty="0">
              <a:solidFill>
                <a:schemeClr val="accent1">
                  <a:lumMod val="75000"/>
                </a:schemeClr>
              </a:solidFill>
              <a:latin typeface="Arial"/>
              <a:ea typeface="Arial"/>
              <a:cs typeface="Arial"/>
              <a:sym typeface="Arial"/>
            </a:endParaRPr>
          </a:p>
        </p:txBody>
      </p:sp>
      <p:sp>
        <p:nvSpPr>
          <p:cNvPr id="4" name="Google Shape;115;p2">
            <a:extLst>
              <a:ext uri="{FF2B5EF4-FFF2-40B4-BE49-F238E27FC236}">
                <a16:creationId xmlns:a16="http://schemas.microsoft.com/office/drawing/2014/main" id="{980F3459-B442-82C3-5561-D6DA83D8870F}"/>
              </a:ext>
            </a:extLst>
          </p:cNvPr>
          <p:cNvSpPr txBox="1"/>
          <p:nvPr/>
        </p:nvSpPr>
        <p:spPr>
          <a:xfrm>
            <a:off x="159208" y="8162663"/>
            <a:ext cx="7241258" cy="243030"/>
          </a:xfrm>
          <a:prstGeom prst="rect">
            <a:avLst/>
          </a:prstGeom>
          <a:noFill/>
          <a:ln>
            <a:noFill/>
          </a:ln>
        </p:spPr>
        <p:txBody>
          <a:bodyPr spcFirstLastPara="1" wrap="square" lIns="57850" tIns="28900" rIns="57850" bIns="28900" anchor="t" anchorCtr="0">
            <a:spAutoFit/>
          </a:bodyPr>
          <a:lstStyle/>
          <a:p>
            <a:pPr marL="0" marR="0" lvl="0" indent="0" algn="ctr"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Python (beginner), </a:t>
            </a:r>
            <a:r>
              <a:rPr lang="en-US" sz="1000" b="0" i="0" u="none" strike="noStrike" cap="none" dirty="0" err="1">
                <a:solidFill>
                  <a:schemeClr val="dk1"/>
                </a:solidFill>
                <a:latin typeface="Verdana"/>
                <a:ea typeface="Verdana"/>
                <a:cs typeface="Verdana"/>
                <a:sym typeface="Verdana"/>
              </a:rPr>
              <a:t>DeepLabCut</a:t>
            </a:r>
            <a:r>
              <a:rPr lang="en-US" sz="1000" b="0" i="0" u="none" strike="noStrike" cap="none" dirty="0">
                <a:solidFill>
                  <a:schemeClr val="dk1"/>
                </a:solidFill>
                <a:latin typeface="Verdana"/>
                <a:ea typeface="Verdana"/>
                <a:cs typeface="Verdana"/>
                <a:sym typeface="Verdana"/>
              </a:rPr>
              <a:t>, STATISTICA, GraphPad Prism, Rotor-Gene Q Series, and MS Office </a:t>
            </a:r>
            <a:r>
              <a:rPr lang="en-US" sz="1000" b="0" i="0" u="none" strike="noStrike" cap="none" dirty="0" err="1">
                <a:solidFill>
                  <a:schemeClr val="dk1"/>
                </a:solidFill>
                <a:latin typeface="Verdana"/>
                <a:ea typeface="Verdana"/>
                <a:cs typeface="Verdana"/>
                <a:sym typeface="Verdana"/>
              </a:rPr>
              <a:t>softwares</a:t>
            </a:r>
            <a:endParaRPr sz="1000" b="0" i="0" u="none" strike="noStrike" cap="none" dirty="0">
              <a:solidFill>
                <a:schemeClr val="dk1"/>
              </a:solidFill>
              <a:latin typeface="Verdana"/>
              <a:ea typeface="Verdana"/>
              <a:cs typeface="Verdana"/>
              <a:sym typeface="Verdana"/>
            </a:endParaRPr>
          </a:p>
        </p:txBody>
      </p:sp>
      <p:sp>
        <p:nvSpPr>
          <p:cNvPr id="5" name="Google Shape;116;p2">
            <a:extLst>
              <a:ext uri="{FF2B5EF4-FFF2-40B4-BE49-F238E27FC236}">
                <a16:creationId xmlns:a16="http://schemas.microsoft.com/office/drawing/2014/main" id="{18AF5706-D62E-5DD4-C31E-1B07F838B25B}"/>
              </a:ext>
            </a:extLst>
          </p:cNvPr>
          <p:cNvSpPr txBox="1"/>
          <p:nvPr/>
        </p:nvSpPr>
        <p:spPr>
          <a:xfrm>
            <a:off x="3033394" y="8503934"/>
            <a:ext cx="14784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LANGUAGES</a:t>
            </a:r>
            <a:endParaRPr sz="1100" b="1" i="0" u="none" strike="noStrike" cap="none" dirty="0">
              <a:solidFill>
                <a:schemeClr val="accent1">
                  <a:lumMod val="75000"/>
                </a:schemeClr>
              </a:solidFill>
              <a:latin typeface="Verdana"/>
              <a:ea typeface="Verdana"/>
              <a:cs typeface="Verdana"/>
              <a:sym typeface="Verdana"/>
            </a:endParaRPr>
          </a:p>
        </p:txBody>
      </p:sp>
      <p:sp>
        <p:nvSpPr>
          <p:cNvPr id="6" name="Google Shape;117;p2">
            <a:extLst>
              <a:ext uri="{FF2B5EF4-FFF2-40B4-BE49-F238E27FC236}">
                <a16:creationId xmlns:a16="http://schemas.microsoft.com/office/drawing/2014/main" id="{CE35C7D6-5A08-8BD4-5FCB-4DDF92553CA5}"/>
              </a:ext>
            </a:extLst>
          </p:cNvPr>
          <p:cNvSpPr txBox="1"/>
          <p:nvPr/>
        </p:nvSpPr>
        <p:spPr>
          <a:xfrm>
            <a:off x="299826" y="8705329"/>
            <a:ext cx="6945535" cy="458474"/>
          </a:xfrm>
          <a:prstGeom prst="rect">
            <a:avLst/>
          </a:prstGeom>
          <a:noFill/>
          <a:ln>
            <a:noFill/>
          </a:ln>
        </p:spPr>
        <p:txBody>
          <a:bodyPr spcFirstLastPara="1" wrap="square" lIns="57850" tIns="28900" rIns="57850" bIns="28900" anchor="t" anchorCtr="0">
            <a:spAutoFit/>
          </a:bodyPr>
          <a:lstStyle/>
          <a:p>
            <a:pPr marL="0" marR="0" lvl="0" indent="0" algn="l" rtl="0">
              <a:lnSpc>
                <a:spcPct val="13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Russian (native), English (fluent – С</a:t>
            </a:r>
            <a:r>
              <a:rPr lang="en-US" sz="1000" b="0" i="0" u="none" strike="noStrike" cap="none"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 German (intermediate – </a:t>
            </a:r>
            <a:r>
              <a:rPr lang="en-US" sz="1000" dirty="0">
                <a:solidFill>
                  <a:schemeClr val="dk1"/>
                </a:solidFill>
                <a:latin typeface="Verdana"/>
                <a:ea typeface="Verdana"/>
                <a:cs typeface="Verdana"/>
                <a:sym typeface="Verdana"/>
              </a:rPr>
              <a:t>B</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-В</a:t>
            </a:r>
            <a:r>
              <a:rPr lang="en-US" sz="1000"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 Dutch (low intermediate – А</a:t>
            </a:r>
            <a:r>
              <a:rPr lang="en-US" sz="1000" b="0" i="0" u="none" strike="noStrike" cap="none"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-В</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 French (beginner - A</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a:t>
            </a:r>
            <a:endParaRPr sz="1000" b="0" i="0" u="none" strike="noStrike" cap="none" dirty="0">
              <a:solidFill>
                <a:schemeClr val="dk1"/>
              </a:solidFill>
              <a:latin typeface="Verdana"/>
              <a:ea typeface="Verdana"/>
              <a:cs typeface="Verdana"/>
              <a:sym typeface="Verdana"/>
            </a:endParaRPr>
          </a:p>
        </p:txBody>
      </p:sp>
      <p:sp>
        <p:nvSpPr>
          <p:cNvPr id="27" name="Google Shape;118;p2">
            <a:extLst>
              <a:ext uri="{FF2B5EF4-FFF2-40B4-BE49-F238E27FC236}">
                <a16:creationId xmlns:a16="http://schemas.microsoft.com/office/drawing/2014/main" id="{CB27C31F-D60D-5982-F872-D689794D849E}"/>
              </a:ext>
            </a:extLst>
          </p:cNvPr>
          <p:cNvSpPr txBox="1"/>
          <p:nvPr/>
        </p:nvSpPr>
        <p:spPr>
          <a:xfrm>
            <a:off x="2535693" y="9099468"/>
            <a:ext cx="24738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VOLUNTEERING ACTIVITY</a:t>
            </a:r>
            <a:endParaRPr sz="1100" b="0" i="0" u="none" strike="noStrike" cap="none" dirty="0">
              <a:solidFill>
                <a:schemeClr val="accent1">
                  <a:lumMod val="75000"/>
                </a:schemeClr>
              </a:solidFill>
              <a:latin typeface="Arial"/>
              <a:ea typeface="Arial"/>
              <a:cs typeface="Arial"/>
              <a:sym typeface="Arial"/>
            </a:endParaRPr>
          </a:p>
        </p:txBody>
      </p:sp>
      <p:sp>
        <p:nvSpPr>
          <p:cNvPr id="28" name="Google Shape;119;p2">
            <a:extLst>
              <a:ext uri="{FF2B5EF4-FFF2-40B4-BE49-F238E27FC236}">
                <a16:creationId xmlns:a16="http://schemas.microsoft.com/office/drawing/2014/main" id="{1D2BACE0-C02D-340E-3604-E3252BECC901}"/>
              </a:ext>
            </a:extLst>
          </p:cNvPr>
          <p:cNvSpPr txBox="1"/>
          <p:nvPr/>
        </p:nvSpPr>
        <p:spPr>
          <a:xfrm>
            <a:off x="1328680" y="7330868"/>
            <a:ext cx="6203100" cy="581700"/>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Awarded Orange Tulip Scholarship for the studies at Radboud University</a:t>
            </a:r>
            <a:endParaRPr sz="9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Awarded MSU Increased State Academic Scholarship for scientific and academic achievements</a:t>
            </a:r>
            <a:endParaRPr sz="9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Second prize-winner in the Lomonosov Universiade on modern problems of biology</a:t>
            </a:r>
            <a:endParaRPr sz="900" b="0" i="0" u="none" strike="noStrike" cap="none" dirty="0">
              <a:solidFill>
                <a:srgbClr val="000000"/>
              </a:solidFill>
              <a:latin typeface="Arial"/>
              <a:ea typeface="Arial"/>
              <a:cs typeface="Arial"/>
              <a:sym typeface="Arial"/>
            </a:endParaRPr>
          </a:p>
        </p:txBody>
      </p:sp>
      <p:sp>
        <p:nvSpPr>
          <p:cNvPr id="29" name="Google Shape;120;p2">
            <a:extLst>
              <a:ext uri="{FF2B5EF4-FFF2-40B4-BE49-F238E27FC236}">
                <a16:creationId xmlns:a16="http://schemas.microsoft.com/office/drawing/2014/main" id="{8517BEB1-C300-AF06-9D4C-54C6375968B8}"/>
              </a:ext>
            </a:extLst>
          </p:cNvPr>
          <p:cNvSpPr txBox="1"/>
          <p:nvPr/>
        </p:nvSpPr>
        <p:spPr>
          <a:xfrm>
            <a:off x="1328680" y="9315091"/>
            <a:ext cx="6203100" cy="797028"/>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Mentorship of the internationa</a:t>
            </a:r>
            <a:r>
              <a:rPr lang="en-US" sz="1000" dirty="0">
                <a:solidFill>
                  <a:schemeClr val="dk1"/>
                </a:solidFill>
                <a:latin typeface="Verdana"/>
                <a:ea typeface="Verdana"/>
                <a:cs typeface="Verdana"/>
                <a:sym typeface="Verdana"/>
              </a:rPr>
              <a:t>l exchange and Master’s students at the Radboud Intro</a:t>
            </a:r>
            <a:endParaRPr lang="en-US" sz="1000" b="0" i="0" u="none" strike="noStrike" cap="none" dirty="0">
              <a:solidFill>
                <a:schemeClr val="dk1"/>
              </a:solidFill>
              <a:latin typeface="Verdana"/>
              <a:ea typeface="Verdana"/>
              <a:cs typeface="Verdana"/>
              <a:sym typeface="Verdana"/>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Organization of the BBB Career Event 2023, Nijmegen</a:t>
            </a:r>
            <a:endParaRPr sz="900" dirty="0"/>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Organization of volleyball tournaments in the international volleyball group at Radboud</a:t>
            </a:r>
            <a:endParaRPr sz="900" dirty="0"/>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Mentorship of the first-year students at Faculty of Biology, MSU, Moscow</a:t>
            </a:r>
            <a:endParaRPr sz="900" b="0" i="0" u="none" strike="noStrike" cap="none" dirty="0">
              <a:solidFill>
                <a:srgbClr val="000000"/>
              </a:solidFill>
              <a:latin typeface="Arial"/>
              <a:ea typeface="Arial"/>
              <a:cs typeface="Arial"/>
              <a:sym typeface="Arial"/>
            </a:endParaRPr>
          </a:p>
        </p:txBody>
      </p:sp>
      <p:sp>
        <p:nvSpPr>
          <p:cNvPr id="30" name="Google Shape;121;p2">
            <a:extLst>
              <a:ext uri="{FF2B5EF4-FFF2-40B4-BE49-F238E27FC236}">
                <a16:creationId xmlns:a16="http://schemas.microsoft.com/office/drawing/2014/main" id="{F13A07D0-C92E-BDE5-6E4E-DD036DEC18FE}"/>
              </a:ext>
            </a:extLst>
          </p:cNvPr>
          <p:cNvSpPr txBox="1"/>
          <p:nvPr/>
        </p:nvSpPr>
        <p:spPr>
          <a:xfrm>
            <a:off x="2145711" y="4113915"/>
            <a:ext cx="3253768" cy="227642"/>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SCIENTIFIC JOURNAL PUBLICATIONS</a:t>
            </a:r>
            <a:endParaRPr sz="1100" b="1" i="0" u="none" strike="noStrike" cap="none" dirty="0">
              <a:solidFill>
                <a:schemeClr val="accent1">
                  <a:lumMod val="75000"/>
                </a:schemeClr>
              </a:solidFill>
              <a:latin typeface="Verdana"/>
              <a:ea typeface="Verdana"/>
              <a:cs typeface="Verdana"/>
              <a:sym typeface="Verdana"/>
            </a:endParaRPr>
          </a:p>
        </p:txBody>
      </p:sp>
      <p:sp>
        <p:nvSpPr>
          <p:cNvPr id="31" name="Google Shape;124;p2">
            <a:extLst>
              <a:ext uri="{FF2B5EF4-FFF2-40B4-BE49-F238E27FC236}">
                <a16:creationId xmlns:a16="http://schemas.microsoft.com/office/drawing/2014/main" id="{688730EC-2ABE-251A-C9C8-CDB34F202390}"/>
              </a:ext>
            </a:extLst>
          </p:cNvPr>
          <p:cNvSpPr txBox="1"/>
          <p:nvPr/>
        </p:nvSpPr>
        <p:spPr>
          <a:xfrm>
            <a:off x="3215087" y="10176694"/>
            <a:ext cx="1129500" cy="261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HOBBIES</a:t>
            </a:r>
            <a:endParaRPr sz="1100" b="1" dirty="0">
              <a:solidFill>
                <a:schemeClr val="accent1">
                  <a:lumMod val="75000"/>
                </a:schemeClr>
              </a:solidFill>
              <a:latin typeface="Verdana"/>
              <a:ea typeface="Verdana"/>
              <a:cs typeface="Verdana"/>
              <a:sym typeface="Verdana"/>
            </a:endParaRPr>
          </a:p>
        </p:txBody>
      </p:sp>
      <p:sp>
        <p:nvSpPr>
          <p:cNvPr id="32" name="Google Shape;125;p2">
            <a:extLst>
              <a:ext uri="{FF2B5EF4-FFF2-40B4-BE49-F238E27FC236}">
                <a16:creationId xmlns:a16="http://schemas.microsoft.com/office/drawing/2014/main" id="{C2E8FAF1-C382-7C2B-9928-8DD67EC9F70C}"/>
              </a:ext>
            </a:extLst>
          </p:cNvPr>
          <p:cNvSpPr txBox="1"/>
          <p:nvPr/>
        </p:nvSpPr>
        <p:spPr>
          <a:xfrm>
            <a:off x="469472" y="10376540"/>
            <a:ext cx="5295300"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Animals (horses &amp; dogs), </a:t>
            </a:r>
            <a:r>
              <a:rPr lang="en-US" sz="1000" dirty="0">
                <a:latin typeface="Verdana"/>
                <a:ea typeface="Verdana"/>
                <a:cs typeface="Verdana"/>
                <a:sym typeface="Verdana"/>
              </a:rPr>
              <a:t>v</a:t>
            </a:r>
            <a:r>
              <a:rPr lang="en-US" sz="1000" dirty="0">
                <a:solidFill>
                  <a:srgbClr val="000000"/>
                </a:solidFill>
                <a:latin typeface="Verdana"/>
                <a:ea typeface="Verdana"/>
                <a:cs typeface="Verdana"/>
                <a:sym typeface="Verdana"/>
              </a:rPr>
              <a:t>olleyball, reading, drawing, guitar playing, traveling</a:t>
            </a:r>
            <a:endParaRPr sz="1000" dirty="0"/>
          </a:p>
        </p:txBody>
      </p:sp>
      <p:sp>
        <p:nvSpPr>
          <p:cNvPr id="33" name="Google Shape;126;p2">
            <a:extLst>
              <a:ext uri="{FF2B5EF4-FFF2-40B4-BE49-F238E27FC236}">
                <a16:creationId xmlns:a16="http://schemas.microsoft.com/office/drawing/2014/main" id="{E0D74194-F948-4F67-0D90-90AD9928313D}"/>
              </a:ext>
            </a:extLst>
          </p:cNvPr>
          <p:cNvSpPr txBox="1"/>
          <p:nvPr/>
        </p:nvSpPr>
        <p:spPr>
          <a:xfrm>
            <a:off x="184025" y="7330868"/>
            <a:ext cx="868200" cy="581700"/>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2022-2024</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2020-2021</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2021</a:t>
            </a:r>
            <a:endParaRPr sz="900" b="0" i="0" u="none" strike="noStrike" cap="none" dirty="0">
              <a:solidFill>
                <a:srgbClr val="000000"/>
              </a:solidFill>
              <a:latin typeface="Arial"/>
              <a:ea typeface="Arial"/>
              <a:cs typeface="Arial"/>
              <a:sym typeface="Arial"/>
            </a:endParaRPr>
          </a:p>
        </p:txBody>
      </p:sp>
      <p:sp>
        <p:nvSpPr>
          <p:cNvPr id="34" name="Google Shape;127;p2">
            <a:extLst>
              <a:ext uri="{FF2B5EF4-FFF2-40B4-BE49-F238E27FC236}">
                <a16:creationId xmlns:a16="http://schemas.microsoft.com/office/drawing/2014/main" id="{2015255F-8D11-F012-6992-02C7CC27BF51}"/>
              </a:ext>
            </a:extLst>
          </p:cNvPr>
          <p:cNvSpPr txBox="1"/>
          <p:nvPr/>
        </p:nvSpPr>
        <p:spPr>
          <a:xfrm>
            <a:off x="126425" y="9315091"/>
            <a:ext cx="925800" cy="797028"/>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2024</a:t>
            </a: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2022-2023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2018-2021</a:t>
            </a:r>
            <a:endParaRPr sz="1000" dirty="0">
              <a:solidFill>
                <a:schemeClr val="dk1"/>
              </a:solidFill>
              <a:latin typeface="Verdana"/>
              <a:ea typeface="Verdana"/>
              <a:cs typeface="Verdana"/>
              <a:sym typeface="Verdana"/>
            </a:endParaRPr>
          </a:p>
        </p:txBody>
      </p:sp>
      <p:sp>
        <p:nvSpPr>
          <p:cNvPr id="35" name="Google Shape;128;p2">
            <a:extLst>
              <a:ext uri="{FF2B5EF4-FFF2-40B4-BE49-F238E27FC236}">
                <a16:creationId xmlns:a16="http://schemas.microsoft.com/office/drawing/2014/main" id="{4EDC1F3B-AC3D-71F7-14D4-BC9A363F587E}"/>
              </a:ext>
            </a:extLst>
          </p:cNvPr>
          <p:cNvSpPr txBox="1"/>
          <p:nvPr/>
        </p:nvSpPr>
        <p:spPr>
          <a:xfrm>
            <a:off x="286746" y="4330985"/>
            <a:ext cx="6971697" cy="2041544"/>
          </a:xfrm>
          <a:prstGeom prst="rect">
            <a:avLst/>
          </a:prstGeom>
          <a:noFill/>
          <a:ln>
            <a:noFill/>
          </a:ln>
        </p:spPr>
        <p:txBody>
          <a:bodyPr spcFirstLastPara="1" wrap="square" lIns="91425" tIns="45700" rIns="91425" bIns="45700" anchor="t" anchorCtr="0">
            <a:spAutoFit/>
          </a:bodyPr>
          <a:lstStyle/>
          <a:p>
            <a:pPr marR="71755" algn="just" rtl="0" fontAlgn="base">
              <a:spcBef>
                <a:spcPts val="0"/>
              </a:spcBef>
              <a:spcAft>
                <a:spcPts val="0"/>
              </a:spcAft>
              <a:buFont typeface="+mj-lt"/>
              <a:buAutoNum type="arabicPeriod"/>
            </a:pP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Anastasia A., </a:t>
            </a:r>
            <a:r>
              <a:rPr lang="nl-NL" sz="1000" b="1" i="0" u="none" strike="noStrike" dirty="0">
                <a:solidFill>
                  <a:srgbClr val="000000"/>
                </a:solidFill>
                <a:effectLst/>
                <a:latin typeface="Verdana" panose="020B0604030504040204" pitchFamily="34" charset="0"/>
              </a:rPr>
              <a:t>Lazarenko Varvara 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Gaynullina</a:t>
            </a:r>
            <a:r>
              <a:rPr lang="nl-NL" sz="1000" b="0" i="0" u="none" strike="noStrike" dirty="0">
                <a:solidFill>
                  <a:srgbClr val="000000"/>
                </a:solidFill>
                <a:effectLst/>
                <a:latin typeface="Verdana" panose="020B0604030504040204" pitchFamily="34" charset="0"/>
              </a:rPr>
              <a:t> Dina K., </a:t>
            </a:r>
            <a:r>
              <a:rPr lang="nl-NL" sz="1000" b="0" i="0" u="none" strike="noStrike" dirty="0" err="1">
                <a:solidFill>
                  <a:srgbClr val="000000"/>
                </a:solidFill>
                <a:effectLst/>
                <a:latin typeface="Verdana" panose="020B0604030504040204" pitchFamily="34" charset="0"/>
              </a:rPr>
              <a:t>Tarasova</a:t>
            </a:r>
            <a:r>
              <a:rPr lang="nl-NL" sz="1000" b="0" i="0" u="none" strike="noStrike" dirty="0">
                <a:solidFill>
                  <a:srgbClr val="000000"/>
                </a:solidFill>
                <a:effectLst/>
                <a:latin typeface="Verdana" panose="020B0604030504040204" pitchFamily="34" charset="0"/>
              </a:rPr>
              <a:t> Olga S., Schubert Rudolf (2022). TWIK-</a:t>
            </a:r>
            <a:r>
              <a:rPr lang="nl-NL" sz="1000" b="0" i="0" u="none" strike="noStrike" dirty="0" err="1">
                <a:solidFill>
                  <a:srgbClr val="000000"/>
                </a:solidFill>
                <a:effectLst/>
                <a:latin typeface="Verdana" panose="020B0604030504040204" pitchFamily="34" charset="0"/>
              </a:rPr>
              <a:t>Related</a:t>
            </a:r>
            <a:r>
              <a:rPr lang="nl-NL" sz="1000" b="0" i="0" u="none" strike="noStrike" dirty="0">
                <a:solidFill>
                  <a:srgbClr val="000000"/>
                </a:solidFill>
                <a:effectLst/>
                <a:latin typeface="Verdana" panose="020B0604030504040204" pitchFamily="34" charset="0"/>
              </a:rPr>
              <a:t> Acid-</a:t>
            </a:r>
            <a:r>
              <a:rPr lang="nl-NL" sz="1000" b="0" i="0" u="none" strike="noStrike" dirty="0" err="1">
                <a:solidFill>
                  <a:srgbClr val="000000"/>
                </a:solidFill>
                <a:effectLst/>
                <a:latin typeface="Verdana" panose="020B0604030504040204" pitchFamily="34" charset="0"/>
              </a:rPr>
              <a:t>Sensitive</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Potassium</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Channels</a:t>
            </a:r>
            <a:r>
              <a:rPr lang="nl-NL" sz="1000" b="0" i="0" u="none" strike="noStrike" dirty="0">
                <a:solidFill>
                  <a:srgbClr val="000000"/>
                </a:solidFill>
                <a:effectLst/>
                <a:latin typeface="Verdana" panose="020B0604030504040204" pitchFamily="34" charset="0"/>
              </a:rPr>
              <a:t> (TASK-1) </a:t>
            </a:r>
            <a:r>
              <a:rPr lang="nl-NL" sz="1000" b="0" i="0" u="none" strike="noStrike" dirty="0" err="1">
                <a:solidFill>
                  <a:srgbClr val="000000"/>
                </a:solidFill>
                <a:effectLst/>
                <a:latin typeface="Verdana" panose="020B0604030504040204" pitchFamily="34" charset="0"/>
              </a:rPr>
              <a:t>Emerge</a:t>
            </a:r>
            <a:r>
              <a:rPr lang="nl-NL" sz="1000" b="0" i="0" u="none" strike="noStrike" dirty="0">
                <a:solidFill>
                  <a:srgbClr val="000000"/>
                </a:solidFill>
                <a:effectLst/>
                <a:latin typeface="Verdana" panose="020B0604030504040204" pitchFamily="34" charset="0"/>
              </a:rPr>
              <a:t> as </a:t>
            </a:r>
            <a:r>
              <a:rPr lang="nl-NL" sz="1000" b="0" i="0" u="none" strike="noStrike" dirty="0" err="1">
                <a:solidFill>
                  <a:srgbClr val="000000"/>
                </a:solidFill>
                <a:effectLst/>
                <a:latin typeface="Verdana" panose="020B0604030504040204" pitchFamily="34" charset="0"/>
              </a:rPr>
              <a:t>Contributors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to</a:t>
            </a:r>
            <a:r>
              <a:rPr lang="nl-NL" sz="1000" b="0" i="0" u="none" strike="noStrike" dirty="0">
                <a:solidFill>
                  <a:srgbClr val="000000"/>
                </a:solidFill>
                <a:effectLst/>
                <a:latin typeface="Verdana" panose="020B0604030504040204" pitchFamily="34" charset="0"/>
              </a:rPr>
              <a:t> Tone </a:t>
            </a:r>
            <a:r>
              <a:rPr lang="nl-NL" sz="1000" b="0" i="0" u="none" strike="noStrike" dirty="0" err="1">
                <a:solidFill>
                  <a:srgbClr val="000000"/>
                </a:solidFill>
                <a:effectLst/>
                <a:latin typeface="Verdana" panose="020B0604030504040204" pitchFamily="34" charset="0"/>
              </a:rPr>
              <a:t>Regulation</a:t>
            </a:r>
            <a:r>
              <a:rPr lang="nl-NL" sz="1000" b="0" i="0" u="none" strike="noStrike" dirty="0">
                <a:solidFill>
                  <a:srgbClr val="000000"/>
                </a:solidFill>
                <a:effectLst/>
                <a:latin typeface="Verdana" panose="020B0604030504040204" pitchFamily="34" charset="0"/>
              </a:rPr>
              <a:t> in </a:t>
            </a:r>
            <a:r>
              <a:rPr lang="nl-NL" sz="1000" b="0" i="0" u="none" strike="noStrike" dirty="0" err="1">
                <a:solidFill>
                  <a:srgbClr val="000000"/>
                </a:solidFill>
                <a:effectLst/>
                <a:latin typeface="Verdana" panose="020B0604030504040204" pitchFamily="34" charset="0"/>
              </a:rPr>
              <a:t>Renal</a:t>
            </a:r>
            <a:r>
              <a:rPr lang="nl-NL" sz="1000" b="0" i="0" u="none" strike="noStrike" dirty="0">
                <a:solidFill>
                  <a:srgbClr val="000000"/>
                </a:solidFill>
                <a:effectLst/>
                <a:latin typeface="Verdana" panose="020B0604030504040204" pitchFamily="34" charset="0"/>
              </a:rPr>
              <a:t> Arteries at Alkaline </a:t>
            </a:r>
            <a:r>
              <a:rPr lang="nl-NL" sz="1000" b="0" i="0" u="none" strike="noStrike" dirty="0" err="1">
                <a:solidFill>
                  <a:srgbClr val="000000"/>
                </a:solidFill>
                <a:effectLst/>
                <a:latin typeface="Verdana" panose="020B0604030504040204" pitchFamily="34" charset="0"/>
              </a:rPr>
              <a:t>pH.</a:t>
            </a:r>
            <a:r>
              <a:rPr lang="nl-NL" sz="1000" b="0" i="0" u="none" strike="noStrike" dirty="0">
                <a:solidFill>
                  <a:srgbClr val="000000"/>
                </a:solidFill>
                <a:effectLst/>
                <a:latin typeface="Verdana" panose="020B0604030504040204" pitchFamily="34" charset="0"/>
              </a:rPr>
              <a:t> </a:t>
            </a:r>
            <a:r>
              <a:rPr lang="nl-NL" sz="1000" b="0" i="1" u="none" strike="noStrike" dirty="0">
                <a:solidFill>
                  <a:srgbClr val="000000"/>
                </a:solidFill>
                <a:effectLst/>
                <a:latin typeface="Verdana" panose="020B0604030504040204" pitchFamily="34" charset="0"/>
              </a:rPr>
              <a:t>Frontiers in </a:t>
            </a:r>
            <a:r>
              <a:rPr lang="nl-NL" sz="1000" b="0" i="1" u="none" strike="noStrike" dirty="0" err="1">
                <a:solidFill>
                  <a:srgbClr val="000000"/>
                </a:solidFill>
                <a:effectLst/>
                <a:latin typeface="Verdana" panose="020B0604030504040204" pitchFamily="34" charset="0"/>
              </a:rPr>
              <a:t>physiology</a:t>
            </a:r>
            <a:r>
              <a:rPr lang="nl-NL" sz="1000" b="0" i="1" u="none" strike="noStrike" dirty="0">
                <a:solidFill>
                  <a:srgbClr val="000000"/>
                </a:solidFill>
                <a:effectLst/>
                <a:latin typeface="Verdana" panose="020B0604030504040204" pitchFamily="34" charset="0"/>
              </a:rPr>
              <a:t>, 13</a:t>
            </a:r>
            <a:r>
              <a:rPr lang="nl-NL" sz="1000" b="0" i="0" u="none" strike="noStrike" dirty="0">
                <a:solidFill>
                  <a:srgbClr val="000000"/>
                </a:solidFill>
                <a:effectLst/>
                <a:latin typeface="Verdana" panose="020B0604030504040204" pitchFamily="34" charset="0"/>
              </a:rPr>
              <a:t>: 895863. </a:t>
            </a:r>
            <a:r>
              <a:rPr lang="nl-NL" sz="1000" b="0" i="0" u="sng" strike="noStrike" dirty="0">
                <a:solidFill>
                  <a:srgbClr val="0563C1"/>
                </a:solidFill>
                <a:effectLst/>
                <a:latin typeface="Verdana" panose="020B0604030504040204" pitchFamily="34" charset="0"/>
                <a:hlinkClick r:id="rId7"/>
              </a:rPr>
              <a:t>https://doi.org/10.3389/fphys.2022.895863</a:t>
            </a:r>
            <a:endParaRPr lang="nl-NL" sz="1000" b="0" i="0" u="none" strike="noStrike" dirty="0">
              <a:solidFill>
                <a:srgbClr val="000000"/>
              </a:solidFill>
              <a:effectLst/>
              <a:latin typeface="Calibri" panose="020F0502020204030204" pitchFamily="34" charset="0"/>
            </a:endParaRPr>
          </a:p>
          <a:p>
            <a:pPr marR="71755" algn="just" rtl="0" fontAlgn="base">
              <a:spcBef>
                <a:spcPts val="970"/>
              </a:spcBef>
              <a:spcAft>
                <a:spcPts val="0"/>
              </a:spcAft>
            </a:pPr>
            <a:r>
              <a:rPr lang="nl-NL" sz="1000" dirty="0">
                <a:latin typeface="Verdana" panose="020B0604030504040204" pitchFamily="34" charset="0"/>
              </a:rPr>
              <a:t>2.</a:t>
            </a:r>
            <a:r>
              <a:rPr lang="nl-NL" sz="1000" b="1" i="0" u="none" strike="noStrike" dirty="0">
                <a:solidFill>
                  <a:srgbClr val="000000"/>
                </a:solidFill>
                <a:effectLst/>
                <a:latin typeface="Verdana" panose="020B0604030504040204" pitchFamily="34" charset="0"/>
              </a:rPr>
              <a:t> Lazarenko Varvara</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Anastasia, </a:t>
            </a:r>
            <a:r>
              <a:rPr lang="nl-NL" sz="1000" b="0" i="0" u="none" strike="noStrike" dirty="0" err="1">
                <a:solidFill>
                  <a:srgbClr val="000000"/>
                </a:solidFill>
                <a:effectLst/>
                <a:latin typeface="Verdana" panose="020B0604030504040204" pitchFamily="34" charset="0"/>
              </a:rPr>
              <a:t>Gaynullina</a:t>
            </a:r>
            <a:r>
              <a:rPr lang="nl-NL" sz="1000" b="0" i="0" u="none" strike="noStrike" dirty="0">
                <a:solidFill>
                  <a:srgbClr val="000000"/>
                </a:solidFill>
                <a:effectLst/>
                <a:latin typeface="Verdana" panose="020B0604030504040204" pitchFamily="34" charset="0"/>
              </a:rPr>
              <a:t> Dina, Schubert Rudolph (2020). TASK-1 </a:t>
            </a:r>
            <a:r>
              <a:rPr lang="nl-NL" sz="1000" b="0" i="0" u="none" strike="noStrike" dirty="0" err="1">
                <a:solidFill>
                  <a:srgbClr val="000000"/>
                </a:solidFill>
                <a:effectLst/>
                <a:latin typeface="Verdana" panose="020B0604030504040204" pitchFamily="34" charset="0"/>
              </a:rPr>
              <a:t>Channels</a:t>
            </a:r>
            <a:r>
              <a:rPr lang="nl-NL" sz="1000" b="0" i="0" u="none" strike="noStrike" dirty="0">
                <a:solidFill>
                  <a:srgbClr val="000000"/>
                </a:solidFill>
                <a:effectLst/>
                <a:latin typeface="Verdana" panose="020B0604030504040204" pitchFamily="34" charset="0"/>
              </a:rPr>
              <a:t> Play </a:t>
            </a:r>
            <a:r>
              <a:rPr lang="nl-NL" sz="1000" b="0" i="0" u="none" strike="noStrike" dirty="0" err="1">
                <a:solidFill>
                  <a:srgbClr val="000000"/>
                </a:solidFill>
                <a:effectLst/>
                <a:latin typeface="Verdana" panose="020B0604030504040204" pitchFamily="34" charset="0"/>
              </a:rPr>
              <a:t>an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Anticontractile</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Role</a:t>
            </a:r>
            <a:r>
              <a:rPr lang="nl-NL" sz="1000" b="0" i="0" u="none" strike="noStrike" dirty="0">
                <a:solidFill>
                  <a:srgbClr val="000000"/>
                </a:solidFill>
                <a:effectLst/>
                <a:latin typeface="Verdana" panose="020B0604030504040204" pitchFamily="34" charset="0"/>
              </a:rPr>
              <a:t> in Rat </a:t>
            </a:r>
            <a:r>
              <a:rPr lang="nl-NL" sz="1000" b="0" i="0" u="none" strike="noStrike" dirty="0" err="1">
                <a:solidFill>
                  <a:srgbClr val="000000"/>
                </a:solidFill>
                <a:effectLst/>
                <a:latin typeface="Verdana" panose="020B0604030504040204" pitchFamily="34" charset="0"/>
              </a:rPr>
              <a:t>Septal</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Coronary</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Artery</a:t>
            </a:r>
            <a:r>
              <a:rPr lang="nl-NL" sz="1000" b="0" i="0" u="none" strike="noStrike" dirty="0">
                <a:solidFill>
                  <a:srgbClr val="000000"/>
                </a:solidFill>
                <a:effectLst/>
                <a:latin typeface="Verdana" panose="020B0604030504040204" pitchFamily="34" charset="0"/>
              </a:rPr>
              <a:t> Under </a:t>
            </a:r>
            <a:r>
              <a:rPr lang="nl-NL" sz="1000" b="0" i="0" u="none" strike="noStrike" dirty="0" err="1">
                <a:solidFill>
                  <a:srgbClr val="000000"/>
                </a:solidFill>
                <a:effectLst/>
                <a:latin typeface="Verdana" panose="020B0604030504040204" pitchFamily="34" charset="0"/>
              </a:rPr>
              <a:t>Pharmacological</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Blockade</a:t>
            </a:r>
            <a:r>
              <a:rPr lang="nl-NL" sz="1000" b="0" i="0" u="none" strike="noStrike" dirty="0">
                <a:solidFill>
                  <a:srgbClr val="000000"/>
                </a:solidFill>
                <a:effectLst/>
                <a:latin typeface="Verdana" panose="020B0604030504040204" pitchFamily="34" charset="0"/>
              </a:rPr>
              <a:t> of </a:t>
            </a:r>
            <a:r>
              <a:rPr lang="nl-NL" sz="1000" b="0" i="0" u="none" strike="noStrike" dirty="0" err="1">
                <a:solidFill>
                  <a:srgbClr val="000000"/>
                </a:solidFill>
                <a:effectLst/>
                <a:latin typeface="Verdana" panose="020B0604030504040204" pitchFamily="34" charset="0"/>
              </a:rPr>
              <a:t>Endothelium</a:t>
            </a:r>
            <a:r>
              <a:rPr lang="nl-NL" sz="1000" b="0" i="0" u="none" strike="noStrike" dirty="0">
                <a:solidFill>
                  <a:srgbClr val="000000"/>
                </a:solidFill>
                <a:effectLst/>
                <a:latin typeface="Verdana" panose="020B0604030504040204" pitchFamily="34" charset="0"/>
              </a:rPr>
              <a:t>. </a:t>
            </a:r>
            <a:r>
              <a:rPr lang="nl-NL" sz="1000" b="0" i="1" u="none" strike="noStrike" dirty="0" err="1">
                <a:solidFill>
                  <a:srgbClr val="000000"/>
                </a:solidFill>
                <a:effectLst/>
                <a:latin typeface="Verdana" panose="020B0604030504040204" pitchFamily="34" charset="0"/>
              </a:rPr>
              <a:t>Artery</a:t>
            </a:r>
            <a:r>
              <a:rPr lang="nl-NL" sz="1000" b="0" i="1" u="none" strike="noStrike" dirty="0">
                <a:solidFill>
                  <a:srgbClr val="000000"/>
                </a:solidFill>
                <a:effectLst/>
                <a:latin typeface="Verdana" panose="020B0604030504040204" pitchFamily="34" charset="0"/>
              </a:rPr>
              <a:t> Research, 26</a:t>
            </a:r>
            <a:r>
              <a:rPr lang="nl-NL" sz="1000" b="0" i="0" u="none" strike="noStrike" dirty="0">
                <a:solidFill>
                  <a:srgbClr val="000000"/>
                </a:solidFill>
                <a:effectLst/>
                <a:latin typeface="Verdana" panose="020B0604030504040204" pitchFamily="34" charset="0"/>
              </a:rPr>
              <a:t>(S1): S58. </a:t>
            </a:r>
            <a:r>
              <a:rPr lang="nl-NL" sz="1000" b="0" i="0" u="sng" strike="noStrike" dirty="0">
                <a:solidFill>
                  <a:srgbClr val="0563C1"/>
                </a:solidFill>
                <a:effectLst/>
                <a:latin typeface="Verdana" panose="020B0604030504040204" pitchFamily="34" charset="0"/>
                <a:hlinkClick r:id="rId8"/>
              </a:rPr>
              <a:t>https://doi.org/10.2991/artres.k.201209.048</a:t>
            </a:r>
            <a:r>
              <a:rPr lang="nl-NL" sz="1000" b="0" i="0" u="none" strike="noStrike" dirty="0">
                <a:solidFill>
                  <a:srgbClr val="000000"/>
                </a:solidFill>
                <a:effectLst/>
                <a:latin typeface="Verdana" panose="020B0604030504040204" pitchFamily="34" charset="0"/>
              </a:rPr>
              <a:t> </a:t>
            </a:r>
            <a:endParaRPr lang="nl-NL" sz="1000" b="1" i="0" u="none" strike="noStrike" dirty="0">
              <a:solidFill>
                <a:srgbClr val="000000"/>
              </a:solidFill>
              <a:effectLst/>
              <a:latin typeface="Calibri" panose="020F0502020204030204" pitchFamily="34" charset="0"/>
            </a:endParaRPr>
          </a:p>
          <a:p>
            <a:pPr marR="71755" algn="just" rtl="0" fontAlgn="base">
              <a:spcBef>
                <a:spcPts val="970"/>
              </a:spcBef>
              <a:spcAft>
                <a:spcPts val="0"/>
              </a:spcAft>
            </a:pPr>
            <a:r>
              <a:rPr lang="nl-NL" sz="1000" b="0" i="0" u="none" strike="noStrike" dirty="0">
                <a:solidFill>
                  <a:srgbClr val="000000"/>
                </a:solidFill>
                <a:effectLst/>
                <a:latin typeface="Verdana" panose="020B0604030504040204" pitchFamily="34" charset="0"/>
              </a:rPr>
              <a:t>3. </a:t>
            </a:r>
            <a:r>
              <a:rPr lang="nl-NL" sz="1000" b="0" i="0" u="none" strike="noStrike" dirty="0" err="1">
                <a:solidFill>
                  <a:srgbClr val="000000"/>
                </a:solidFill>
                <a:effectLst/>
                <a:latin typeface="Verdana" panose="020B0604030504040204" pitchFamily="34" charset="0"/>
              </a:rPr>
              <a:t>Borzykh</a:t>
            </a:r>
            <a:r>
              <a:rPr lang="nl-NL" sz="1000" b="0" i="0" u="none" strike="noStrike" dirty="0">
                <a:solidFill>
                  <a:srgbClr val="000000"/>
                </a:solidFill>
                <a:effectLst/>
                <a:latin typeface="Verdana" panose="020B0604030504040204" pitchFamily="34" charset="0"/>
              </a:rPr>
              <a:t> A.A., </a:t>
            </a:r>
            <a:r>
              <a:rPr lang="nl-NL" sz="1000" b="0" i="0" u="none" strike="noStrike" dirty="0" err="1">
                <a:solidFill>
                  <a:srgbClr val="000000"/>
                </a:solidFill>
                <a:effectLst/>
                <a:latin typeface="Verdana" panose="020B0604030504040204" pitchFamily="34" charset="0"/>
              </a:rPr>
              <a:t>Kuzmin</a:t>
            </a:r>
            <a:r>
              <a:rPr lang="nl-NL" sz="1000" b="0" i="0" u="none" strike="noStrike" dirty="0">
                <a:solidFill>
                  <a:srgbClr val="000000"/>
                </a:solidFill>
                <a:effectLst/>
                <a:latin typeface="Verdana" panose="020B0604030504040204" pitchFamily="34" charset="0"/>
              </a:rPr>
              <a:t> I.V., </a:t>
            </a:r>
            <a:r>
              <a:rPr lang="nl-NL" sz="1000" b="0" i="0" u="none" strike="noStrike" dirty="0" err="1">
                <a:solidFill>
                  <a:srgbClr val="000000"/>
                </a:solidFill>
                <a:effectLst/>
                <a:latin typeface="Verdana" panose="020B0604030504040204" pitchFamily="34" charset="0"/>
              </a:rPr>
              <a:t>Kiryukhina</a:t>
            </a:r>
            <a:r>
              <a:rPr lang="nl-NL" sz="1000" b="0" i="0" u="none" strike="noStrike" dirty="0">
                <a:solidFill>
                  <a:srgbClr val="000000"/>
                </a:solidFill>
                <a:effectLst/>
                <a:latin typeface="Verdana" panose="020B0604030504040204" pitchFamily="34" charset="0"/>
              </a:rPr>
              <a:t> O.O., </a:t>
            </a:r>
            <a:r>
              <a:rPr lang="nl-NL" sz="1000" b="0" i="0" u="none" strike="noStrike" dirty="0" err="1">
                <a:solidFill>
                  <a:srgbClr val="000000"/>
                </a:solidFill>
                <a:effectLst/>
                <a:latin typeface="Verdana" panose="020B0604030504040204" pitchFamily="34" charset="0"/>
              </a:rPr>
              <a:t>Selivanova</a:t>
            </a:r>
            <a:r>
              <a:rPr lang="nl-NL" sz="1000" b="0" i="0" u="none" strike="noStrike" dirty="0">
                <a:solidFill>
                  <a:srgbClr val="000000"/>
                </a:solidFill>
                <a:effectLst/>
                <a:latin typeface="Verdana" panose="020B0604030504040204" pitchFamily="34" charset="0"/>
              </a:rPr>
              <a:t> E.K.,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A.A., </a:t>
            </a:r>
            <a:r>
              <a:rPr lang="nl-NL" sz="1000" b="1" i="0" u="none" strike="noStrike" dirty="0">
                <a:solidFill>
                  <a:srgbClr val="000000"/>
                </a:solidFill>
                <a:effectLst/>
                <a:latin typeface="Verdana" panose="020B0604030504040204" pitchFamily="34" charset="0"/>
              </a:rPr>
              <a:t>Lazarenko V.S.</a:t>
            </a:r>
            <a:r>
              <a:rPr lang="nl-NL" sz="1000" b="0" i="0" u="none" strike="noStrike" dirty="0">
                <a:solidFill>
                  <a:srgbClr val="000000"/>
                </a:solidFill>
                <a:effectLst/>
                <a:latin typeface="Verdana" panose="020B0604030504040204" pitchFamily="34" charset="0"/>
              </a:rPr>
              <a:t>, Los-</a:t>
            </a:r>
            <a:r>
              <a:rPr lang="nl-NL" sz="1000" b="0" i="0" u="none" strike="noStrike" dirty="0" err="1">
                <a:solidFill>
                  <a:srgbClr val="000000"/>
                </a:solidFill>
                <a:effectLst/>
                <a:latin typeface="Verdana" panose="020B0604030504040204" pitchFamily="34" charset="0"/>
              </a:rPr>
              <a:t>Arkos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Uvarova</a:t>
            </a:r>
            <a:r>
              <a:rPr lang="nl-NL" sz="1000" b="0" i="0" u="none" strike="noStrike" dirty="0">
                <a:solidFill>
                  <a:srgbClr val="000000"/>
                </a:solidFill>
                <a:effectLst/>
                <a:latin typeface="Verdana" panose="020B0604030504040204" pitchFamily="34" charset="0"/>
              </a:rPr>
              <a:t> S., </a:t>
            </a:r>
            <a:r>
              <a:rPr lang="nl-NL" sz="1000" b="0" i="0" u="none" strike="noStrike" dirty="0" err="1">
                <a:solidFill>
                  <a:srgbClr val="000000"/>
                </a:solidFill>
                <a:effectLst/>
                <a:latin typeface="Verdana" panose="020B0604030504040204" pitchFamily="34" charset="0"/>
              </a:rPr>
              <a:t>Nesterenko</a:t>
            </a:r>
            <a:r>
              <a:rPr lang="nl-NL" sz="1000" b="0" i="0" u="none" strike="noStrike" dirty="0">
                <a:solidFill>
                  <a:srgbClr val="000000"/>
                </a:solidFill>
                <a:effectLst/>
                <a:latin typeface="Verdana" panose="020B0604030504040204" pitchFamily="34" charset="0"/>
              </a:rPr>
              <a:t> A.M., </a:t>
            </a:r>
            <a:r>
              <a:rPr lang="nl-NL" sz="1000" b="0" i="0" u="none" strike="noStrike" dirty="0" err="1">
                <a:solidFill>
                  <a:srgbClr val="000000"/>
                </a:solidFill>
                <a:effectLst/>
                <a:latin typeface="Verdana" panose="020B0604030504040204" pitchFamily="34" charset="0"/>
              </a:rPr>
              <a:t>Tarasova</a:t>
            </a:r>
            <a:r>
              <a:rPr lang="nl-NL" sz="1000" b="0" i="0" u="none" strike="noStrike" dirty="0">
                <a:solidFill>
                  <a:srgbClr val="000000"/>
                </a:solidFill>
                <a:effectLst/>
                <a:latin typeface="Verdana" panose="020B0604030504040204" pitchFamily="34" charset="0"/>
              </a:rPr>
              <a:t> O.S. (2020). </a:t>
            </a:r>
            <a:r>
              <a:rPr lang="nl-NL" sz="1000" b="0" i="0" u="none" strike="noStrike" dirty="0" err="1">
                <a:solidFill>
                  <a:srgbClr val="000000"/>
                </a:solidFill>
                <a:effectLst/>
                <a:latin typeface="Verdana" panose="020B0604030504040204" pitchFamily="34" charset="0"/>
              </a:rPr>
              <a:t>Voluntary</a:t>
            </a:r>
            <a:r>
              <a:rPr lang="nl-NL" sz="1000" b="0" i="0" u="none" strike="noStrike" dirty="0">
                <a:solidFill>
                  <a:srgbClr val="000000"/>
                </a:solidFill>
                <a:effectLst/>
                <a:latin typeface="Verdana" panose="020B0604030504040204" pitchFamily="34" charset="0"/>
              </a:rPr>
              <a:t> running training of </a:t>
            </a:r>
            <a:r>
              <a:rPr lang="nl-NL" sz="1000" b="0" i="0" u="none" strike="noStrike" dirty="0" err="1">
                <a:solidFill>
                  <a:srgbClr val="000000"/>
                </a:solidFill>
                <a:effectLst/>
                <a:latin typeface="Verdana" panose="020B0604030504040204" pitchFamily="34" charset="0"/>
              </a:rPr>
              <a:t>female</a:t>
            </a:r>
            <a:r>
              <a:rPr lang="nl-NL" sz="1000" b="0" i="0" u="none" strike="noStrike" dirty="0">
                <a:solidFill>
                  <a:srgbClr val="000000"/>
                </a:solidFill>
                <a:effectLst/>
                <a:latin typeface="Verdana" panose="020B0604030504040204" pitchFamily="34" charset="0"/>
              </a:rPr>
              <a:t> rats </a:t>
            </a:r>
            <a:r>
              <a:rPr lang="nl-NL" sz="1000" b="0" i="0" u="none" strike="noStrike" dirty="0" err="1">
                <a:solidFill>
                  <a:srgbClr val="000000"/>
                </a:solidFill>
                <a:effectLst/>
                <a:latin typeface="Verdana" panose="020B0604030504040204" pitchFamily="34" charset="0"/>
              </a:rPr>
              <a:t>during</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gestation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characteristics</a:t>
            </a:r>
            <a:r>
              <a:rPr lang="nl-NL" sz="1000" b="0" i="0" u="none" strike="noStrike" dirty="0">
                <a:solidFill>
                  <a:srgbClr val="000000"/>
                </a:solidFill>
                <a:effectLst/>
                <a:latin typeface="Verdana" panose="020B0604030504040204" pitchFamily="34" charset="0"/>
              </a:rPr>
              <a:t> of </a:t>
            </a:r>
            <a:r>
              <a:rPr lang="nl-NL" sz="1000" b="0" i="0" u="none" strike="noStrike" dirty="0" err="1">
                <a:solidFill>
                  <a:srgbClr val="000000"/>
                </a:solidFill>
                <a:effectLst/>
                <a:latin typeface="Verdana" panose="020B0604030504040204" pitchFamily="34" charset="0"/>
              </a:rPr>
              <a:t>an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experimental</a:t>
            </a:r>
            <a:r>
              <a:rPr lang="nl-NL" sz="1000" b="0" i="0" u="none" strike="noStrike" dirty="0">
                <a:solidFill>
                  <a:srgbClr val="000000"/>
                </a:solidFill>
                <a:effectLst/>
                <a:latin typeface="Verdana" panose="020B0604030504040204" pitchFamily="34" charset="0"/>
              </a:rPr>
              <a:t> model [in Russian]. </a:t>
            </a:r>
            <a:r>
              <a:rPr lang="nl-NL" sz="1000" b="0" i="1" u="none" strike="noStrike" dirty="0" err="1">
                <a:solidFill>
                  <a:srgbClr val="000000"/>
                </a:solidFill>
                <a:effectLst/>
                <a:latin typeface="Verdana" panose="020B0604030504040204" pitchFamily="34" charset="0"/>
              </a:rPr>
              <a:t>Aviakosmicheskaya</a:t>
            </a:r>
            <a:r>
              <a:rPr lang="nl-NL" sz="1000" b="0" i="1" u="none" strike="noStrike" dirty="0">
                <a:solidFill>
                  <a:srgbClr val="000000"/>
                </a:solidFill>
                <a:effectLst/>
                <a:latin typeface="Verdana" panose="020B0604030504040204" pitchFamily="34" charset="0"/>
              </a:rPr>
              <a:t> i </a:t>
            </a:r>
            <a:r>
              <a:rPr lang="nl-NL" sz="1000" b="0" i="1" u="none" strike="noStrike" dirty="0" err="1">
                <a:solidFill>
                  <a:srgbClr val="000000"/>
                </a:solidFill>
                <a:effectLst/>
                <a:latin typeface="Verdana" panose="020B0604030504040204" pitchFamily="34" charset="0"/>
              </a:rPr>
              <a:t>Ekologicheskaya</a:t>
            </a:r>
            <a:r>
              <a:rPr lang="nl-NL" sz="1000" b="0" i="1" u="none" strike="noStrike" dirty="0">
                <a:solidFill>
                  <a:srgbClr val="000000"/>
                </a:solidFill>
                <a:effectLst/>
                <a:latin typeface="Verdana" panose="020B0604030504040204" pitchFamily="34" charset="0"/>
              </a:rPr>
              <a:t> </a:t>
            </a:r>
            <a:r>
              <a:rPr lang="nl-NL" sz="1000" b="0" i="1" u="none" strike="noStrike" dirty="0" err="1">
                <a:solidFill>
                  <a:srgbClr val="000000"/>
                </a:solidFill>
                <a:effectLst/>
                <a:latin typeface="Verdana" panose="020B0604030504040204" pitchFamily="34" charset="0"/>
              </a:rPr>
              <a:t>Meditsina</a:t>
            </a:r>
            <a:r>
              <a:rPr lang="nl-NL" sz="1000" b="0" i="1" u="none" strike="noStrike" dirty="0">
                <a:solidFill>
                  <a:srgbClr val="000000"/>
                </a:solidFill>
                <a:effectLst/>
                <a:latin typeface="Verdana" panose="020B0604030504040204" pitchFamily="34" charset="0"/>
              </a:rPr>
              <a:t>, 54</a:t>
            </a:r>
            <a:r>
              <a:rPr lang="nl-NL" sz="1000" b="0" i="0" u="none" strike="noStrike" dirty="0">
                <a:solidFill>
                  <a:srgbClr val="000000"/>
                </a:solidFill>
                <a:effectLst/>
                <a:latin typeface="Verdana" panose="020B0604030504040204" pitchFamily="34" charset="0"/>
              </a:rPr>
              <a:t>(2): 89–95. </a:t>
            </a:r>
            <a:r>
              <a:rPr lang="nl-NL" sz="1000" b="0" i="0" u="sng" strike="noStrike" dirty="0">
                <a:solidFill>
                  <a:srgbClr val="0563C1"/>
                </a:solidFill>
                <a:effectLst/>
                <a:latin typeface="Verdana" panose="020B0604030504040204" pitchFamily="34" charset="0"/>
                <a:hlinkClick r:id="rId9"/>
              </a:rPr>
              <a:t>https://www.elibrary.ru/item.asp?id=42721639</a:t>
            </a:r>
            <a:r>
              <a:rPr lang="nl-NL" sz="1000" b="0" i="0" u="none" strike="noStrike" dirty="0">
                <a:solidFill>
                  <a:srgbClr val="000000"/>
                </a:solidFill>
                <a:effectLst/>
                <a:latin typeface="Verdana" panose="020B0604030504040204" pitchFamily="34" charset="0"/>
              </a:rPr>
              <a:t> </a:t>
            </a:r>
            <a:endParaRPr lang="nl-NL" sz="1000" b="0" i="0" u="none" strike="noStrike" dirty="0">
              <a:solidFill>
                <a:srgbClr val="000000"/>
              </a:solidFill>
              <a:effectLst/>
              <a:latin typeface="Calibri" panose="020F0502020204030204" pitchFamily="34" charset="0"/>
            </a:endParaRPr>
          </a:p>
        </p:txBody>
      </p:sp>
      <p:sp>
        <p:nvSpPr>
          <p:cNvPr id="36" name="Google Shape;113;p2">
            <a:extLst>
              <a:ext uri="{FF2B5EF4-FFF2-40B4-BE49-F238E27FC236}">
                <a16:creationId xmlns:a16="http://schemas.microsoft.com/office/drawing/2014/main" id="{C3A68D98-9B2C-DAF3-A926-4607D076C8AD}"/>
              </a:ext>
            </a:extLst>
          </p:cNvPr>
          <p:cNvSpPr txBox="1"/>
          <p:nvPr/>
        </p:nvSpPr>
        <p:spPr>
          <a:xfrm>
            <a:off x="2222494" y="6418217"/>
            <a:ext cx="31002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CERTIFICATES</a:t>
            </a:r>
            <a:endParaRPr sz="1100" b="0" i="0" u="none" strike="noStrike" cap="none" dirty="0">
              <a:solidFill>
                <a:schemeClr val="accent1">
                  <a:lumMod val="75000"/>
                </a:schemeClr>
              </a:solidFill>
              <a:latin typeface="Arial"/>
              <a:ea typeface="Arial"/>
              <a:cs typeface="Arial"/>
              <a:sym typeface="Arial"/>
            </a:endParaRPr>
          </a:p>
        </p:txBody>
      </p:sp>
      <p:sp>
        <p:nvSpPr>
          <p:cNvPr id="37" name="Google Shape;120;p2">
            <a:extLst>
              <a:ext uri="{FF2B5EF4-FFF2-40B4-BE49-F238E27FC236}">
                <a16:creationId xmlns:a16="http://schemas.microsoft.com/office/drawing/2014/main" id="{6DFBAC31-8904-5548-AB5C-F5A33A1EFF63}"/>
              </a:ext>
            </a:extLst>
          </p:cNvPr>
          <p:cNvSpPr txBox="1"/>
          <p:nvPr/>
        </p:nvSpPr>
        <p:spPr>
          <a:xfrm>
            <a:off x="1328680" y="6609007"/>
            <a:ext cx="6146709" cy="427696"/>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 FELASA accredited course on Laboratory Animal Science</a:t>
            </a:r>
            <a:r>
              <a:rPr lang="en-US" sz="1000" dirty="0">
                <a:solidFill>
                  <a:schemeClr val="dk1"/>
                </a:solidFill>
                <a:latin typeface="Verdana"/>
                <a:ea typeface="Verdana"/>
                <a:cs typeface="Verdana"/>
                <a:sym typeface="Verdana"/>
              </a:rPr>
              <a:t> (EU function B) </a:t>
            </a:r>
            <a:r>
              <a:rPr lang="en-US" sz="1000" b="0" i="0" u="none" strike="noStrike" cap="none" dirty="0">
                <a:solidFill>
                  <a:schemeClr val="dk1"/>
                </a:solidFill>
                <a:latin typeface="Verdana"/>
                <a:ea typeface="Verdana"/>
                <a:cs typeface="Verdana"/>
                <a:sym typeface="Verdana"/>
              </a:rPr>
              <a:t>at </a:t>
            </a:r>
            <a:r>
              <a:rPr lang="en-US" sz="1000" b="0" i="0" u="none" strike="noStrike" cap="none" dirty="0" err="1">
                <a:solidFill>
                  <a:schemeClr val="dk1"/>
                </a:solidFill>
                <a:latin typeface="Verdana"/>
                <a:ea typeface="Verdana"/>
                <a:cs typeface="Verdana"/>
                <a:sym typeface="Verdana"/>
              </a:rPr>
              <a:t>Radboudumc</a:t>
            </a:r>
            <a:endParaRPr lang="en-US" sz="1000" b="0" i="0" u="none" strike="noStrike" cap="none" dirty="0">
              <a:solidFill>
                <a:schemeClr val="dk1"/>
              </a:solidFill>
              <a:latin typeface="Verdana"/>
              <a:ea typeface="Verdana"/>
              <a:cs typeface="Verdana"/>
              <a:sym typeface="Verdana"/>
            </a:endParaRPr>
          </a:p>
          <a:p>
            <a:pPr marL="0" marR="0" lvl="0" indent="0" algn="l"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sym typeface="Verdana"/>
              </a:rPr>
              <a:t>An upgrade training on ICH guidelines on Good Clinical Practice (GCP) at LABMGMU</a:t>
            </a:r>
            <a:endParaRPr sz="900" dirty="0"/>
          </a:p>
        </p:txBody>
      </p:sp>
      <p:sp>
        <p:nvSpPr>
          <p:cNvPr id="38" name="Google Shape;127;p2">
            <a:extLst>
              <a:ext uri="{FF2B5EF4-FFF2-40B4-BE49-F238E27FC236}">
                <a16:creationId xmlns:a16="http://schemas.microsoft.com/office/drawing/2014/main" id="{B6C38C6A-6706-61A3-A203-5BD2FD36647E}"/>
              </a:ext>
            </a:extLst>
          </p:cNvPr>
          <p:cNvSpPr txBox="1"/>
          <p:nvPr/>
        </p:nvSpPr>
        <p:spPr>
          <a:xfrm>
            <a:off x="316500" y="6609007"/>
            <a:ext cx="735725" cy="427696"/>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2021</a:t>
            </a:r>
            <a:endParaRPr sz="1000" dirty="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D58C952A-FE8C-748E-10D2-8D4DA5DB1870}"/>
            </a:ext>
          </a:extLst>
        </p:cNvPr>
        <p:cNvGrpSpPr/>
        <p:nvPr/>
      </p:nvGrpSpPr>
      <p:grpSpPr>
        <a:xfrm>
          <a:off x="0" y="0"/>
          <a:ext cx="0" cy="0"/>
          <a:chOff x="0" y="0"/>
          <a:chExt cx="0" cy="0"/>
        </a:xfrm>
      </p:grpSpPr>
      <p:sp>
        <p:nvSpPr>
          <p:cNvPr id="31" name="Google Shape;124;p2">
            <a:extLst>
              <a:ext uri="{FF2B5EF4-FFF2-40B4-BE49-F238E27FC236}">
                <a16:creationId xmlns:a16="http://schemas.microsoft.com/office/drawing/2014/main" id="{EDED1ADE-8280-CD12-BECB-6D2E08ECE225}"/>
              </a:ext>
            </a:extLst>
          </p:cNvPr>
          <p:cNvSpPr txBox="1"/>
          <p:nvPr/>
        </p:nvSpPr>
        <p:spPr>
          <a:xfrm>
            <a:off x="2680466" y="119013"/>
            <a:ext cx="2198742" cy="2615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MOTIVATION LETTER</a:t>
            </a:r>
            <a:endParaRPr sz="1100" b="1" dirty="0">
              <a:solidFill>
                <a:schemeClr val="accent1">
                  <a:lumMod val="75000"/>
                </a:schemeClr>
              </a:solidFill>
              <a:latin typeface="Verdana"/>
              <a:ea typeface="Verdana"/>
              <a:cs typeface="Verdana"/>
              <a:sym typeface="Verdana"/>
            </a:endParaRPr>
          </a:p>
        </p:txBody>
      </p:sp>
      <p:sp>
        <p:nvSpPr>
          <p:cNvPr id="32" name="Google Shape;125;p2">
            <a:extLst>
              <a:ext uri="{FF2B5EF4-FFF2-40B4-BE49-F238E27FC236}">
                <a16:creationId xmlns:a16="http://schemas.microsoft.com/office/drawing/2014/main" id="{889BF793-B6D4-9437-93AD-1D5E475815B4}"/>
              </a:ext>
            </a:extLst>
          </p:cNvPr>
          <p:cNvSpPr txBox="1"/>
          <p:nvPr/>
        </p:nvSpPr>
        <p:spPr>
          <a:xfrm>
            <a:off x="232686" y="406112"/>
            <a:ext cx="7094302" cy="9879587"/>
          </a:xfrm>
          <a:prstGeom prst="rect">
            <a:avLst/>
          </a:prstGeom>
          <a:noFill/>
          <a:ln>
            <a:noFill/>
          </a:ln>
        </p:spPr>
        <p:txBody>
          <a:bodyPr spcFirstLastPara="1" wrap="square" lIns="91425" tIns="45700" rIns="91425" bIns="45700" anchor="t" anchorCtr="0">
            <a:spAutoFit/>
          </a:bodyPr>
          <a:lstStyle/>
          <a:p>
            <a:pPr algn="just">
              <a:lnSpc>
                <a:spcPct val="130000"/>
              </a:lnSpc>
              <a:spcBef>
                <a:spcPts val="600"/>
              </a:spcBef>
              <a:spcAft>
                <a:spcPts val="600"/>
              </a:spcAft>
              <a:buNone/>
            </a:pPr>
            <a:r>
              <a:rPr lang="en-US" sz="1000" dirty="0">
                <a:effectLst/>
                <a:latin typeface="Verdana" panose="020B0604030504040204" pitchFamily="34" charset="0"/>
                <a:ea typeface="Verdana" panose="020B0604030504040204" pitchFamily="34" charset="0"/>
              </a:rPr>
              <a:t>Dear Dr. Hilton, Dr. Jonkman, and Selection Committee,</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I would like to express my strong interest in the PhD position in Neurocognition of Shyness and Social Anxiety in Development within the Department of Cognitive Neuroscience at Maastricht University. This inspiring position resonates deeply with my passion for neuroscience and to psychology, and I am eager to apply my scientific background and interdisciplinary experience to investigate the cognitive mechanisms underlying social functioning. </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I hold a BSc in Biology and an MSc in Medical Biology, during which I developed a solid foundation in physiology, neuroscience, and cognitive biology. I have always been fascinated by how the brain works and what mechanisms underlie neurocognitive diseases, and through both coursework and research, I got the chance to explore these questions. During my BSc, I gained hands-on exposure to EEG by practicing measurements on fellow students and participated in an MRI study on mice, which gave me early insight into how neuroimaging methods are applied in practice. Later, during my Master’s internship at the Donders Institute, I got the chance to study the empathy- and anxiety-related processes in mice by investigating the mechanisms of social fear learning with a technically demanding two-photon calcium imaging setup. This work required me to integrate experimental design, behavioural data collection, and computational analysis in Python and </a:t>
            </a:r>
            <a:r>
              <a:rPr lang="en-GB" sz="1000" dirty="0" err="1">
                <a:effectLst/>
                <a:latin typeface="Verdana" panose="020B0604030504040204" pitchFamily="34" charset="0"/>
                <a:ea typeface="Verdana" panose="020B0604030504040204" pitchFamily="34" charset="0"/>
              </a:rPr>
              <a:t>DeepLabCut</a:t>
            </a:r>
            <a:r>
              <a:rPr lang="en-GB" sz="1000" dirty="0">
                <a:effectLst/>
                <a:latin typeface="Verdana" panose="020B0604030504040204" pitchFamily="34" charset="0"/>
                <a:ea typeface="Verdana" panose="020B0604030504040204" pitchFamily="34" charset="0"/>
              </a:rPr>
              <a:t>, which taught me how to translate complex datasets into functional insights about cognition and behaviour. I also completed a Master’s internship at HAN University of Applied Sciences, where I evaluated telemonitoring innovations in elderly care. I pursued this project because I wanted to explore the direct societal benefits that research and healthcare can bring, which further strengthened my motivation to focus on translational science.</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Earlier, as a Junior Research Assistant, I studied vascular regulation using </a:t>
            </a:r>
            <a:r>
              <a:rPr lang="en-GB" sz="1000" i="1" dirty="0">
                <a:effectLst/>
                <a:latin typeface="Verdana" panose="020B0604030504040204" pitchFamily="34" charset="0"/>
                <a:ea typeface="Verdana" panose="020B0604030504040204" pitchFamily="34" charset="0"/>
              </a:rPr>
              <a:t>ex vivo</a:t>
            </a:r>
            <a:r>
              <a:rPr lang="en-GB" sz="1000" dirty="0">
                <a:effectLst/>
                <a:latin typeface="Verdana" panose="020B0604030504040204" pitchFamily="34" charset="0"/>
                <a:ea typeface="Verdana" panose="020B0604030504040204" pitchFamily="34" charset="0"/>
              </a:rPr>
              <a:t> artery models in rats, combining wire myography, molecular biology, and statistical analysis. These projects taught me how to handle sensitive biological systems with precision and strengthened my skills in planning, data analysis, and scientific reporting, while also helping me realise that my interest lies more in neuroscience than in circulation research. Beyond academia, I broadened my translational perspective while working at a Contract Research Organization, where I supported clinical trials and gained experience with regulatory compliance and interdisciplinary teamwork.</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What excites me most about this PhD is the chance to explore how executive functions and attentional processes contribute to the development of shyness and social anxiety. My experience at the Donders Institute inspired me to focus on developmental research in humans, as I believe it offers the most direct societal benefits. I would be excited to design innovative behavioural tasks, work with EEG, fMRI, and eye-tracking, and study participants across childhood, adolescence, and adulthood.</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I thrive in international, collaborative teams and value clear communication. I am fluent in English and currently learning Dutch (A2–B1 level), with the aim of supporting participant interaction and integrating into the academic community. I also value knowledge sharing and have experience mentoring younger students, which makes me particularly enthusiastic about interacting with children and adolescents, as well as about the teaching part of this position. I see this PhD project as a vital step toward my goal of becoming an independent scientist in neuroscience and cognition research.</a:t>
            </a:r>
            <a:endParaRPr lang="en-NL" sz="1000" dirty="0">
              <a:effectLst/>
              <a:latin typeface="Verdana" panose="020B0604030504040204" pitchFamily="34" charset="0"/>
              <a:ea typeface="Verdana" panose="020B0604030504040204" pitchFamily="34" charset="0"/>
            </a:endParaRPr>
          </a:p>
          <a:p>
            <a:pPr algn="just">
              <a:lnSpc>
                <a:spcPct val="130000"/>
              </a:lnSpc>
              <a:spcBef>
                <a:spcPts val="600"/>
              </a:spcBef>
              <a:spcAft>
                <a:spcPts val="600"/>
              </a:spcAft>
              <a:buNone/>
            </a:pPr>
            <a:r>
              <a:rPr lang="en-GB" sz="1000" dirty="0">
                <a:effectLst/>
                <a:latin typeface="Verdana" panose="020B0604030504040204" pitchFamily="34" charset="0"/>
                <a:ea typeface="Verdana" panose="020B0604030504040204" pitchFamily="34" charset="0"/>
              </a:rPr>
              <a:t>Thank you for considering my application. I would be honoured to join Maastricht University’s Faculty of Psychology and Neuroscience and to contribute to advancing our understanding of the neurocognitive mechanisms of shyness and social anxiety.</a:t>
            </a:r>
            <a:endParaRPr lang="en-NL" sz="1000" dirty="0">
              <a:effectLst/>
              <a:latin typeface="Verdana" panose="020B0604030504040204" pitchFamily="34" charset="0"/>
              <a:ea typeface="Verdana" panose="020B0604030504040204" pitchFamily="34" charset="0"/>
            </a:endParaRPr>
          </a:p>
          <a:p>
            <a:pPr algn="just">
              <a:lnSpc>
                <a:spcPct val="115000"/>
              </a:lnSpc>
              <a:spcBef>
                <a:spcPts val="1200"/>
              </a:spcBef>
              <a:buNone/>
            </a:pPr>
            <a:r>
              <a:rPr lang="en-GB" sz="1000" dirty="0">
                <a:effectLst/>
                <a:latin typeface="Verdana" panose="020B0604030504040204" pitchFamily="34" charset="0"/>
                <a:ea typeface="Verdana" panose="020B0604030504040204" pitchFamily="34" charset="0"/>
              </a:rPr>
              <a:t>Warm regards,</a:t>
            </a:r>
            <a:endParaRPr lang="en-NL" sz="1000" dirty="0">
              <a:effectLst/>
              <a:latin typeface="Verdana" panose="020B0604030504040204" pitchFamily="34" charset="0"/>
              <a:ea typeface="Verdana" panose="020B0604030504040204" pitchFamily="34" charset="0"/>
            </a:endParaRPr>
          </a:p>
          <a:p>
            <a:pPr algn="just">
              <a:lnSpc>
                <a:spcPct val="115000"/>
              </a:lnSpc>
              <a:buNone/>
            </a:pPr>
            <a:r>
              <a:rPr lang="en-GB" sz="1000" dirty="0">
                <a:effectLst/>
                <a:latin typeface="Verdana" panose="020B0604030504040204" pitchFamily="34" charset="0"/>
                <a:ea typeface="Verdana" panose="020B0604030504040204" pitchFamily="34" charset="0"/>
              </a:rPr>
              <a:t>Varvara Lazarenko</a:t>
            </a:r>
            <a:endParaRPr lang="en-NL" sz="10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806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9189E3A9-EE5D-C170-9D07-DBC70D56CB58}"/>
            </a:ext>
          </a:extLst>
        </p:cNvPr>
        <p:cNvGrpSpPr/>
        <p:nvPr/>
      </p:nvGrpSpPr>
      <p:grpSpPr>
        <a:xfrm>
          <a:off x="0" y="0"/>
          <a:ext cx="0" cy="0"/>
          <a:chOff x="0" y="0"/>
          <a:chExt cx="0" cy="0"/>
        </a:xfrm>
      </p:grpSpPr>
      <p:sp>
        <p:nvSpPr>
          <p:cNvPr id="31" name="Google Shape;124;p2">
            <a:extLst>
              <a:ext uri="{FF2B5EF4-FFF2-40B4-BE49-F238E27FC236}">
                <a16:creationId xmlns:a16="http://schemas.microsoft.com/office/drawing/2014/main" id="{6DD70625-5CD8-CBCE-5083-EF3D5DC86A1B}"/>
              </a:ext>
            </a:extLst>
          </p:cNvPr>
          <p:cNvSpPr txBox="1"/>
          <p:nvPr/>
        </p:nvSpPr>
        <p:spPr>
          <a:xfrm>
            <a:off x="2680466" y="119013"/>
            <a:ext cx="2198742" cy="2615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REFEREES</a:t>
            </a:r>
            <a:endParaRPr sz="1100" b="1" dirty="0">
              <a:solidFill>
                <a:schemeClr val="accent1">
                  <a:lumMod val="75000"/>
                </a:schemeClr>
              </a:solidFill>
              <a:latin typeface="Verdana"/>
              <a:ea typeface="Verdana"/>
              <a:cs typeface="Verdana"/>
              <a:sym typeface="Verdana"/>
            </a:endParaRPr>
          </a:p>
        </p:txBody>
      </p:sp>
      <p:sp>
        <p:nvSpPr>
          <p:cNvPr id="32" name="Google Shape;125;p2">
            <a:extLst>
              <a:ext uri="{FF2B5EF4-FFF2-40B4-BE49-F238E27FC236}">
                <a16:creationId xmlns:a16="http://schemas.microsoft.com/office/drawing/2014/main" id="{5DA3E04C-E55E-0367-2A76-6D58DB989D6E}"/>
              </a:ext>
            </a:extLst>
          </p:cNvPr>
          <p:cNvSpPr txBox="1"/>
          <p:nvPr/>
        </p:nvSpPr>
        <p:spPr>
          <a:xfrm>
            <a:off x="395069" y="496755"/>
            <a:ext cx="6769535" cy="954067"/>
          </a:xfrm>
          <a:prstGeom prst="rect">
            <a:avLst/>
          </a:prstGeom>
          <a:noFill/>
          <a:ln>
            <a:noFill/>
          </a:ln>
        </p:spPr>
        <p:txBody>
          <a:bodyPr spcFirstLastPara="1" wrap="square" lIns="91425" tIns="45700" rIns="91425" bIns="45700" anchor="t" anchorCtr="0">
            <a:spAutoFit/>
          </a:bodyPr>
          <a:lstStyle/>
          <a:p>
            <a:pPr algn="just">
              <a:lnSpc>
                <a:spcPct val="130000"/>
              </a:lnSpc>
              <a:spcBef>
                <a:spcPts val="600"/>
              </a:spcBef>
              <a:spcAft>
                <a:spcPts val="1200"/>
              </a:spcAft>
              <a:buNone/>
            </a:pPr>
            <a:r>
              <a:rPr lang="en-GB" sz="1000" dirty="0">
                <a:effectLst/>
                <a:latin typeface="Verdana" panose="020B0604030504040204" pitchFamily="34" charset="0"/>
                <a:ea typeface="Verdana" panose="020B0604030504040204" pitchFamily="34" charset="0"/>
              </a:rPr>
              <a:t>1. Arie Kim, supervisor of the first master's internship, arie.kim@nyspi.columbia.edu </a:t>
            </a:r>
          </a:p>
          <a:p>
            <a:pPr algn="just">
              <a:lnSpc>
                <a:spcPct val="130000"/>
              </a:lnSpc>
              <a:spcBef>
                <a:spcPts val="600"/>
              </a:spcBef>
              <a:spcAft>
                <a:spcPts val="1200"/>
              </a:spcAft>
              <a:buNone/>
            </a:pPr>
            <a:r>
              <a:rPr lang="en-GB" sz="1000" dirty="0">
                <a:effectLst/>
                <a:latin typeface="Verdana" panose="020B0604030504040204" pitchFamily="34" charset="0"/>
                <a:ea typeface="Verdana" panose="020B0604030504040204" pitchFamily="34" charset="0"/>
              </a:rPr>
              <a:t>2. Geert Frederix, supervisor of the second master’s internship, geert.frederix@han.nl</a:t>
            </a:r>
          </a:p>
        </p:txBody>
      </p:sp>
    </p:spTree>
    <p:extLst>
      <p:ext uri="{BB962C8B-B14F-4D97-AF65-F5344CB8AC3E}">
        <p14:creationId xmlns:p14="http://schemas.microsoft.com/office/powerpoint/2010/main" val="449382911"/>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4328</TotalTime>
  <Words>1803</Words>
  <Application>Microsoft Office PowerPoint</Application>
  <PresentationFormat>Custom</PresentationFormat>
  <Paragraphs>115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Noto Sans Symbols</vt:lpstr>
      <vt:lpstr>Verdana</vt:lpstr>
      <vt:lpstr>Тема Office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Barbara</dc:creator>
  <cp:lastModifiedBy>Varvara Lazarenko</cp:lastModifiedBy>
  <cp:revision>17</cp:revision>
  <dcterms:created xsi:type="dcterms:W3CDTF">2020-08-14T18:05:47Z</dcterms:created>
  <dcterms:modified xsi:type="dcterms:W3CDTF">2025-09-03T15:21:06Z</dcterms:modified>
</cp:coreProperties>
</file>