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jeLRqlypDdHeyNK1HuUcu/GrX6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4FF7"/>
    <a:srgbClr val="A990FA"/>
    <a:srgbClr val="4C17F5"/>
    <a:srgbClr val="997BF9"/>
    <a:srgbClr val="1686F6"/>
    <a:srgbClr val="86C0FA"/>
    <a:srgbClr val="FDD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>
        <p:scale>
          <a:sx n="121" d="100"/>
          <a:sy n="121" d="100"/>
        </p:scale>
        <p:origin x="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7954" y="1143000"/>
            <a:ext cx="2181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945000" y="1749826"/>
            <a:ext cx="5670000" cy="3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945000" y="5615777"/>
            <a:ext cx="5670000" cy="2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88052" y="2977950"/>
            <a:ext cx="6783900" cy="6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1694850" y="4284749"/>
            <a:ext cx="90609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-1612724" y="2701799"/>
            <a:ext cx="90609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15813" y="2665576"/>
            <a:ext cx="6520500" cy="4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15813" y="7155228"/>
            <a:ext cx="6520500" cy="2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8272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520735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520736" y="2621026"/>
            <a:ext cx="31983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20736" y="3905552"/>
            <a:ext cx="31983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3827251" y="2621026"/>
            <a:ext cx="3213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3827251" y="3905552"/>
            <a:ext cx="32139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9525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11400"/>
            </a:lvl1pPr>
            <a:lvl2pPr marL="914400" lvl="1" indent="-863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2pPr>
            <a:lvl3pPr marL="1371600" lvl="2" indent="-7747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marL="2286000" lvl="4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marL="2743200" lvl="5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0"/>
              <a:buFont typeface="Calibri"/>
              <a:buNone/>
              <a:defRPr sz="1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marR="0" lvl="0" indent="-863600" algn="l" rtl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47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varvara-laz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hyperlink" Target="https://www.neuronetmem.org/" TargetMode="External"/><Relationship Id="rId4" Type="http://schemas.openxmlformats.org/officeDocument/2006/relationships/hyperlink" Target="https://www.han.nl/onderzoek/lectoraten/lectoraat-digitale-transformatie-in-de-revalidatiez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o.msu.r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bmgmu.ru/en/main-p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1026"/>
            <a:ext cx="7560000" cy="1532706"/>
          </a:xfrm>
          <a:prstGeom prst="rect">
            <a:avLst/>
          </a:prstGeom>
          <a:solidFill>
            <a:srgbClr val="A990FA"/>
          </a:solidFill>
          <a:ln w="12700" cap="flat" cmpd="sng">
            <a:solidFill>
              <a:srgbClr val="A990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706600" y="160804"/>
            <a:ext cx="3738900" cy="1105663"/>
          </a:xfrm>
          <a:prstGeom prst="roundRect">
            <a:avLst>
              <a:gd name="adj" fmla="val 12595"/>
            </a:avLst>
          </a:prstGeom>
          <a:solidFill>
            <a:schemeClr val="lt1"/>
          </a:solidFill>
          <a:ln w="12700" cap="flat" cmpd="sng">
            <a:solidFill>
              <a:srgbClr val="774FF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 flipH="1">
            <a:off x="1538373" y="353676"/>
            <a:ext cx="20781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20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arvara</a:t>
            </a:r>
            <a:endParaRPr sz="900" b="1" dirty="0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20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azarenko</a:t>
            </a:r>
            <a:endParaRPr sz="20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993796" y="208120"/>
            <a:ext cx="2334049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774FF7"/>
                </a:solidFill>
                <a:latin typeface="Verdana"/>
                <a:ea typeface="Verdana"/>
                <a:cs typeface="Verdana"/>
                <a:sym typeface="Verdana"/>
              </a:rPr>
              <a:t>Nijmegen, The Netherlands</a:t>
            </a:r>
            <a:endParaRPr sz="900" b="0" i="0" u="none" strike="noStrike" cap="none" dirty="0">
              <a:solidFill>
                <a:srgbClr val="774FF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774FF7"/>
                </a:solidFill>
                <a:latin typeface="Verdana"/>
                <a:ea typeface="Verdana"/>
                <a:cs typeface="Verdana"/>
                <a:sym typeface="Verdana"/>
              </a:rPr>
              <a:t>+31 6 2662 9839</a:t>
            </a:r>
            <a:endParaRPr sz="1000" b="0" i="0" u="none" strike="noStrike" cap="none" dirty="0">
              <a:solidFill>
                <a:srgbClr val="774FF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774FF7"/>
                </a:solidFill>
                <a:latin typeface="Verdana"/>
                <a:ea typeface="Verdana"/>
                <a:cs typeface="Verdana"/>
                <a:sym typeface="Verdana"/>
              </a:rPr>
              <a:t>varlazoa@gmail.com</a:t>
            </a:r>
            <a:endParaRPr sz="1000" dirty="0">
              <a:solidFill>
                <a:srgbClr val="774FF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774FF7"/>
                </a:solidFill>
                <a:latin typeface="Verdana"/>
                <a:ea typeface="Verdana"/>
                <a:cs typeface="Verdana"/>
                <a:sym typeface="Verdana"/>
              </a:rPr>
              <a:t>29.12.1998 (26 years)</a:t>
            </a: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www.linkedin.com/in/varvara-lazo</a:t>
            </a: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94" name="Google Shape;94;p1"/>
          <p:cNvSpPr/>
          <p:nvPr/>
        </p:nvSpPr>
        <p:spPr>
          <a:xfrm>
            <a:off x="0" y="10538973"/>
            <a:ext cx="7560000" cy="150000"/>
          </a:xfrm>
          <a:prstGeom prst="rect">
            <a:avLst/>
          </a:prstGeom>
          <a:solidFill>
            <a:srgbClr val="A990FA"/>
          </a:solidFill>
          <a:ln w="12700" cap="flat" cmpd="sng">
            <a:solidFill>
              <a:srgbClr val="A990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 flipH="1">
            <a:off x="3317101" y="10523218"/>
            <a:ext cx="9258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18482" y="6985412"/>
            <a:ext cx="168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WORK EXPERIENCE</a:t>
            </a:r>
            <a:endParaRPr sz="110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"/>
          <p:cNvSpPr txBox="1"/>
          <p:nvPr/>
        </p:nvSpPr>
        <p:spPr>
          <a:xfrm flipH="1">
            <a:off x="1722824" y="7284373"/>
            <a:ext cx="5823000" cy="317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Digital Transformation of Rehabilitation Care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HAN University of Applied Sciences – Nijmegen, The Netherlands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Added value research of home telemonitoring in elderly care based on the HTA framework presented onto the Quadruple aim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Communication with &gt;10 hospitals and medical associations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Deployment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of 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urveys (22) in Dutch and interviewing (7)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medical professionals in English on their home telemonitoring experience/attitude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Cost-effectiveness analysis (Markov model cohort simulation) on home telemonitoring in the Netherlands</a:t>
            </a:r>
            <a:endParaRPr sz="900" dirty="0">
              <a:solidFill>
                <a:srgbClr val="000000"/>
              </a:solidFill>
            </a:endParaRPr>
          </a:p>
          <a:p>
            <a:pPr marL="0" marR="0" lvl="0" indent="0" algn="just" rtl="0">
              <a:spcAft>
                <a:spcPts val="0"/>
              </a:spcAft>
              <a:buNone/>
            </a:pPr>
            <a:endParaRPr sz="10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Neuronal Networks of Memory</a:t>
            </a:r>
            <a:endParaRPr sz="900" dirty="0"/>
          </a:p>
          <a:p>
            <a:pPr marL="0" marR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Donders Institute – Nijmegen, The Netherlands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i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vivo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</a:t>
            </a:r>
            <a:r>
              <a:rPr lang="en-US" sz="1000" baseline="30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2+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imaging of the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retrosplenial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cortex in mice during head-fixed virtual social learning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(mice, handling &amp; feeding)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(Python,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"/>
          <p:cNvSpPr txBox="1"/>
          <p:nvPr/>
        </p:nvSpPr>
        <p:spPr>
          <a:xfrm flipH="1">
            <a:off x="170821" y="7278463"/>
            <a:ext cx="1387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02/2024 – 08/2024</a:t>
            </a:r>
            <a:endParaRPr sz="900" dirty="0"/>
          </a:p>
        </p:txBody>
      </p:sp>
      <p:sp>
        <p:nvSpPr>
          <p:cNvPr id="99" name="Google Shape;99;p1"/>
          <p:cNvSpPr txBox="1"/>
          <p:nvPr/>
        </p:nvSpPr>
        <p:spPr>
          <a:xfrm flipH="1">
            <a:off x="1648288" y="3006441"/>
            <a:ext cx="5797212" cy="3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MSc in Medical Biology – Radboud University, Nijmegen, The Netherlands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Science, Management and Innovation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7.63/10.00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latin typeface="Verdana"/>
                <a:ea typeface="Verdana"/>
                <a:cs typeface="Verdana"/>
                <a:sym typeface="Verdana"/>
              </a:rPr>
              <a:t>Principal subjects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: Future of health, How Health Systems Work, Sustainable Innovation Management, Methods in Societal Research, Reaching the Sustainable Development Goals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latin typeface="Verdana"/>
                <a:ea typeface="Verdana"/>
                <a:cs typeface="Verdana"/>
                <a:sym typeface="Verdana"/>
              </a:rPr>
              <a:t>Projects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HTA of a Medical Guidance App for International Students in the NL</a:t>
            </a:r>
            <a:r>
              <a:rPr lang="ru-RU" sz="1000" dirty="0">
                <a:latin typeface="Verdana"/>
                <a:ea typeface="Verdana"/>
                <a:cs typeface="Verdana"/>
                <a:sym typeface="Verdana"/>
              </a:rPr>
              <a:t>»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                  </a:t>
            </a:r>
            <a:r>
              <a:rPr lang="ru-RU" sz="1000" dirty="0"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A Shared Ownership Model of the Green Corridor, Nijmegen</a:t>
            </a:r>
            <a:r>
              <a:rPr lang="ru-RU" sz="1000" dirty="0">
                <a:latin typeface="Verdana"/>
                <a:ea typeface="Verdana"/>
                <a:cs typeface="Verdana"/>
                <a:sym typeface="Verdana"/>
              </a:rPr>
              <a:t>»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    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«</a:t>
            </a:r>
            <a:r>
              <a:rPr lang="en-GB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Circular Alternative to Single-Use Cups Within the Dutch Train System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Master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Potential added value of home telemonitoring technology in elderly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care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BSc in Biology – Lomonosov Moscow State University (MSU), Moscow, Russia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Human and Animal Physiology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4.83/5.00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Principal subjects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Human and animal physiology, Electrophysiology of excited cells, Neurochemistry, Physiology of central nervous and visceral systems, Physiology of circulation, Virology, Microbiology</a:t>
            </a:r>
            <a:endParaRPr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Role of TASK-1 channels in arterial tone regulation in different organs in rats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18409" y="2764774"/>
            <a:ext cx="1906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EDUCATION</a:t>
            </a:r>
            <a:endParaRPr sz="11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"/>
          <p:cNvSpPr txBox="1"/>
          <p:nvPr/>
        </p:nvSpPr>
        <p:spPr>
          <a:xfrm flipH="1">
            <a:off x="170788" y="3006446"/>
            <a:ext cx="1477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09/2022 – </a:t>
            </a:r>
            <a:r>
              <a:rPr lang="hu-H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08</a:t>
            </a:r>
            <a:r>
              <a:rPr lang="hu-HU" sz="1000" dirty="0">
                <a:latin typeface="Verdana"/>
                <a:ea typeface="Verdana"/>
                <a:cs typeface="Verdana"/>
                <a:sym typeface="Verdana"/>
              </a:rPr>
              <a:t>/2024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"/>
          <p:cNvSpPr txBox="1"/>
          <p:nvPr/>
        </p:nvSpPr>
        <p:spPr>
          <a:xfrm flipH="1">
            <a:off x="170804" y="5358689"/>
            <a:ext cx="1477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09/2016 – 06/2020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"/>
          <p:cNvSpPr txBox="1"/>
          <p:nvPr/>
        </p:nvSpPr>
        <p:spPr>
          <a:xfrm flipH="1">
            <a:off x="170821" y="9225223"/>
            <a:ext cx="1387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02/2023 – 08/2023</a:t>
            </a:r>
            <a:endParaRPr sz="900" dirty="0"/>
          </a:p>
        </p:txBody>
      </p:sp>
      <p:sp>
        <p:nvSpPr>
          <p:cNvPr id="104" name="Google Shape;104;p1"/>
          <p:cNvSpPr txBox="1"/>
          <p:nvPr/>
        </p:nvSpPr>
        <p:spPr>
          <a:xfrm>
            <a:off x="218410" y="1638436"/>
            <a:ext cx="2819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/>
                <a:ea typeface="Verdana"/>
                <a:cs typeface="Verdana"/>
                <a:sym typeface="Verdana"/>
              </a:rPr>
              <a:t>PERSONAL STATEMENT</a:t>
            </a:r>
            <a:endParaRPr sz="1100"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"/>
          <p:cNvSpPr txBox="1"/>
          <p:nvPr/>
        </p:nvSpPr>
        <p:spPr>
          <a:xfrm flipH="1">
            <a:off x="218390" y="1860990"/>
            <a:ext cx="707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am a highly motivated and hardworking graduate with a </a:t>
            </a:r>
            <a:r>
              <a:rPr lang="en-GB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Master’s degree 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in Medical biology</a:t>
            </a:r>
            <a:r>
              <a:rPr lang="en-GB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 Having worked in fundamental research setting as well as in clinical trials development, I am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 inspired by the societal &amp; business aspects of healthcare innovations. In my career, I aspire to engage with a diverse range of clients and provide them with strategic advice tailored to their unique needs.</a:t>
            </a:r>
            <a:endParaRPr lang="en-GB" sz="900" dirty="0"/>
          </a:p>
        </p:txBody>
      </p:sp>
      <p:sp>
        <p:nvSpPr>
          <p:cNvPr id="107" name="Google Shape;107;p1"/>
          <p:cNvSpPr txBox="1"/>
          <p:nvPr/>
        </p:nvSpPr>
        <p:spPr>
          <a:xfrm>
            <a:off x="3931058" y="201167"/>
            <a:ext cx="1026000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rgbClr val="774FF7"/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endParaRPr sz="900" b="1" i="0" u="none" strike="noStrike" cap="none" dirty="0">
              <a:solidFill>
                <a:srgbClr val="774FF7"/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rgbClr val="774FF7"/>
                </a:solidFill>
                <a:latin typeface="Verdana"/>
                <a:ea typeface="Verdana"/>
                <a:cs typeface="Verdana"/>
                <a:sym typeface="Verdana"/>
              </a:rPr>
              <a:t>Telephone</a:t>
            </a:r>
            <a:endParaRPr sz="1000" b="1" i="0" u="none" strike="noStrike" cap="none" dirty="0">
              <a:solidFill>
                <a:srgbClr val="774FF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rgbClr val="774FF7"/>
                </a:solidFill>
                <a:latin typeface="Verdana"/>
                <a:ea typeface="Verdana"/>
                <a:cs typeface="Verdana"/>
                <a:sym typeface="Verdana"/>
              </a:rPr>
              <a:t>E-mail</a:t>
            </a:r>
            <a:endParaRPr sz="1000" b="1" dirty="0">
              <a:solidFill>
                <a:srgbClr val="774FF7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rgbClr val="774FF7"/>
                </a:solidFill>
                <a:latin typeface="Verdana"/>
                <a:ea typeface="Verdana"/>
                <a:cs typeface="Verdana"/>
                <a:sym typeface="Verdana"/>
              </a:rPr>
              <a:t>Date of birth</a:t>
            </a: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774FF7"/>
                </a:solidFill>
                <a:latin typeface="Verdana"/>
                <a:ea typeface="Verdana"/>
                <a:sym typeface="Verdana"/>
              </a:rPr>
              <a:t>LinkedIn</a:t>
            </a:r>
            <a:endParaRPr sz="900" b="1" i="0" u="none" strike="noStrike" cap="none" dirty="0">
              <a:solidFill>
                <a:srgbClr val="774FF7"/>
              </a:solidFill>
            </a:endParaRPr>
          </a:p>
        </p:txBody>
      </p:sp>
      <p:pic>
        <p:nvPicPr>
          <p:cNvPr id="3" name="Picture 2" descr="A person in a black hoodie&#10;&#10;AI-generated content may be incorrect.">
            <a:extLst>
              <a:ext uri="{FF2B5EF4-FFF2-40B4-BE49-F238E27FC236}">
                <a16:creationId xmlns:a16="http://schemas.microsoft.com/office/drawing/2014/main" id="{65E13D12-1794-6E57-F7A3-5BDD4E049A3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8774" t="16690" r="21162" b="14592"/>
          <a:stretch/>
        </p:blipFill>
        <p:spPr>
          <a:xfrm>
            <a:off x="279866" y="24262"/>
            <a:ext cx="1285533" cy="1470756"/>
          </a:xfrm>
          <a:prstGeom prst="roundRect">
            <a:avLst/>
          </a:prstGeom>
          <a:ln>
            <a:solidFill>
              <a:srgbClr val="774FF7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/>
        </p:nvSpPr>
        <p:spPr>
          <a:xfrm>
            <a:off x="342327" y="4996405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ACADEMIC HONORS AND AWARDS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342333" y="3592611"/>
            <a:ext cx="252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DIGITAL SKILLS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42328" y="3805786"/>
            <a:ext cx="7014900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 (beginner),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STATISTICA, GraphPad Prism and MS Office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softwares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42325" y="4198788"/>
            <a:ext cx="1478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LANGUAGES</a:t>
            </a:r>
          </a:p>
        </p:txBody>
      </p:sp>
      <p:sp>
        <p:nvSpPr>
          <p:cNvPr id="117" name="Google Shape;117;p2"/>
          <p:cNvSpPr txBox="1"/>
          <p:nvPr/>
        </p:nvSpPr>
        <p:spPr>
          <a:xfrm>
            <a:off x="342315" y="4400068"/>
            <a:ext cx="7014899" cy="40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Russian (native), English (fluent – С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1-2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German (intermediate – В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Dutch (low intermediate – А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-B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French (beginner – А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42329" y="6766758"/>
            <a:ext cx="2473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VOLUNTEERING ACTIVITY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1110925" y="5215330"/>
            <a:ext cx="6203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Orange Tulip Scholarship for the studies at Radboud University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MSU Increased State Academic Scholarship for scientific and academic achievements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prize-winner in the Lomonosov Universiade on modern problems of biology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110930" y="6974674"/>
            <a:ext cx="62031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</a:t>
            </a: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international exchange and Master’s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students at the Radboud Intro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the BBB Career Event 2023, Nijmegen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volleyball tournaments in the international volleyball group at Radboud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first-year students at Faculty of Biology, MSU, Moscow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342330" y="8498239"/>
            <a:ext cx="252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JOURNAL PUBLICATIONS</a:t>
            </a:r>
            <a:endParaRPr sz="11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0" y="10538973"/>
            <a:ext cx="7560000" cy="150000"/>
          </a:xfrm>
          <a:prstGeom prst="rect">
            <a:avLst/>
          </a:prstGeom>
          <a:solidFill>
            <a:srgbClr val="A990FA"/>
          </a:solidFill>
          <a:ln w="12700" cap="flat" cmpd="sng">
            <a:solidFill>
              <a:srgbClr val="A990F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 flipH="1">
            <a:off x="3317101" y="10523218"/>
            <a:ext cx="9258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342319" y="7862976"/>
            <a:ext cx="1129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HOBBIES</a:t>
            </a:r>
            <a:endParaRPr sz="11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342328" y="8080609"/>
            <a:ext cx="529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Volleyball, drawing, guitar playing, traveling</a:t>
            </a:r>
            <a:endParaRPr sz="1000" dirty="0"/>
          </a:p>
        </p:txBody>
      </p:sp>
      <p:sp>
        <p:nvSpPr>
          <p:cNvPr id="126" name="Google Shape;126;p2"/>
          <p:cNvSpPr txBox="1"/>
          <p:nvPr/>
        </p:nvSpPr>
        <p:spPr>
          <a:xfrm>
            <a:off x="184025" y="5215330"/>
            <a:ext cx="868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2022-2024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2020-2021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26429" y="6974683"/>
            <a:ext cx="92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08/2024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05/2023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2018-2021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342315" y="8735155"/>
            <a:ext cx="659381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rtl="0" fontAlgn="base">
              <a:spcBef>
                <a:spcPts val="0"/>
              </a:spcBef>
              <a:spcAft>
                <a:spcPts val="0"/>
              </a:spcAft>
            </a:pPr>
            <a:r>
              <a:rPr lang="nl-NL" sz="1000" dirty="0" err="1">
                <a:latin typeface="Verdana" panose="020B0604030504040204" pitchFamily="34" charset="0"/>
              </a:rPr>
              <a:t>Available</a:t>
            </a:r>
            <a:r>
              <a:rPr lang="nl-NL" sz="1000" dirty="0">
                <a:latin typeface="Verdana" panose="020B0604030504040204" pitchFamily="34" charset="0"/>
              </a:rPr>
              <a:t> </a:t>
            </a:r>
            <a:r>
              <a:rPr lang="nl-NL" sz="1000" dirty="0" err="1">
                <a:latin typeface="Verdana" panose="020B0604030504040204" pitchFamily="34" charset="0"/>
              </a:rPr>
              <a:t>upon</a:t>
            </a:r>
            <a:r>
              <a:rPr lang="nl-NL" sz="1000" dirty="0">
                <a:latin typeface="Verdana" panose="020B0604030504040204" pitchFamily="34" charset="0"/>
              </a:rPr>
              <a:t> </a:t>
            </a:r>
            <a:r>
              <a:rPr lang="nl-NL" sz="1000" dirty="0" err="1">
                <a:latin typeface="Verdana" panose="020B0604030504040204" pitchFamily="34" charset="0"/>
              </a:rPr>
              <a:t>request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1" name="Google Shape;131;p2"/>
          <p:cNvSpPr txBox="1"/>
          <p:nvPr/>
        </p:nvSpPr>
        <p:spPr>
          <a:xfrm flipH="1">
            <a:off x="1737000" y="1861559"/>
            <a:ext cx="5823000" cy="157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 Research Assistant at 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Faculty of Biology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Lomonosov Moscow State University – Moscow, Russia</a:t>
            </a:r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Physiological and molecular biology experiments</a:t>
            </a:r>
            <a:r>
              <a:rPr lang="ru-RU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wire myography, real-time PCR, western blot)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(Wistar rats)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 analysis of the obtained data (STATISTICA, GraphPad Prism)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(experiment and research strategy planning)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Presentation of the results at two conferences (Oct, 2020; Apr, 2021)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2"/>
          <p:cNvSpPr txBox="1"/>
          <p:nvPr/>
        </p:nvSpPr>
        <p:spPr>
          <a:xfrm flipH="1">
            <a:off x="170820" y="1861548"/>
            <a:ext cx="1387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10/2020 – 10/2021</a:t>
            </a: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Google Shape;97;p1">
            <a:extLst>
              <a:ext uri="{FF2B5EF4-FFF2-40B4-BE49-F238E27FC236}">
                <a16:creationId xmlns:a16="http://schemas.microsoft.com/office/drawing/2014/main" id="{5BE3E065-D3C4-8B4F-2E62-14957DBC508B}"/>
              </a:ext>
            </a:extLst>
          </p:cNvPr>
          <p:cNvSpPr txBox="1"/>
          <p:nvPr/>
        </p:nvSpPr>
        <p:spPr>
          <a:xfrm flipH="1">
            <a:off x="1737000" y="40397"/>
            <a:ext cx="5823000" cy="183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Assistant at the Science department of the Contract Research Organization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LABMGMU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LLC – Moscow, Russia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Developing clinical trial design, synopses, protocols, investigator’s brochures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 &gt;35 phase I, II, III clinical trials and bioequivalence trials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&gt;30 user interviews (testing the readability of pharmaceuticals’ package leaflets)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(control of the deadlines; compliance with the sponsor’s requirements)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(STATISTICA, GraphPad Prism)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5BDCF679-F8A8-67E5-EF59-5BF21099372B}"/>
              </a:ext>
            </a:extLst>
          </p:cNvPr>
          <p:cNvSpPr txBox="1"/>
          <p:nvPr/>
        </p:nvSpPr>
        <p:spPr>
          <a:xfrm flipH="1">
            <a:off x="170820" y="171901"/>
            <a:ext cx="1387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08/2021 – 08/2022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6;p2">
            <a:extLst>
              <a:ext uri="{FF2B5EF4-FFF2-40B4-BE49-F238E27FC236}">
                <a16:creationId xmlns:a16="http://schemas.microsoft.com/office/drawing/2014/main" id="{3CEF2A7C-367C-A5C9-B6A3-DDE1EA3B5B78}"/>
              </a:ext>
            </a:extLst>
          </p:cNvPr>
          <p:cNvSpPr txBox="1"/>
          <p:nvPr/>
        </p:nvSpPr>
        <p:spPr>
          <a:xfrm>
            <a:off x="313025" y="6009370"/>
            <a:ext cx="1478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CERTIFICATES</a:t>
            </a:r>
          </a:p>
        </p:txBody>
      </p:sp>
      <p:sp>
        <p:nvSpPr>
          <p:cNvPr id="5" name="Google Shape;119;p2">
            <a:extLst>
              <a:ext uri="{FF2B5EF4-FFF2-40B4-BE49-F238E27FC236}">
                <a16:creationId xmlns:a16="http://schemas.microsoft.com/office/drawing/2014/main" id="{999D4D53-7B54-6A13-E502-ED1C8A6DF573}"/>
              </a:ext>
            </a:extLst>
          </p:cNvPr>
          <p:cNvSpPr txBox="1"/>
          <p:nvPr/>
        </p:nvSpPr>
        <p:spPr>
          <a:xfrm>
            <a:off x="1035475" y="6200966"/>
            <a:ext cx="6524199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course on ex. Art. 9 of the Dutch Act on animal experimentation, </a:t>
            </a:r>
            <a:r>
              <a:rPr lang="en-GB" sz="1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Radboudumc</a:t>
            </a:r>
            <a:endParaRPr lang="en-GB"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upgrade training on ICH GCP guidelines, LABMGMU</a:t>
            </a:r>
            <a:endParaRPr lang="en-GB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26;p2">
            <a:extLst>
              <a:ext uri="{FF2B5EF4-FFF2-40B4-BE49-F238E27FC236}">
                <a16:creationId xmlns:a16="http://schemas.microsoft.com/office/drawing/2014/main" id="{E42D5818-2AFD-7980-5880-E3C0503808B6}"/>
              </a:ext>
            </a:extLst>
          </p:cNvPr>
          <p:cNvSpPr txBox="1"/>
          <p:nvPr/>
        </p:nvSpPr>
        <p:spPr>
          <a:xfrm>
            <a:off x="108576" y="6200966"/>
            <a:ext cx="868200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775</Words>
  <Application>Microsoft Office PowerPoint</Application>
  <PresentationFormat>Custom</PresentationFormat>
  <Paragraphs>94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Noto Sans Symbols</vt:lpstr>
      <vt:lpstr>Verdana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Barbara</dc:creator>
  <cp:lastModifiedBy>Varvara Lazarenko</cp:lastModifiedBy>
  <cp:revision>3</cp:revision>
  <dcterms:created xsi:type="dcterms:W3CDTF">2020-08-14T18:05:47Z</dcterms:created>
  <dcterms:modified xsi:type="dcterms:W3CDTF">2025-04-02T11:37:00Z</dcterms:modified>
</cp:coreProperties>
</file>