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>
        <p:scale>
          <a:sx n="42" d="100"/>
          <a:sy n="42" d="100"/>
        </p:scale>
        <p:origin x="218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23" Type="http://customschemas.google.com/relationships/presentationmetadata" Target="metadata"/><Relationship Id="rId4" Type="http://schemas.openxmlformats.org/officeDocument/2006/relationships/slide" Target="slides/slide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9772DFE1-4451-1128-E0A5-7D318572D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>
            <a:extLst>
              <a:ext uri="{FF2B5EF4-FFF2-40B4-BE49-F238E27FC236}">
                <a16:creationId xmlns:a16="http://schemas.microsoft.com/office/drawing/2014/main" id="{343D7BEE-2848-4B2A-316E-677E0A966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>
            <a:extLst>
              <a:ext uri="{FF2B5EF4-FFF2-40B4-BE49-F238E27FC236}">
                <a16:creationId xmlns:a16="http://schemas.microsoft.com/office/drawing/2014/main" id="{CB8A6850-9082-5162-C203-671D064D1C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>
            <a:extLst>
              <a:ext uri="{FF2B5EF4-FFF2-40B4-BE49-F238E27FC236}">
                <a16:creationId xmlns:a16="http://schemas.microsoft.com/office/drawing/2014/main" id="{B5C9DD2F-13D5-DC23-D8A7-6192CC5F1C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466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uronetmem.org/" TargetMode="External"/><Relationship Id="rId5" Type="http://schemas.openxmlformats.org/officeDocument/2006/relationships/hyperlink" Target="https://www.han.nl/onderzoek/lectoraten/lectoraat-digitale-transformatie-in-de-revalidatiezorg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991/artres.k.201209.048" TargetMode="External"/><Relationship Id="rId3" Type="http://schemas.openxmlformats.org/officeDocument/2006/relationships/hyperlink" Target="https://bio.msu.ru/" TargetMode="External"/><Relationship Id="rId7" Type="http://schemas.openxmlformats.org/officeDocument/2006/relationships/hyperlink" Target="https://doi.org/10.3389/fphys.2022.8958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mgmu.ru/en/main-page/" TargetMode="External"/><Relationship Id="rId5" Type="http://schemas.openxmlformats.org/officeDocument/2006/relationships/hyperlink" Target="https://lomonosov-msu.ru/eng/event/7000/" TargetMode="External"/><Relationship Id="rId4" Type="http://schemas.openxmlformats.org/officeDocument/2006/relationships/hyperlink" Target="https://arterynew.wpenginepowered.com/wp-content/uploads/2020/10/Artery-20-ProgrammeBook-of-Abstracts-4.pdf" TargetMode="External"/><Relationship Id="rId9" Type="http://schemas.openxmlformats.org/officeDocument/2006/relationships/hyperlink" Target="https://www.elibrary.ru/item.asp?id=4272163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 flipH="1">
            <a:off x="218390" y="1433062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passion for advancing healthcare through science. My experience spans both fundamental research and clinical trial development. With a solid biomedical background and a keen interest in sharing knowledge, I am motivated to learn new research methods and to grow within the clinical, pharmaceutical, or academic field.</a:t>
            </a:r>
            <a:endParaRPr lang="en-GB" sz="900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0BD03FB0-4A1D-D7D5-01BB-AEADB4ABCA4A}"/>
              </a:ext>
            </a:extLst>
          </p:cNvPr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B94408BC-52D9-B736-2E21-AB96CC483594}"/>
              </a:ext>
            </a:extLst>
          </p:cNvPr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4EAD510D-7604-ED13-C00F-19462015C8E7}"/>
              </a:ext>
            </a:extLst>
          </p:cNvPr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04;p1">
            <a:extLst>
              <a:ext uri="{FF2B5EF4-FFF2-40B4-BE49-F238E27FC236}">
                <a16:creationId xmlns:a16="http://schemas.microsoft.com/office/drawing/2014/main" id="{19DC5544-C937-D63A-C139-0592DB322E3F}"/>
              </a:ext>
            </a:extLst>
          </p:cNvPr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2;p1">
            <a:extLst>
              <a:ext uri="{FF2B5EF4-FFF2-40B4-BE49-F238E27FC236}">
                <a16:creationId xmlns:a16="http://schemas.microsoft.com/office/drawing/2014/main" id="{C70E40F6-7E27-96D0-C155-C639B38A4725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0" name="Google Shape;107;p1">
            <a:extLst>
              <a:ext uri="{FF2B5EF4-FFF2-40B4-BE49-F238E27FC236}">
                <a16:creationId xmlns:a16="http://schemas.microsoft.com/office/drawing/2014/main" id="{A00B0F51-0A34-9064-3FFD-20D7F2741BB6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986B80BC-1363-6868-3B4A-7C031387D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2" name="Google Shape;96;p1">
            <a:extLst>
              <a:ext uri="{FF2B5EF4-FFF2-40B4-BE49-F238E27FC236}">
                <a16:creationId xmlns:a16="http://schemas.microsoft.com/office/drawing/2014/main" id="{856DECBE-243E-91AE-CFC9-186849437858}"/>
              </a:ext>
            </a:extLst>
          </p:cNvPr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DD5ABE79-F838-1767-EB3E-96602663FC8F}"/>
              </a:ext>
            </a:extLst>
          </p:cNvPr>
          <p:cNvSpPr txBox="1"/>
          <p:nvPr/>
        </p:nvSpPr>
        <p:spPr>
          <a:xfrm>
            <a:off x="2826587" y="2272310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7;p1">
            <a:extLst>
              <a:ext uri="{FF2B5EF4-FFF2-40B4-BE49-F238E27FC236}">
                <a16:creationId xmlns:a16="http://schemas.microsoft.com/office/drawing/2014/main" id="{89B9A208-5ED5-9EE1-1416-26D7B176CF40}"/>
              </a:ext>
            </a:extLst>
          </p:cNvPr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5D67FA4B-D662-F401-D920-69DEAF5FFA33}"/>
              </a:ext>
            </a:extLst>
          </p:cNvPr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C25344E1-4673-5338-E5C5-61845CCC8CD4}"/>
              </a:ext>
            </a:extLst>
          </p:cNvPr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8CFB3880-AE5B-DB1C-E26D-AD0E45D8B888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sp>
        <p:nvSpPr>
          <p:cNvPr id="21" name="Google Shape;99;p1">
            <a:extLst>
              <a:ext uri="{FF2B5EF4-FFF2-40B4-BE49-F238E27FC236}">
                <a16:creationId xmlns:a16="http://schemas.microsoft.com/office/drawing/2014/main" id="{061C1230-48DE-7C5C-D8E3-F3646A0A81A7}"/>
              </a:ext>
            </a:extLst>
          </p:cNvPr>
          <p:cNvSpPr txBox="1"/>
          <p:nvPr/>
        </p:nvSpPr>
        <p:spPr>
          <a:xfrm flipH="1">
            <a:off x="1436024" y="2499797"/>
            <a:ext cx="6086988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Biochemistry, Immunology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PCR, qPCR, RT-PCR, gel electrophoresis, wire myography, western blotting, ELISA,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101;p1">
            <a:extLst>
              <a:ext uri="{FF2B5EF4-FFF2-40B4-BE49-F238E27FC236}">
                <a16:creationId xmlns:a16="http://schemas.microsoft.com/office/drawing/2014/main" id="{22FE2F75-6768-6DD9-E75D-88A0068EBA08}"/>
              </a:ext>
            </a:extLst>
          </p:cNvPr>
          <p:cNvSpPr txBox="1"/>
          <p:nvPr/>
        </p:nvSpPr>
        <p:spPr>
          <a:xfrm flipH="1">
            <a:off x="59550" y="249980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02;p1">
            <a:extLst>
              <a:ext uri="{FF2B5EF4-FFF2-40B4-BE49-F238E27FC236}">
                <a16:creationId xmlns:a16="http://schemas.microsoft.com/office/drawing/2014/main" id="{880F7227-E130-437C-F5AA-CCCF03FB2681}"/>
              </a:ext>
            </a:extLst>
          </p:cNvPr>
          <p:cNvSpPr txBox="1"/>
          <p:nvPr/>
        </p:nvSpPr>
        <p:spPr>
          <a:xfrm flipH="1">
            <a:off x="59565" y="416004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;p2">
            <a:extLst>
              <a:ext uri="{FF2B5EF4-FFF2-40B4-BE49-F238E27FC236}">
                <a16:creationId xmlns:a16="http://schemas.microsoft.com/office/drawing/2014/main" id="{727028DD-390A-00DF-22B0-8B8B414A632C}"/>
              </a:ext>
            </a:extLst>
          </p:cNvPr>
          <p:cNvSpPr txBox="1"/>
          <p:nvPr/>
        </p:nvSpPr>
        <p:spPr>
          <a:xfrm flipH="1">
            <a:off x="1453763" y="1990387"/>
            <a:ext cx="6039948" cy="1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and molecular (RNA extraction, reverse transcription, qPCR) experiments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28th International Scientific 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36456E7B-2D5A-34AF-ABED-BEF8379F9DD1}"/>
              </a:ext>
            </a:extLst>
          </p:cNvPr>
          <p:cNvSpPr txBox="1"/>
          <p:nvPr/>
        </p:nvSpPr>
        <p:spPr>
          <a:xfrm flipH="1">
            <a:off x="65961" y="199696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5FAF56-AF87-7B68-0AAF-CFF5159522AD}"/>
              </a:ext>
            </a:extLst>
          </p:cNvPr>
          <p:cNvSpPr txBox="1"/>
          <p:nvPr/>
        </p:nvSpPr>
        <p:spPr>
          <a:xfrm flipH="1">
            <a:off x="1488914" y="42778"/>
            <a:ext cx="6004797" cy="19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6;p1">
            <a:extLst>
              <a:ext uri="{FF2B5EF4-FFF2-40B4-BE49-F238E27FC236}">
                <a16:creationId xmlns:a16="http://schemas.microsoft.com/office/drawing/2014/main" id="{9786180C-F9AC-FDE5-85DC-C590148BF79C}"/>
              </a:ext>
            </a:extLst>
          </p:cNvPr>
          <p:cNvSpPr txBox="1"/>
          <p:nvPr/>
        </p:nvSpPr>
        <p:spPr>
          <a:xfrm flipH="1">
            <a:off x="65961" y="17818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3;p2">
            <a:extLst>
              <a:ext uri="{FF2B5EF4-FFF2-40B4-BE49-F238E27FC236}">
                <a16:creationId xmlns:a16="http://schemas.microsoft.com/office/drawing/2014/main" id="{FB727530-D63A-7AAD-21BB-8B13C6D492C8}"/>
              </a:ext>
            </a:extLst>
          </p:cNvPr>
          <p:cNvSpPr txBox="1"/>
          <p:nvPr/>
        </p:nvSpPr>
        <p:spPr>
          <a:xfrm>
            <a:off x="2229737" y="694112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4;p2">
            <a:extLst>
              <a:ext uri="{FF2B5EF4-FFF2-40B4-BE49-F238E27FC236}">
                <a16:creationId xmlns:a16="http://schemas.microsoft.com/office/drawing/2014/main" id="{802FD37F-3871-903C-7136-E61224253FAA}"/>
              </a:ext>
            </a:extLst>
          </p:cNvPr>
          <p:cNvSpPr txBox="1"/>
          <p:nvPr/>
        </p:nvSpPr>
        <p:spPr>
          <a:xfrm>
            <a:off x="2515187" y="786695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5;p2">
            <a:extLst>
              <a:ext uri="{FF2B5EF4-FFF2-40B4-BE49-F238E27FC236}">
                <a16:creationId xmlns:a16="http://schemas.microsoft.com/office/drawing/2014/main" id="{980F3459-B442-82C3-5561-D6DA83D8870F}"/>
              </a:ext>
            </a:extLst>
          </p:cNvPr>
          <p:cNvSpPr txBox="1"/>
          <p:nvPr/>
        </p:nvSpPr>
        <p:spPr>
          <a:xfrm>
            <a:off x="159208" y="8090305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116;p2">
            <a:extLst>
              <a:ext uri="{FF2B5EF4-FFF2-40B4-BE49-F238E27FC236}">
                <a16:creationId xmlns:a16="http://schemas.microsoft.com/office/drawing/2014/main" id="{18AF5706-D62E-5DD4-C31E-1B07F838B25B}"/>
              </a:ext>
            </a:extLst>
          </p:cNvPr>
          <p:cNvSpPr txBox="1"/>
          <p:nvPr/>
        </p:nvSpPr>
        <p:spPr>
          <a:xfrm>
            <a:off x="3033394" y="841842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117;p2">
            <a:extLst>
              <a:ext uri="{FF2B5EF4-FFF2-40B4-BE49-F238E27FC236}">
                <a16:creationId xmlns:a16="http://schemas.microsoft.com/office/drawing/2014/main" id="{CE35C7D6-5A08-8BD4-5FCB-4DDF92553CA5}"/>
              </a:ext>
            </a:extLst>
          </p:cNvPr>
          <p:cNvSpPr txBox="1"/>
          <p:nvPr/>
        </p:nvSpPr>
        <p:spPr>
          <a:xfrm>
            <a:off x="299826" y="863954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118;p2">
            <a:extLst>
              <a:ext uri="{FF2B5EF4-FFF2-40B4-BE49-F238E27FC236}">
                <a16:creationId xmlns:a16="http://schemas.microsoft.com/office/drawing/2014/main" id="{CB27C31F-D60D-5982-F872-D689794D849E}"/>
              </a:ext>
            </a:extLst>
          </p:cNvPr>
          <p:cNvSpPr txBox="1"/>
          <p:nvPr/>
        </p:nvSpPr>
        <p:spPr>
          <a:xfrm>
            <a:off x="2535693" y="904026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19;p2">
            <a:extLst>
              <a:ext uri="{FF2B5EF4-FFF2-40B4-BE49-F238E27FC236}">
                <a16:creationId xmlns:a16="http://schemas.microsoft.com/office/drawing/2014/main" id="{1D2BACE0-C02D-340E-3604-E3252BECC901}"/>
              </a:ext>
            </a:extLst>
          </p:cNvPr>
          <p:cNvSpPr txBox="1"/>
          <p:nvPr/>
        </p:nvSpPr>
        <p:spPr>
          <a:xfrm>
            <a:off x="1328680" y="717957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20;p2">
            <a:extLst>
              <a:ext uri="{FF2B5EF4-FFF2-40B4-BE49-F238E27FC236}">
                <a16:creationId xmlns:a16="http://schemas.microsoft.com/office/drawing/2014/main" id="{8517BEB1-C300-AF06-9D4C-54C6375968B8}"/>
              </a:ext>
            </a:extLst>
          </p:cNvPr>
          <p:cNvSpPr txBox="1"/>
          <p:nvPr/>
        </p:nvSpPr>
        <p:spPr>
          <a:xfrm>
            <a:off x="1328680" y="928220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21;p2">
            <a:extLst>
              <a:ext uri="{FF2B5EF4-FFF2-40B4-BE49-F238E27FC236}">
                <a16:creationId xmlns:a16="http://schemas.microsoft.com/office/drawing/2014/main" id="{F13A07D0-C92E-BDE5-6E4E-DD036DEC18FE}"/>
              </a:ext>
            </a:extLst>
          </p:cNvPr>
          <p:cNvSpPr txBox="1"/>
          <p:nvPr/>
        </p:nvSpPr>
        <p:spPr>
          <a:xfrm>
            <a:off x="2145711" y="380474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124;p2">
            <a:extLst>
              <a:ext uri="{FF2B5EF4-FFF2-40B4-BE49-F238E27FC236}">
                <a16:creationId xmlns:a16="http://schemas.microsoft.com/office/drawing/2014/main" id="{688730EC-2ABE-251A-C9C8-CDB34F202390}"/>
              </a:ext>
            </a:extLst>
          </p:cNvPr>
          <p:cNvSpPr txBox="1"/>
          <p:nvPr/>
        </p:nvSpPr>
        <p:spPr>
          <a:xfrm>
            <a:off x="3215087" y="10110913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125;p2">
            <a:extLst>
              <a:ext uri="{FF2B5EF4-FFF2-40B4-BE49-F238E27FC236}">
                <a16:creationId xmlns:a16="http://schemas.microsoft.com/office/drawing/2014/main" id="{C2E8FAF1-C382-7C2B-9928-8DD67EC9F70C}"/>
              </a:ext>
            </a:extLst>
          </p:cNvPr>
          <p:cNvSpPr txBox="1"/>
          <p:nvPr/>
        </p:nvSpPr>
        <p:spPr>
          <a:xfrm>
            <a:off x="469472" y="10330494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33" name="Google Shape;126;p2">
            <a:extLst>
              <a:ext uri="{FF2B5EF4-FFF2-40B4-BE49-F238E27FC236}">
                <a16:creationId xmlns:a16="http://schemas.microsoft.com/office/drawing/2014/main" id="{E0D74194-F948-4F67-0D90-90AD9928313D}"/>
              </a:ext>
            </a:extLst>
          </p:cNvPr>
          <p:cNvSpPr txBox="1"/>
          <p:nvPr/>
        </p:nvSpPr>
        <p:spPr>
          <a:xfrm>
            <a:off x="184025" y="717957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27;p2">
            <a:extLst>
              <a:ext uri="{FF2B5EF4-FFF2-40B4-BE49-F238E27FC236}">
                <a16:creationId xmlns:a16="http://schemas.microsoft.com/office/drawing/2014/main" id="{2015255F-8D11-F012-6992-02C7CC27BF51}"/>
              </a:ext>
            </a:extLst>
          </p:cNvPr>
          <p:cNvSpPr txBox="1"/>
          <p:nvPr/>
        </p:nvSpPr>
        <p:spPr>
          <a:xfrm>
            <a:off x="126425" y="928220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128;p2">
            <a:extLst>
              <a:ext uri="{FF2B5EF4-FFF2-40B4-BE49-F238E27FC236}">
                <a16:creationId xmlns:a16="http://schemas.microsoft.com/office/drawing/2014/main" id="{4EDC1F3B-AC3D-71F7-14D4-BC9A363F587E}"/>
              </a:ext>
            </a:extLst>
          </p:cNvPr>
          <p:cNvSpPr txBox="1"/>
          <p:nvPr/>
        </p:nvSpPr>
        <p:spPr>
          <a:xfrm>
            <a:off x="286746" y="4061280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7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8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9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6" name="Google Shape;113;p2">
            <a:extLst>
              <a:ext uri="{FF2B5EF4-FFF2-40B4-BE49-F238E27FC236}">
                <a16:creationId xmlns:a16="http://schemas.microsoft.com/office/drawing/2014/main" id="{C3A68D98-9B2C-DAF3-A926-4607D076C8AD}"/>
              </a:ext>
            </a:extLst>
          </p:cNvPr>
          <p:cNvSpPr txBox="1"/>
          <p:nvPr/>
        </p:nvSpPr>
        <p:spPr>
          <a:xfrm>
            <a:off x="2222494" y="618798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20;p2">
            <a:extLst>
              <a:ext uri="{FF2B5EF4-FFF2-40B4-BE49-F238E27FC236}">
                <a16:creationId xmlns:a16="http://schemas.microsoft.com/office/drawing/2014/main" id="{6DFBAC31-8904-5548-AB5C-F5A33A1EFF63}"/>
              </a:ext>
            </a:extLst>
          </p:cNvPr>
          <p:cNvSpPr txBox="1"/>
          <p:nvPr/>
        </p:nvSpPr>
        <p:spPr>
          <a:xfrm>
            <a:off x="1328680" y="639850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38" name="Google Shape;127;p2">
            <a:extLst>
              <a:ext uri="{FF2B5EF4-FFF2-40B4-BE49-F238E27FC236}">
                <a16:creationId xmlns:a16="http://schemas.microsoft.com/office/drawing/2014/main" id="{B6C38C6A-6706-61A3-A203-5BD2FD36647E}"/>
              </a:ext>
            </a:extLst>
          </p:cNvPr>
          <p:cNvSpPr txBox="1"/>
          <p:nvPr/>
        </p:nvSpPr>
        <p:spPr>
          <a:xfrm>
            <a:off x="316500" y="639850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3A023AB7-5E52-0BF7-C594-91237003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21;p2">
            <a:extLst>
              <a:ext uri="{FF2B5EF4-FFF2-40B4-BE49-F238E27FC236}">
                <a16:creationId xmlns:a16="http://schemas.microsoft.com/office/drawing/2014/main" id="{68835D94-1BE0-F5CF-EC18-5709F377FE50}"/>
              </a:ext>
            </a:extLst>
          </p:cNvPr>
          <p:cNvSpPr txBox="1"/>
          <p:nvPr/>
        </p:nvSpPr>
        <p:spPr>
          <a:xfrm>
            <a:off x="2152953" y="132853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Motivation letter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20;p2">
            <a:extLst>
              <a:ext uri="{FF2B5EF4-FFF2-40B4-BE49-F238E27FC236}">
                <a16:creationId xmlns:a16="http://schemas.microsoft.com/office/drawing/2014/main" id="{87ED8937-75E9-9795-1CB4-9C6DB43CE9C5}"/>
              </a:ext>
            </a:extLst>
          </p:cNvPr>
          <p:cNvSpPr txBox="1"/>
          <p:nvPr/>
        </p:nvSpPr>
        <p:spPr>
          <a:xfrm>
            <a:off x="408434" y="995451"/>
            <a:ext cx="6742806" cy="744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Dear Dr. van den </a:t>
            </a:r>
            <a:r>
              <a:rPr lang="en-GB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Biggelaar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GB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would like to express my strong interest in the PhD position in Platelet (</a:t>
            </a:r>
            <a:r>
              <a:rPr lang="en-GB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phospho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)proteomes in Health and Disease within the Medical Priority Bleeding &amp; </a:t>
            </a:r>
            <a:r>
              <a:rPr lang="en-GB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Hemostasis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group at Sanquin Research. This inspiring position perfectly matches my long-standing interest in biology and </a:t>
            </a:r>
            <a:r>
              <a:rPr lang="en-GB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hematology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I am eager to apply my interdisciplinary training and hands-on laboratory expertise to study platelet biology and platelet </a:t>
            </a:r>
            <a:r>
              <a:rPr lang="en-GB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signaling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mechanisms.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GB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hold a BSc in Biology and an MSc in Medical Biology, where I gained a strong foundation in molecular biology, genetics, physiology, and biomedical techniques. Through my studies and work experience, I built a broad set of wet lab skills, including PCR/qPCR, western blotting, gel electrophoresis, RNA/DNA extraction, ELISA, liquid chromatography, and immunohistochemistry. I also have experience with high-precision techniques such as patch-clamp electrophysiology, microelectrodes, and wire myography, which strengthened my ability to work with complex, data-rich systems.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GB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During my MSc internship at the Donders Institute, I quickly learned to use a complex two-photon calcium imaging system and carried out in vivo experiments on neuronal activity in social fear learning in mice, </a:t>
            </a:r>
            <a:r>
              <a:rPr lang="en-GB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analyzing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imaging data in Python. This strengthened my technical skills and showed that I can adapt quickly to advanced equipment and data analysis. I am enthusiastic about learning advanced proteomics and bioinformatics approaches while leveraging my existing expertise in protein expression, purification, and complex instrumentation.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GB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 motivation to work on the role of platelets in </a:t>
            </a:r>
            <a:r>
              <a:rPr lang="en-GB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hemostatic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disorders stems from both scientific curiosity and a long-standing fascination with blood and circulatory physiology. For my BSc thesis and later as a Junior Research Assistant in the same laboratory, I studied the role of acid-sensitive two-pore potassium channels (TASK-1) in the vascular tone regulation in rat arteries using the wire myography, RNA extraction, and qPCR. I also contributed to a preeclampsia research project and an artery cultivation study, which broadened my understanding of vascular biology. Building on this background, I am particularly motivated by the opportunity to apply ‘omics’ approaches to uncover novel mechanisms of platelet dysfunction and to work closely with your multidisciplinary team.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GB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sum up, I hope that my interdisciplinary training, practical lab experience, and dedication to research make me a worthy candidate for this position.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GB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Thank you for considering my application. Should any questions arise, please do not hesitate to contact me.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GB"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GB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Warm regards,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Varvara Lazarenko</a:t>
            </a:r>
          </a:p>
        </p:txBody>
      </p:sp>
    </p:spTree>
    <p:extLst>
      <p:ext uri="{BB962C8B-B14F-4D97-AF65-F5344CB8AC3E}">
        <p14:creationId xmlns:p14="http://schemas.microsoft.com/office/powerpoint/2010/main" val="622088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1541</Words>
  <Application>Microsoft Office PowerPoint</Application>
  <PresentationFormat>Custom</PresentationFormat>
  <Paragraphs>117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12</cp:revision>
  <dcterms:created xsi:type="dcterms:W3CDTF">2020-08-14T18:05:47Z</dcterms:created>
  <dcterms:modified xsi:type="dcterms:W3CDTF">2025-08-14T18:07:27Z</dcterms:modified>
</cp:coreProperties>
</file>