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60" r:id="rId8"/>
    <p:sldId id="261" r:id="rId9"/>
    <p:sldId id="262" r:id="rId10"/>
    <p:sldId id="263" r:id="rId11"/>
    <p:sldId id="264" r:id="rId12"/>
    <p:sldId id="265" r:id="rId13"/>
    <p:sldId id="271" r:id="rId14"/>
    <p:sldId id="272" r:id="rId15"/>
    <p:sldId id="275" r:id="rId16"/>
    <p:sldId id="299" r:id="rId17"/>
    <p:sldId id="276" r:id="rId18"/>
    <p:sldId id="278" r:id="rId19"/>
    <p:sldId id="281" r:id="rId20"/>
    <p:sldId id="282" r:id="rId21"/>
    <p:sldId id="284" r:id="rId22"/>
    <p:sldId id="285" r:id="rId23"/>
    <p:sldId id="286" r:id="rId24"/>
    <p:sldId id="287" r:id="rId25"/>
    <p:sldId id="288" r:id="rId26"/>
    <p:sldId id="289" r:id="rId27"/>
    <p:sldId id="290" r:id="rId28"/>
    <p:sldId id="292" r:id="rId29"/>
    <p:sldId id="294" r:id="rId30"/>
    <p:sldId id="296"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ed Mohammed" initials="JM" lastIdx="1" clrIdx="0">
    <p:extLst>
      <p:ext uri="{19B8F6BF-5375-455C-9EA6-DF929625EA0E}">
        <p15:presenceInfo xmlns:p15="http://schemas.microsoft.com/office/powerpoint/2012/main" userId="S::x19219458@student.ncirl.ie::8b11175e-5c37-4323-8731-314a2640da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270983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175150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9175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3753988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5851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4182113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2427473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5462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886061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EC97-9AAD-477F-9764-096D3F37F97E}" type="datetimeFigureOut">
              <a:rPr lang="en-IN" smtClean="0"/>
              <a:t>06-05-2021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219463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FEC97-9AAD-477F-9764-096D3F37F97E}"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118434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FEC97-9AAD-477F-9764-096D3F37F97E}" type="datetimeFigureOut">
              <a:rPr lang="en-IN" smtClean="0"/>
              <a:t>06-05-2021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272772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FEC97-9AAD-477F-9764-096D3F37F97E}" type="datetimeFigureOut">
              <a:rPr lang="en-IN" smtClean="0"/>
              <a:t>06-05-2021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41649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FEC97-9AAD-477F-9764-096D3F37F97E}" type="datetimeFigureOut">
              <a:rPr lang="en-IN" smtClean="0"/>
              <a:t>06-05-2021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310793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FEC97-9AAD-477F-9764-096D3F37F97E}"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174440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FEC97-9AAD-477F-9764-096D3F37F97E}" type="datetimeFigureOut">
              <a:rPr lang="en-IN" smtClean="0"/>
              <a:t>06-05-2021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A3EAE2-E6F4-4F93-ADB1-A21DD4BDF044}" type="slidenum">
              <a:rPr lang="en-IN" smtClean="0"/>
              <a:t>‹#›</a:t>
            </a:fld>
            <a:endParaRPr lang="en-IN"/>
          </a:p>
        </p:txBody>
      </p:sp>
    </p:spTree>
    <p:extLst>
      <p:ext uri="{BB962C8B-B14F-4D97-AF65-F5344CB8AC3E}">
        <p14:creationId xmlns:p14="http://schemas.microsoft.com/office/powerpoint/2010/main" val="116355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9FEC97-9AAD-477F-9764-096D3F37F97E}" type="datetimeFigureOut">
              <a:rPr lang="en-IN" smtClean="0"/>
              <a:t>06-05-2021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A3EAE2-E6F4-4F93-ADB1-A21DD4BDF044}" type="slidenum">
              <a:rPr lang="en-IN" smtClean="0"/>
              <a:t>‹#›</a:t>
            </a:fld>
            <a:endParaRPr lang="en-IN"/>
          </a:p>
        </p:txBody>
      </p:sp>
    </p:spTree>
    <p:extLst>
      <p:ext uri="{BB962C8B-B14F-4D97-AF65-F5344CB8AC3E}">
        <p14:creationId xmlns:p14="http://schemas.microsoft.com/office/powerpoint/2010/main" val="704012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3B0D-D65F-4464-9C58-21F4ADC252B6}"/>
              </a:ext>
            </a:extLst>
          </p:cNvPr>
          <p:cNvSpPr>
            <a:spLocks noGrp="1"/>
          </p:cNvSpPr>
          <p:nvPr>
            <p:ph type="ctrTitle"/>
          </p:nvPr>
        </p:nvSpPr>
        <p:spPr>
          <a:xfrm>
            <a:off x="0" y="645746"/>
            <a:ext cx="12192000" cy="1864311"/>
          </a:xfrm>
        </p:spPr>
        <p:txBody>
          <a:bodyPr>
            <a:normAutofit fontScale="90000"/>
          </a:bodyPr>
          <a:lstStyle/>
          <a:p>
            <a:pPr algn="ctr"/>
            <a:r>
              <a:rPr lang="en-US" sz="4400" dirty="0">
                <a:solidFill>
                  <a:srgbClr val="FF0000"/>
                </a:solidFill>
                <a:latin typeface="Times New Roman" panose="02020603050405020304" pitchFamily="18" charset="0"/>
                <a:cs typeface="Times New Roman" panose="02020603050405020304" pitchFamily="18" charset="0"/>
              </a:rPr>
              <a:t>JAWED HABIB HAIR &amp; BEAUTY</a:t>
            </a:r>
            <a:br>
              <a:rPr lang="en-US" sz="3600" dirty="0">
                <a:latin typeface="Times New Roman" panose="02020603050405020304" pitchFamily="18" charset="0"/>
                <a:cs typeface="Times New Roman" panose="02020603050405020304" pitchFamily="18" charset="0"/>
              </a:rPr>
            </a:br>
            <a:br>
              <a:rPr lang="en-IN" sz="1800" b="0" i="0" u="none" strike="noStrike" baseline="0" dirty="0">
                <a:solidFill>
                  <a:srgbClr val="000000"/>
                </a:solidFill>
                <a:latin typeface="Rockwell" panose="02060603020205020403" pitchFamily="18" charset="0"/>
              </a:rPr>
            </a:br>
            <a:r>
              <a:rPr lang="en-US" sz="2200" b="0" i="0" u="none" strike="noStrike" baseline="0" dirty="0">
                <a:solidFill>
                  <a:srgbClr val="000000"/>
                </a:solidFill>
                <a:latin typeface="Rockwell" panose="02060603020205020403" pitchFamily="18" charset="0"/>
              </a:rPr>
              <a:t> </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19B126-9F53-41C9-BB61-1908A18E1004}"/>
              </a:ext>
            </a:extLst>
          </p:cNvPr>
          <p:cNvSpPr txBox="1"/>
          <p:nvPr/>
        </p:nvSpPr>
        <p:spPr>
          <a:xfrm>
            <a:off x="188008" y="5750589"/>
            <a:ext cx="2726109" cy="923330"/>
          </a:xfrm>
          <a:prstGeom prst="rect">
            <a:avLst/>
          </a:prstGeom>
          <a:noFill/>
        </p:spPr>
        <p:txBody>
          <a:bodyPr wrap="square" rtlCol="0">
            <a:spAutoFit/>
          </a:bodyPr>
          <a:lstStyle/>
          <a:p>
            <a:r>
              <a:rPr lang="en-US" dirty="0"/>
              <a:t>Aditya Kumar Singh</a:t>
            </a:r>
          </a:p>
          <a:p>
            <a:r>
              <a:rPr lang="en-US" dirty="0"/>
              <a:t>Aryan Rajput</a:t>
            </a:r>
          </a:p>
          <a:p>
            <a:r>
              <a:rPr lang="en-US" dirty="0" err="1"/>
              <a:t>Javed</a:t>
            </a:r>
            <a:r>
              <a:rPr lang="en-US" dirty="0"/>
              <a:t> Mohammed</a:t>
            </a:r>
            <a:endParaRPr lang="en-IN" dirty="0"/>
          </a:p>
        </p:txBody>
      </p:sp>
      <p:sp>
        <p:nvSpPr>
          <p:cNvPr id="4" name="TextBox 3">
            <a:extLst>
              <a:ext uri="{FF2B5EF4-FFF2-40B4-BE49-F238E27FC236}">
                <a16:creationId xmlns:a16="http://schemas.microsoft.com/office/drawing/2014/main" id="{DF8D4F1E-F3BB-4536-A44F-41F95C956BC0}"/>
              </a:ext>
            </a:extLst>
          </p:cNvPr>
          <p:cNvSpPr txBox="1"/>
          <p:nvPr/>
        </p:nvSpPr>
        <p:spPr>
          <a:xfrm>
            <a:off x="0" y="3046581"/>
            <a:ext cx="12192000" cy="1083742"/>
          </a:xfrm>
          <a:prstGeom prst="rect">
            <a:avLst/>
          </a:prstGeom>
          <a:noFill/>
        </p:spPr>
        <p:txBody>
          <a:bodyPr wrap="square" rtlCol="0">
            <a:spAutoFit/>
          </a:bodyPr>
          <a:lstStyle/>
          <a:p>
            <a:pPr algn="ctr"/>
            <a:r>
              <a:rPr lang="en-US" sz="3200" b="1" i="0" u="none" strike="noStrike" baseline="0" dirty="0">
                <a:solidFill>
                  <a:srgbClr val="000000"/>
                </a:solidFill>
                <a:latin typeface="Times New Roman" panose="02020603050405020304" pitchFamily="18" charset="0"/>
                <a:cs typeface="Times New Roman" panose="02020603050405020304" pitchFamily="18" charset="0"/>
              </a:rPr>
              <a:t>BUSINESS INTELLIGENCE AND BUSINESS ANALYTICS PROJECT</a:t>
            </a:r>
            <a:endParaRPr lang="en-IN" sz="3200" dirty="0"/>
          </a:p>
        </p:txBody>
      </p:sp>
      <p:pic>
        <p:nvPicPr>
          <p:cNvPr id="6" name="Picture 5" descr="A picture containing text, clipart&#10;&#10;Description automatically generated">
            <a:extLst>
              <a:ext uri="{FF2B5EF4-FFF2-40B4-BE49-F238E27FC236}">
                <a16:creationId xmlns:a16="http://schemas.microsoft.com/office/drawing/2014/main" id="{32BC3F2B-B795-4246-9377-F33E9EB1C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104" y="1877635"/>
            <a:ext cx="2145792" cy="600456"/>
          </a:xfrm>
          <a:prstGeom prst="rect">
            <a:avLst/>
          </a:prstGeom>
        </p:spPr>
      </p:pic>
    </p:spTree>
    <p:extLst>
      <p:ext uri="{BB962C8B-B14F-4D97-AF65-F5344CB8AC3E}">
        <p14:creationId xmlns:p14="http://schemas.microsoft.com/office/powerpoint/2010/main" val="768326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5548-ABAD-48D9-B269-49F99EC70288}"/>
              </a:ext>
            </a:extLst>
          </p:cNvPr>
          <p:cNvSpPr>
            <a:spLocks noGrp="1"/>
          </p:cNvSpPr>
          <p:nvPr>
            <p:ph type="ctrTitle"/>
          </p:nvPr>
        </p:nvSpPr>
        <p:spPr>
          <a:xfrm>
            <a:off x="804121" y="-76763"/>
            <a:ext cx="4074849" cy="861134"/>
          </a:xfrm>
        </p:spPr>
        <p:txBody>
          <a:bodyPr>
            <a:noAutofit/>
          </a:bodyPr>
          <a:lstStyle/>
          <a:p>
            <a:pPr algn="just"/>
            <a:r>
              <a:rPr lang="en-US" sz="3200" dirty="0">
                <a:latin typeface="Times New Roman" panose="02020603050405020304" pitchFamily="18" charset="0"/>
                <a:cs typeface="Times New Roman" panose="02020603050405020304" pitchFamily="18" charset="0"/>
              </a:rPr>
              <a:t>Database Design</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4C3A68-36C0-4A28-A74A-75A6BA440681}"/>
              </a:ext>
            </a:extLst>
          </p:cNvPr>
          <p:cNvSpPr>
            <a:spLocks noGrp="1"/>
          </p:cNvSpPr>
          <p:nvPr>
            <p:ph type="subTitle" idx="1"/>
          </p:nvPr>
        </p:nvSpPr>
        <p:spPr>
          <a:xfrm>
            <a:off x="435007" y="883330"/>
            <a:ext cx="11567603" cy="5974669"/>
          </a:xfrm>
        </p:spPr>
        <p:txBody>
          <a:bodyPr>
            <a:normAutofit/>
          </a:bodyPr>
          <a:lstStyle/>
          <a:p>
            <a:pPr marL="342900" indent="-342900" algn="just">
              <a:buFont typeface="Wingdings" panose="05000000000000000000" pitchFamily="2" charset="2"/>
              <a:buChar char="Ø"/>
            </a:pPr>
            <a:r>
              <a:rPr lang="en-US" sz="2400" dirty="0">
                <a:solidFill>
                  <a:schemeClr val="tx1"/>
                </a:solidFill>
              </a:rPr>
              <a:t>One of the most crucial aspects of any project is database design. The most important aspects of the organization should be stated explicitly and concisely. The database architecture of the database is depicted in the diagram below</a:t>
            </a:r>
          </a:p>
          <a:p>
            <a:endParaRPr lang="en-US" sz="2800" dirty="0"/>
          </a:p>
          <a:p>
            <a:endParaRPr lang="en-IN" sz="2800" dirty="0"/>
          </a:p>
        </p:txBody>
      </p:sp>
      <p:pic>
        <p:nvPicPr>
          <p:cNvPr id="5" name="Picture 4">
            <a:extLst>
              <a:ext uri="{FF2B5EF4-FFF2-40B4-BE49-F238E27FC236}">
                <a16:creationId xmlns:a16="http://schemas.microsoft.com/office/drawing/2014/main" id="{71F01306-7226-436D-82F8-3437DE7BA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41197"/>
            <a:ext cx="7620000" cy="3632432"/>
          </a:xfrm>
          <a:prstGeom prst="rect">
            <a:avLst/>
          </a:prstGeom>
        </p:spPr>
      </p:pic>
    </p:spTree>
    <p:extLst>
      <p:ext uri="{BB962C8B-B14F-4D97-AF65-F5344CB8AC3E}">
        <p14:creationId xmlns:p14="http://schemas.microsoft.com/office/powerpoint/2010/main" val="310575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09C4-8955-4134-90ED-F21FECD0920C}"/>
              </a:ext>
            </a:extLst>
          </p:cNvPr>
          <p:cNvSpPr>
            <a:spLocks noGrp="1"/>
          </p:cNvSpPr>
          <p:nvPr>
            <p:ph type="ctrTitle"/>
          </p:nvPr>
        </p:nvSpPr>
        <p:spPr>
          <a:xfrm>
            <a:off x="594477" y="258512"/>
            <a:ext cx="3258105" cy="435006"/>
          </a:xfrm>
        </p:spPr>
        <p:txBody>
          <a:bodyPr>
            <a:normAutofit fontScale="90000"/>
          </a:bodyPr>
          <a:lstStyle/>
          <a:p>
            <a:r>
              <a:rPr lang="en-US" sz="3200" dirty="0">
                <a:latin typeface="Times New Roman" panose="02020603050405020304" pitchFamily="18" charset="0"/>
                <a:cs typeface="Times New Roman" panose="02020603050405020304" pitchFamily="18" charset="0"/>
              </a:rPr>
              <a:t>Product Life Cycle</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C715B57-2687-4CD4-8F72-937D0935DA2B}"/>
              </a:ext>
            </a:extLst>
          </p:cNvPr>
          <p:cNvSpPr>
            <a:spLocks noGrp="1"/>
          </p:cNvSpPr>
          <p:nvPr>
            <p:ph type="subTitle" idx="1"/>
          </p:nvPr>
        </p:nvSpPr>
        <p:spPr>
          <a:xfrm>
            <a:off x="189391" y="772357"/>
            <a:ext cx="11718525" cy="6085643"/>
          </a:xfrm>
        </p:spPr>
        <p:txBody>
          <a:bodyPr>
            <a:normAutofit/>
          </a:bodyPr>
          <a:lstStyle/>
          <a:p>
            <a:pPr marL="457200" indent="-457200" algn="just">
              <a:buFont typeface="Wingdings" panose="05000000000000000000" pitchFamily="2" charset="2"/>
              <a:buChar char="Ø"/>
            </a:pPr>
            <a:r>
              <a:rPr lang="en-US" sz="2400" dirty="0">
                <a:solidFill>
                  <a:schemeClr val="tx1"/>
                </a:solidFill>
              </a:rPr>
              <a:t>The flow chart below will explain us about the complete product life cycle the business model</a:t>
            </a:r>
          </a:p>
          <a:p>
            <a:endParaRPr lang="en-IN" sz="2800" dirty="0"/>
          </a:p>
        </p:txBody>
      </p:sp>
      <p:pic>
        <p:nvPicPr>
          <p:cNvPr id="13314" name="Picture 2">
            <a:extLst>
              <a:ext uri="{FF2B5EF4-FFF2-40B4-BE49-F238E27FC236}">
                <a16:creationId xmlns:a16="http://schemas.microsoft.com/office/drawing/2014/main" id="{F780F2A2-B600-4E85-ACEE-2E5F0A462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189" y="1761688"/>
            <a:ext cx="4864108" cy="483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35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BC6F-E17F-4F90-A32D-7692B26B0F58}"/>
              </a:ext>
            </a:extLst>
          </p:cNvPr>
          <p:cNvSpPr>
            <a:spLocks noGrp="1"/>
          </p:cNvSpPr>
          <p:nvPr>
            <p:ph type="ctrTitle"/>
          </p:nvPr>
        </p:nvSpPr>
        <p:spPr>
          <a:xfrm>
            <a:off x="814140" y="142044"/>
            <a:ext cx="3817398" cy="488272"/>
          </a:xfrm>
        </p:spPr>
        <p:txBody>
          <a:bodyPr>
            <a:normAutofit fontScale="90000"/>
          </a:bodyPr>
          <a:lstStyle/>
          <a:p>
            <a:pPr algn="just"/>
            <a:r>
              <a:rPr lang="en-US" sz="3200" dirty="0">
                <a:latin typeface="Times New Roman" panose="02020603050405020304" pitchFamily="18" charset="0"/>
                <a:cs typeface="Times New Roman" panose="02020603050405020304" pitchFamily="18" charset="0"/>
              </a:rPr>
              <a:t>Data Creation</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E83AFA5-4945-4822-BEBD-7F85E591ECBB}"/>
              </a:ext>
            </a:extLst>
          </p:cNvPr>
          <p:cNvSpPr>
            <a:spLocks noGrp="1"/>
          </p:cNvSpPr>
          <p:nvPr>
            <p:ph type="subTitle" idx="1"/>
          </p:nvPr>
        </p:nvSpPr>
        <p:spPr>
          <a:xfrm>
            <a:off x="159798" y="736847"/>
            <a:ext cx="11709647" cy="5979109"/>
          </a:xfrm>
        </p:spPr>
        <p:txBody>
          <a:bodyPr/>
          <a:lstStyle/>
          <a:p>
            <a:pPr marL="342900" indent="-342900" algn="just">
              <a:buFont typeface="Wingdings" panose="05000000000000000000" pitchFamily="2" charset="2"/>
              <a:buChar char="Ø"/>
            </a:pPr>
            <a:r>
              <a:rPr lang="en-US" sz="2000" dirty="0">
                <a:solidFill>
                  <a:schemeClr val="tx1"/>
                </a:solidFill>
              </a:rPr>
              <a:t>To build mock data for this project, we used the MOCKAROO website. The datasets are then used to help our project in Dynamics and Power BI.</a:t>
            </a:r>
          </a:p>
          <a:p>
            <a:pPr marL="342900" indent="-342900" algn="just">
              <a:buFont typeface="Wingdings" panose="05000000000000000000" pitchFamily="2" charset="2"/>
              <a:buChar char="Ø"/>
            </a:pPr>
            <a:r>
              <a:rPr lang="en-US" sz="2000" dirty="0">
                <a:solidFill>
                  <a:schemeClr val="tx1"/>
                </a:solidFill>
              </a:rPr>
              <a:t>The below figure shows the table used for differentiating the customers on the basis of visiting frequency. The main column was visit frequency. The other columns that were found important are email, visit date, and phone number. </a:t>
            </a:r>
          </a:p>
          <a:p>
            <a:endParaRPr lang="en-US" dirty="0"/>
          </a:p>
          <a:p>
            <a:endParaRPr lang="en-IN" dirty="0"/>
          </a:p>
        </p:txBody>
      </p:sp>
      <p:pic>
        <p:nvPicPr>
          <p:cNvPr id="14338" name="Picture 2">
            <a:extLst>
              <a:ext uri="{FF2B5EF4-FFF2-40B4-BE49-F238E27FC236}">
                <a16:creationId xmlns:a16="http://schemas.microsoft.com/office/drawing/2014/main" id="{E3696470-6C0D-4234-8519-97CB4664A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389" y="3429000"/>
            <a:ext cx="6773756" cy="316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631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9C4A-5E49-4807-AA5F-2879F6135A24}"/>
              </a:ext>
            </a:extLst>
          </p:cNvPr>
          <p:cNvSpPr>
            <a:spLocks noGrp="1"/>
          </p:cNvSpPr>
          <p:nvPr>
            <p:ph type="title"/>
          </p:nvPr>
        </p:nvSpPr>
        <p:spPr>
          <a:xfrm>
            <a:off x="1423954" y="2346121"/>
            <a:ext cx="8596668" cy="1320800"/>
          </a:xfrm>
        </p:spPr>
        <p:txBody>
          <a:bodyPr>
            <a:normAutofit/>
          </a:bodyPr>
          <a:lstStyle/>
          <a:p>
            <a:pPr algn="ctr"/>
            <a:r>
              <a:rPr lang="en-US" sz="6600" dirty="0"/>
              <a:t>IMPLEMENTATION</a:t>
            </a:r>
            <a:endParaRPr lang="en-IN" sz="6600" dirty="0"/>
          </a:p>
        </p:txBody>
      </p:sp>
    </p:spTree>
    <p:extLst>
      <p:ext uri="{BB962C8B-B14F-4D97-AF65-F5344CB8AC3E}">
        <p14:creationId xmlns:p14="http://schemas.microsoft.com/office/powerpoint/2010/main" val="397472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5A1-0535-4A6E-A6D0-9878CF76AC2A}"/>
              </a:ext>
            </a:extLst>
          </p:cNvPr>
          <p:cNvSpPr>
            <a:spLocks noGrp="1"/>
          </p:cNvSpPr>
          <p:nvPr>
            <p:ph type="title"/>
          </p:nvPr>
        </p:nvSpPr>
        <p:spPr>
          <a:xfrm>
            <a:off x="470517" y="365125"/>
            <a:ext cx="5921405" cy="655807"/>
          </a:xfrm>
        </p:spPr>
        <p:txBody>
          <a:bodyPr>
            <a:normAutofit/>
          </a:bodyPr>
          <a:lstStyle/>
          <a:p>
            <a:r>
              <a:rPr lang="en-US" sz="2800" dirty="0">
                <a:latin typeface="Times New Roman" panose="02020603050405020304" pitchFamily="18" charset="0"/>
                <a:cs typeface="Times New Roman" panose="02020603050405020304" pitchFamily="18" charset="0"/>
              </a:rPr>
              <a:t>Porter’s Five Force Implementation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379336-A8A6-4D05-9E8C-29811B598EDE}"/>
              </a:ext>
            </a:extLst>
          </p:cNvPr>
          <p:cNvSpPr>
            <a:spLocks noGrp="1"/>
          </p:cNvSpPr>
          <p:nvPr>
            <p:ph idx="1"/>
          </p:nvPr>
        </p:nvSpPr>
        <p:spPr>
          <a:xfrm>
            <a:off x="470517" y="1083076"/>
            <a:ext cx="11549848" cy="5774924"/>
          </a:xfrm>
        </p:spPr>
        <p:txBody>
          <a:bodyPr/>
          <a:lstStyle/>
          <a:p>
            <a:pPr algn="just">
              <a:buFont typeface="Wingdings" panose="05000000000000000000" pitchFamily="2" charset="2"/>
              <a:buChar char="Ø"/>
            </a:pPr>
            <a:r>
              <a:rPr lang="en-US" sz="2400" dirty="0"/>
              <a:t>The Porter Five Forces model was developed by Harvard Business School professor Michael Porter to analyze an industry's potential and probable benefit. It has since become the gold standard for assessing a company's strength and weaknesses in the market. We go through the five powers in our business and explore how they are applied in our situation.</a:t>
            </a:r>
          </a:p>
          <a:p>
            <a:pPr marL="0" indent="0" algn="just">
              <a:buNone/>
            </a:pPr>
            <a:endParaRPr lang="en-IN" dirty="0"/>
          </a:p>
        </p:txBody>
      </p:sp>
      <p:pic>
        <p:nvPicPr>
          <p:cNvPr id="4" name="Picture 3">
            <a:extLst>
              <a:ext uri="{FF2B5EF4-FFF2-40B4-BE49-F238E27FC236}">
                <a16:creationId xmlns:a16="http://schemas.microsoft.com/office/drawing/2014/main" id="{41F6E4D9-1103-4CB8-9ABE-82006C15000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710867" y="3229760"/>
            <a:ext cx="3939893" cy="3392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499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7A73-1758-451B-832D-AC7CC92679D4}"/>
              </a:ext>
            </a:extLst>
          </p:cNvPr>
          <p:cNvSpPr>
            <a:spLocks noGrp="1"/>
          </p:cNvSpPr>
          <p:nvPr>
            <p:ph type="ctrTitle"/>
          </p:nvPr>
        </p:nvSpPr>
        <p:spPr>
          <a:xfrm>
            <a:off x="536326" y="67478"/>
            <a:ext cx="3897297" cy="625876"/>
          </a:xfrm>
        </p:spPr>
        <p:txBody>
          <a:bodyPr>
            <a:normAutofit/>
          </a:bodyPr>
          <a:lstStyle/>
          <a:p>
            <a:r>
              <a:rPr lang="en-US" sz="3200" dirty="0">
                <a:latin typeface="Times New Roman" panose="02020603050405020304" pitchFamily="18" charset="0"/>
                <a:cs typeface="Times New Roman" panose="02020603050405020304" pitchFamily="18" charset="0"/>
              </a:rPr>
              <a:t>Balanced Score Card</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38B2167-4414-4D0F-94AB-B379316DDB65}"/>
              </a:ext>
            </a:extLst>
          </p:cNvPr>
          <p:cNvSpPr>
            <a:spLocks noGrp="1"/>
          </p:cNvSpPr>
          <p:nvPr>
            <p:ph type="subTitle" idx="1"/>
          </p:nvPr>
        </p:nvSpPr>
        <p:spPr>
          <a:xfrm>
            <a:off x="267810" y="807869"/>
            <a:ext cx="11656380" cy="5868139"/>
          </a:xfrm>
        </p:spPr>
        <p:txBody>
          <a:bodyPr/>
          <a:lstStyle/>
          <a:p>
            <a:pPr marL="342900" indent="-342900" algn="just">
              <a:buFont typeface="Wingdings" panose="05000000000000000000" pitchFamily="2" charset="2"/>
              <a:buChar char="Ø"/>
            </a:pPr>
            <a:r>
              <a:rPr lang="en-US" sz="2000" dirty="0">
                <a:solidFill>
                  <a:schemeClr val="tx1"/>
                </a:solidFill>
              </a:rPr>
              <a:t>Any organization should follow a balanced scorecard. The vision of Javed Habib Hair &amp; Beauty is set higher in order to achieve goals. Many of the areas in the balanced scorecard get a lot of attention.</a:t>
            </a:r>
          </a:p>
          <a:p>
            <a:pPr marL="342900" indent="-342900" algn="just">
              <a:buFont typeface="Wingdings" panose="05000000000000000000" pitchFamily="2" charset="2"/>
              <a:buChar char="Ø"/>
            </a:pPr>
            <a:r>
              <a:rPr lang="en-US" sz="2000" dirty="0">
                <a:solidFill>
                  <a:schemeClr val="tx1"/>
                </a:solidFill>
              </a:rPr>
              <a:t>The company Balance Score Card consists of following main goals as shown in figure below.</a:t>
            </a:r>
          </a:p>
          <a:p>
            <a:endParaRPr lang="en-US" dirty="0"/>
          </a:p>
          <a:p>
            <a:endParaRPr lang="en-IN" dirty="0"/>
          </a:p>
        </p:txBody>
      </p:sp>
      <p:pic>
        <p:nvPicPr>
          <p:cNvPr id="15362" name="Picture 2">
            <a:extLst>
              <a:ext uri="{FF2B5EF4-FFF2-40B4-BE49-F238E27FC236}">
                <a16:creationId xmlns:a16="http://schemas.microsoft.com/office/drawing/2014/main" id="{AD706E21-ECDA-48D0-A0B2-EAA6FF5EA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391" y="3591954"/>
            <a:ext cx="5218156" cy="3084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35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B7AF-E84A-4FA7-93F2-675732A5A34E}"/>
              </a:ext>
            </a:extLst>
          </p:cNvPr>
          <p:cNvSpPr>
            <a:spLocks noGrp="1"/>
          </p:cNvSpPr>
          <p:nvPr>
            <p:ph type="title"/>
          </p:nvPr>
        </p:nvSpPr>
        <p:spPr>
          <a:xfrm>
            <a:off x="195309" y="230820"/>
            <a:ext cx="3684233" cy="612560"/>
          </a:xfrm>
        </p:spPr>
        <p:txBody>
          <a:bodyPr>
            <a:normAutofit/>
          </a:bodyPr>
          <a:lstStyle/>
          <a:p>
            <a:r>
              <a:rPr lang="en-US" sz="3200" dirty="0">
                <a:latin typeface="Times New Roman" panose="02020603050405020304" pitchFamily="18" charset="0"/>
                <a:cs typeface="Times New Roman" panose="02020603050405020304" pitchFamily="18" charset="0"/>
              </a:rPr>
              <a:t>PDCA Cycle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BF27AF-7B4D-4534-9BFC-1F60F72611AA}"/>
              </a:ext>
            </a:extLst>
          </p:cNvPr>
          <p:cNvSpPr>
            <a:spLocks noGrp="1"/>
          </p:cNvSpPr>
          <p:nvPr>
            <p:ph idx="1"/>
          </p:nvPr>
        </p:nvSpPr>
        <p:spPr>
          <a:xfrm>
            <a:off x="195309" y="941032"/>
            <a:ext cx="11158491" cy="5841507"/>
          </a:xfrm>
        </p:spPr>
        <p:txBody>
          <a:bodyPr>
            <a:normAutofit/>
          </a:bodyPr>
          <a:lstStyle/>
          <a:p>
            <a:pPr>
              <a:buFont typeface="Wingdings" panose="05000000000000000000" pitchFamily="2" charset="2"/>
              <a:buChar char="Ø"/>
            </a:pPr>
            <a:r>
              <a:rPr lang="en-US" sz="2400" dirty="0"/>
              <a:t>PDCA stands for PLAN-DO-ACT-CHECK.</a:t>
            </a:r>
          </a:p>
          <a:p>
            <a:pPr>
              <a:buFont typeface="Wingdings" panose="05000000000000000000" pitchFamily="2" charset="2"/>
              <a:buChar char="Ø"/>
            </a:pPr>
            <a:r>
              <a:rPr lang="en-US" sz="2400" dirty="0"/>
              <a:t>It has 4 steps for carrying out this model.</a:t>
            </a:r>
          </a:p>
          <a:p>
            <a:pPr>
              <a:buFont typeface="Wingdings" panose="05000000000000000000" pitchFamily="2" charset="2"/>
              <a:buChar char="Ø"/>
            </a:pPr>
            <a:r>
              <a:rPr lang="en-US" sz="2400" dirty="0"/>
              <a:t> It's called a cycle because it's a constantly changing mechanism that requires constant supervision. Each phase is clearly illustrated in the diagram below.</a:t>
            </a:r>
          </a:p>
          <a:p>
            <a:pPr marL="0" indent="0" algn="ctr">
              <a:buNone/>
            </a:pPr>
            <a:endParaRPr lang="en-IN" sz="2400" dirty="0"/>
          </a:p>
        </p:txBody>
      </p:sp>
      <p:pic>
        <p:nvPicPr>
          <p:cNvPr id="4" name="Picture 3">
            <a:extLst>
              <a:ext uri="{FF2B5EF4-FFF2-40B4-BE49-F238E27FC236}">
                <a16:creationId xmlns:a16="http://schemas.microsoft.com/office/drawing/2014/main" id="{BB3E4629-6938-47EA-8778-0BF6967E0BF0}"/>
              </a:ext>
            </a:extLst>
          </p:cNvPr>
          <p:cNvPicPr/>
          <p:nvPr/>
        </p:nvPicPr>
        <p:blipFill rotWithShape="1">
          <a:blip r:embed="rId2" cstate="print">
            <a:extLst>
              <a:ext uri="{28A0092B-C50C-407E-A947-70E740481C1C}">
                <a14:useLocalDpi xmlns:a14="http://schemas.microsoft.com/office/drawing/2010/main" val="0"/>
              </a:ext>
            </a:extLst>
          </a:blip>
          <a:srcRect b="4114"/>
          <a:stretch/>
        </p:blipFill>
        <p:spPr bwMode="auto">
          <a:xfrm>
            <a:off x="3642508" y="3338818"/>
            <a:ext cx="3714637" cy="3288362"/>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12898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C85D-C139-4428-B3A3-037AE6D29915}"/>
              </a:ext>
            </a:extLst>
          </p:cNvPr>
          <p:cNvSpPr>
            <a:spLocks noGrp="1"/>
          </p:cNvSpPr>
          <p:nvPr>
            <p:ph idx="1"/>
          </p:nvPr>
        </p:nvSpPr>
        <p:spPr>
          <a:xfrm>
            <a:off x="71021" y="133164"/>
            <a:ext cx="11984855" cy="6587231"/>
          </a:xfrm>
        </p:spPr>
        <p:txBody>
          <a:bodyPr/>
          <a:lstStyle/>
          <a:p>
            <a:pPr algn="just">
              <a:buFont typeface="Wingdings" panose="05000000000000000000" pitchFamily="2" charset="2"/>
              <a:buChar char="Ø"/>
            </a:pPr>
            <a:r>
              <a:rPr lang="en-US" dirty="0"/>
              <a:t>Plan: Many clients who did not show up or cancelled their appointments did not turn into business opportunities, according to the findings. This meant that future business was affected as a result of the failure to follow up on missed appointments.</a:t>
            </a:r>
          </a:p>
          <a:p>
            <a:pPr algn="just">
              <a:buFont typeface="Wingdings" panose="05000000000000000000" pitchFamily="2" charset="2"/>
              <a:buChar char="Ø"/>
            </a:pPr>
            <a:r>
              <a:rPr lang="en-US" dirty="0"/>
              <a:t>DO: Before a plan can be executed on a larger scale, it must first be plotted. We must consider its benefits as well as any problems that might arise. It's also important not to put too much money into a method that hasn't been proven.</a:t>
            </a:r>
          </a:p>
          <a:p>
            <a:pPr algn="just">
              <a:buFont typeface="Wingdings" panose="05000000000000000000" pitchFamily="2" charset="2"/>
              <a:buChar char="Ø"/>
            </a:pPr>
            <a:r>
              <a:rPr lang="en-US" dirty="0"/>
              <a:t>Check: We can differentiate the benefits after looking through the system. Customers who cannot hold their previous appointment readily consent to reschedule. Clients who do not turn up agree to book again in order to receive benefits</a:t>
            </a:r>
          </a:p>
          <a:p>
            <a:pPr algn="just">
              <a:buFont typeface="Wingdings" panose="05000000000000000000" pitchFamily="2" charset="2"/>
              <a:buChar char="Ø"/>
            </a:pPr>
            <a:r>
              <a:rPr lang="en-US" dirty="0"/>
              <a:t>ACT: The platform is now ready for larger-scale implementation. To put the device in place, the salons at all of the locations are accessed.</a:t>
            </a:r>
            <a:endParaRPr lang="en-IN" dirty="0"/>
          </a:p>
        </p:txBody>
      </p:sp>
    </p:spTree>
    <p:extLst>
      <p:ext uri="{BB962C8B-B14F-4D97-AF65-F5344CB8AC3E}">
        <p14:creationId xmlns:p14="http://schemas.microsoft.com/office/powerpoint/2010/main" val="90098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3F61-4688-40FD-ADAD-D0187F1FBB97}"/>
              </a:ext>
            </a:extLst>
          </p:cNvPr>
          <p:cNvSpPr>
            <a:spLocks noGrp="1"/>
          </p:cNvSpPr>
          <p:nvPr>
            <p:ph type="title"/>
          </p:nvPr>
        </p:nvSpPr>
        <p:spPr>
          <a:xfrm>
            <a:off x="426128" y="292963"/>
            <a:ext cx="8522563" cy="683581"/>
          </a:xfrm>
        </p:spPr>
        <p:txBody>
          <a:bodyPr>
            <a:normAutofit/>
          </a:bodyPr>
          <a:lstStyle/>
          <a:p>
            <a:r>
              <a:rPr lang="en-US" sz="3200" dirty="0">
                <a:latin typeface="Times New Roman" panose="02020603050405020304" pitchFamily="18" charset="0"/>
                <a:cs typeface="Times New Roman" panose="02020603050405020304" pitchFamily="18" charset="0"/>
              </a:rPr>
              <a:t>Implementation of Dynamics CRM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FEB0B0-3E80-4C33-8827-630A21966389}"/>
              </a:ext>
            </a:extLst>
          </p:cNvPr>
          <p:cNvSpPr>
            <a:spLocks noGrp="1"/>
          </p:cNvSpPr>
          <p:nvPr>
            <p:ph idx="1"/>
          </p:nvPr>
        </p:nvSpPr>
        <p:spPr>
          <a:xfrm>
            <a:off x="426128" y="976544"/>
            <a:ext cx="10927672" cy="5200419"/>
          </a:xfrm>
        </p:spPr>
        <p:txBody>
          <a:bodyPr>
            <a:normAutofit/>
          </a:bodyPr>
          <a:lstStyle/>
          <a:p>
            <a:pPr>
              <a:buFont typeface="Wingdings" panose="05000000000000000000" pitchFamily="2" charset="2"/>
              <a:buChar char="Ø"/>
            </a:pPr>
            <a:r>
              <a:rPr lang="en-US" sz="2400" dirty="0"/>
              <a:t>Dynamics CRM is used to connect various system entities easily.</a:t>
            </a:r>
          </a:p>
          <a:p>
            <a:pPr algn="just">
              <a:buFont typeface="Wingdings" panose="05000000000000000000" pitchFamily="2" charset="2"/>
              <a:buChar char="Ø"/>
            </a:pPr>
            <a:r>
              <a:rPr lang="en-US" sz="2400" dirty="0"/>
              <a:t>We analyze a case of appointment rescheduling in dynamics for the sake of visualization. After a call to reschedule an appointment, a lead is provided.</a:t>
            </a:r>
          </a:p>
          <a:p>
            <a:pPr marL="0" indent="0" algn="ctr">
              <a:buNone/>
            </a:pPr>
            <a:endParaRPr lang="en-IN" sz="2400" dirty="0"/>
          </a:p>
        </p:txBody>
      </p:sp>
      <p:pic>
        <p:nvPicPr>
          <p:cNvPr id="4" name="Picture 3">
            <a:extLst>
              <a:ext uri="{FF2B5EF4-FFF2-40B4-BE49-F238E27FC236}">
                <a16:creationId xmlns:a16="http://schemas.microsoft.com/office/drawing/2014/main" id="{52EDD465-8973-4A1E-8C98-63BDE335479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466" y="2869017"/>
            <a:ext cx="3551068" cy="3870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2880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016CC-CFD7-4423-9AFF-A8CDE93292A8}"/>
              </a:ext>
            </a:extLst>
          </p:cNvPr>
          <p:cNvSpPr>
            <a:spLocks noGrp="1"/>
          </p:cNvSpPr>
          <p:nvPr>
            <p:ph idx="1"/>
          </p:nvPr>
        </p:nvSpPr>
        <p:spPr>
          <a:xfrm>
            <a:off x="142043" y="168676"/>
            <a:ext cx="11211757" cy="6008287"/>
          </a:xfrm>
        </p:spPr>
        <p:txBody>
          <a:bodyPr/>
          <a:lstStyle/>
          <a:p>
            <a:pPr>
              <a:buFont typeface="Wingdings" panose="05000000000000000000" pitchFamily="2" charset="2"/>
              <a:buChar char="Ø"/>
            </a:pPr>
            <a:r>
              <a:rPr lang="en-US" dirty="0"/>
              <a:t>Here, we make a call from our end to imagine the next steps in the process and comprehend the whole procedure.</a:t>
            </a:r>
          </a:p>
          <a:p>
            <a:pPr marL="0" indent="0" algn="ctr">
              <a:buNone/>
            </a:pPr>
            <a:endParaRPr lang="en-IN" dirty="0"/>
          </a:p>
        </p:txBody>
      </p:sp>
      <p:pic>
        <p:nvPicPr>
          <p:cNvPr id="4" name="Picture 3">
            <a:extLst>
              <a:ext uri="{FF2B5EF4-FFF2-40B4-BE49-F238E27FC236}">
                <a16:creationId xmlns:a16="http://schemas.microsoft.com/office/drawing/2014/main" id="{E5FBFF4F-1086-4038-9377-A4372BB141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45502" y="1424790"/>
            <a:ext cx="3204838" cy="5264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2994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5577F2-5712-47B0-A3F4-EA0C874214E4}"/>
              </a:ext>
            </a:extLst>
          </p:cNvPr>
          <p:cNvSpPr>
            <a:spLocks noGrp="1"/>
          </p:cNvSpPr>
          <p:nvPr>
            <p:ph type="title"/>
          </p:nvPr>
        </p:nvSpPr>
        <p:spPr>
          <a:xfrm>
            <a:off x="7181723" y="609600"/>
            <a:ext cx="4512989" cy="2227730"/>
          </a:xfrm>
        </p:spPr>
        <p:txBody>
          <a:bodyPr anchor="ctr">
            <a:normAutofit/>
          </a:bodyPr>
          <a:lstStyle/>
          <a:p>
            <a:r>
              <a:rPr lang="en-US">
                <a:solidFill>
                  <a:srgbClr val="FFFFFF"/>
                </a:solidFill>
                <a:latin typeface="Rockwell" panose="02060603020205020403" pitchFamily="18" charset="0"/>
                <a:cs typeface="Times New Roman" panose="02020603050405020304" pitchFamily="18" charset="0"/>
              </a:rPr>
              <a:t>INTRODUCTION</a:t>
            </a:r>
            <a:endParaRPr lang="en-IN">
              <a:solidFill>
                <a:srgbClr val="FFFFFF"/>
              </a:solidFill>
              <a:latin typeface="Rockwell" panose="02060603020205020403"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DCABC3C7-E662-4189-B308-6E486DACAC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2485151"/>
            <a:ext cx="3856774" cy="19765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A8A387D-2A23-4158-B2C5-C9C07A81EBB7}"/>
              </a:ext>
            </a:extLst>
          </p:cNvPr>
          <p:cNvSpPr>
            <a:spLocks noGrp="1"/>
          </p:cNvSpPr>
          <p:nvPr>
            <p:ph idx="1"/>
          </p:nvPr>
        </p:nvSpPr>
        <p:spPr>
          <a:xfrm>
            <a:off x="7181725" y="2837329"/>
            <a:ext cx="4512988" cy="3317938"/>
          </a:xfrm>
        </p:spPr>
        <p:txBody>
          <a:bodyPr anchor="t">
            <a:normAutofit/>
          </a:bodyPr>
          <a:lstStyle/>
          <a:p>
            <a:pPr marL="0" indent="0">
              <a:buNone/>
            </a:pPr>
            <a:r>
              <a:rPr lang="en-US">
                <a:solidFill>
                  <a:srgbClr val="FFFFFF"/>
                </a:solidFill>
              </a:rPr>
              <a:t>With a rich history dating back to 1940s, Javed Habib Hair and Beauty has been </a:t>
            </a:r>
          </a:p>
          <a:p>
            <a:pPr marL="0" indent="0">
              <a:buNone/>
            </a:pPr>
            <a:r>
              <a:rPr lang="en-US">
                <a:solidFill>
                  <a:srgbClr val="FFFFFF"/>
                </a:solidFill>
              </a:rPr>
              <a:t>at the forefront of hair styling, hair dressing and pretty much everything to do </a:t>
            </a:r>
          </a:p>
          <a:p>
            <a:pPr marL="0" indent="0">
              <a:buNone/>
            </a:pPr>
            <a:r>
              <a:rPr lang="en-US">
                <a:solidFill>
                  <a:srgbClr val="FFFFFF"/>
                </a:solidFill>
              </a:rPr>
              <a:t>with hair. It has 850 sister branches and 65 hair academies across 115 cities.</a:t>
            </a:r>
          </a:p>
        </p:txBody>
      </p:sp>
    </p:spTree>
    <p:extLst>
      <p:ext uri="{BB962C8B-B14F-4D97-AF65-F5344CB8AC3E}">
        <p14:creationId xmlns:p14="http://schemas.microsoft.com/office/powerpoint/2010/main" val="4261756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93588-0AA9-4212-A6C1-532D4D94E4D8}"/>
              </a:ext>
            </a:extLst>
          </p:cNvPr>
          <p:cNvSpPr>
            <a:spLocks noGrp="1"/>
          </p:cNvSpPr>
          <p:nvPr>
            <p:ph idx="1"/>
          </p:nvPr>
        </p:nvSpPr>
        <p:spPr>
          <a:xfrm>
            <a:off x="159798" y="186431"/>
            <a:ext cx="11194002" cy="5990532"/>
          </a:xfrm>
        </p:spPr>
        <p:txBody>
          <a:bodyPr/>
          <a:lstStyle/>
          <a:p>
            <a:pPr algn="just">
              <a:buFont typeface="Wingdings" panose="05000000000000000000" pitchFamily="2" charset="2"/>
              <a:buChar char="Ø"/>
            </a:pPr>
            <a:r>
              <a:rPr lang="en-US" dirty="0"/>
              <a:t>Before any more procedures are implemented, any call to the system must be checked. There is a step before we can mark the call as a legitimate ticket that must be handled.</a:t>
            </a:r>
          </a:p>
          <a:p>
            <a:pPr marL="0" indent="0" algn="ctr">
              <a:buNone/>
            </a:pPr>
            <a:endParaRPr lang="en-IN" dirty="0"/>
          </a:p>
        </p:txBody>
      </p:sp>
      <p:pic>
        <p:nvPicPr>
          <p:cNvPr id="4" name="Picture 3">
            <a:extLst>
              <a:ext uri="{FF2B5EF4-FFF2-40B4-BE49-F238E27FC236}">
                <a16:creationId xmlns:a16="http://schemas.microsoft.com/office/drawing/2014/main" id="{D7E76CB7-B1DF-4034-A374-3A7ED04E00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21258" y="1793290"/>
            <a:ext cx="6933459" cy="3577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5064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ED481-9285-41B3-B45E-C94A2B638A68}"/>
              </a:ext>
            </a:extLst>
          </p:cNvPr>
          <p:cNvSpPr>
            <a:spLocks noGrp="1"/>
          </p:cNvSpPr>
          <p:nvPr>
            <p:ph idx="1"/>
          </p:nvPr>
        </p:nvSpPr>
        <p:spPr>
          <a:xfrm>
            <a:off x="177553" y="213064"/>
            <a:ext cx="11176247" cy="5937266"/>
          </a:xfrm>
        </p:spPr>
        <p:txBody>
          <a:bodyPr/>
          <a:lstStyle/>
          <a:p>
            <a:pPr algn="just">
              <a:buFont typeface="Wingdings" panose="05000000000000000000" pitchFamily="2" charset="2"/>
              <a:buChar char="Ø"/>
            </a:pPr>
            <a:r>
              <a:rPr lang="en-US" dirty="0"/>
              <a:t>The ticket is sent to the appropriate team, which examines it for validity. In our situation, the teams look for alternative scheduling options.</a:t>
            </a:r>
          </a:p>
          <a:p>
            <a:pPr marL="0" indent="0" algn="ctr">
              <a:buNone/>
            </a:pPr>
            <a:endParaRPr lang="en-IN" dirty="0"/>
          </a:p>
        </p:txBody>
      </p:sp>
      <p:pic>
        <p:nvPicPr>
          <p:cNvPr id="4" name="Picture 3">
            <a:extLst>
              <a:ext uri="{FF2B5EF4-FFF2-40B4-BE49-F238E27FC236}">
                <a16:creationId xmlns:a16="http://schemas.microsoft.com/office/drawing/2014/main" id="{11FA29D9-0A2F-4906-B25E-11BFE616EF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21763" y="1597981"/>
            <a:ext cx="8114190" cy="4172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101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E97B33-7883-4F30-841D-84587ECDF4F7}"/>
              </a:ext>
            </a:extLst>
          </p:cNvPr>
          <p:cNvSpPr>
            <a:spLocks noGrp="1"/>
          </p:cNvSpPr>
          <p:nvPr>
            <p:ph type="subTitle" idx="1"/>
          </p:nvPr>
        </p:nvSpPr>
        <p:spPr>
          <a:xfrm>
            <a:off x="346229" y="363983"/>
            <a:ext cx="11558726" cy="6169981"/>
          </a:xfrm>
        </p:spPr>
        <p:txBody>
          <a:bodyPr/>
          <a:lstStyle/>
          <a:p>
            <a:pPr marL="342900" indent="-342900" algn="just">
              <a:buFont typeface="Wingdings" panose="05000000000000000000" pitchFamily="2" charset="2"/>
              <a:buChar char="Ø"/>
            </a:pPr>
            <a:r>
              <a:rPr lang="en-US" dirty="0">
                <a:solidFill>
                  <a:schemeClr val="tx1"/>
                </a:solidFill>
              </a:rPr>
              <a:t>A token for case closure is generated after the ticket has been completed. In our situation, the caller is informed of the new time after a satisfactory reschedule.</a:t>
            </a:r>
          </a:p>
          <a:p>
            <a:endParaRPr lang="en-IN" dirty="0"/>
          </a:p>
        </p:txBody>
      </p:sp>
      <p:pic>
        <p:nvPicPr>
          <p:cNvPr id="4" name="Picture 3">
            <a:extLst>
              <a:ext uri="{FF2B5EF4-FFF2-40B4-BE49-F238E27FC236}">
                <a16:creationId xmlns:a16="http://schemas.microsoft.com/office/drawing/2014/main" id="{020EA502-7F8C-4A8C-9615-14472F5BFE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8194" y="1651247"/>
            <a:ext cx="6835806" cy="3293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3006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8703-8FAD-4CCF-BBB1-10FA87533534}"/>
              </a:ext>
            </a:extLst>
          </p:cNvPr>
          <p:cNvSpPr>
            <a:spLocks noGrp="1"/>
          </p:cNvSpPr>
          <p:nvPr>
            <p:ph type="title"/>
          </p:nvPr>
        </p:nvSpPr>
        <p:spPr>
          <a:xfrm>
            <a:off x="221942" y="365125"/>
            <a:ext cx="11131858" cy="922137"/>
          </a:xfrm>
        </p:spPr>
        <p:txBody>
          <a:bodyPr>
            <a:normAutofit fontScale="90000"/>
          </a:bodyPr>
          <a:lstStyle/>
          <a:p>
            <a:r>
              <a:rPr lang="en-IN"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TABLEAU FOR DASHBOARD</a:t>
            </a:r>
            <a:br>
              <a:rPr lang="en-IN" sz="32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5A5C70-CE31-49BB-8FCC-623D1672672F}"/>
              </a:ext>
            </a:extLst>
          </p:cNvPr>
          <p:cNvSpPr>
            <a:spLocks noGrp="1"/>
          </p:cNvSpPr>
          <p:nvPr>
            <p:ph idx="1"/>
          </p:nvPr>
        </p:nvSpPr>
        <p:spPr>
          <a:xfrm>
            <a:off x="221942" y="958788"/>
            <a:ext cx="11131858" cy="5218175"/>
          </a:xfrm>
        </p:spPr>
        <p:txBody>
          <a:bodyPr/>
          <a:lstStyle/>
          <a:p>
            <a:pPr>
              <a:buFont typeface="Wingdings" panose="05000000000000000000" pitchFamily="2" charset="2"/>
              <a:buChar char="Ø"/>
            </a:pPr>
            <a:r>
              <a:rPr lang="en-US" dirty="0"/>
              <a:t>We used tableau for our Dashboard creation. Special notice was given implement all types of dashboard types.</a:t>
            </a:r>
          </a:p>
          <a:p>
            <a:pPr algn="just">
              <a:buFont typeface="Wingdings" panose="05000000000000000000" pitchFamily="2" charset="2"/>
              <a:buChar char="Ø"/>
            </a:pPr>
            <a:r>
              <a:rPr lang="en-US" dirty="0"/>
              <a:t>Strategic: They're used to visualize and align the company's strategic priorities.</a:t>
            </a:r>
          </a:p>
          <a:p>
            <a:pPr algn="just">
              <a:buFont typeface="Wingdings" panose="05000000000000000000" pitchFamily="2" charset="2"/>
              <a:buChar char="Ø"/>
            </a:pPr>
            <a:r>
              <a:rPr lang="en-US" dirty="0"/>
              <a:t>Tactical: Important tasks and their progress are often visualized in order to check up on whether or not the objectives have been reached.</a:t>
            </a:r>
          </a:p>
          <a:p>
            <a:pPr algn="just">
              <a:buFont typeface="Wingdings" panose="05000000000000000000" pitchFamily="2" charset="2"/>
              <a:buChar char="Ø"/>
            </a:pPr>
            <a:r>
              <a:rPr lang="en-US" dirty="0"/>
              <a:t>Operational: In these dashboards, small-scale operations and business processes are visualized.</a:t>
            </a:r>
            <a:endParaRPr lang="en-IN" dirty="0"/>
          </a:p>
        </p:txBody>
      </p:sp>
    </p:spTree>
    <p:extLst>
      <p:ext uri="{BB962C8B-B14F-4D97-AF65-F5344CB8AC3E}">
        <p14:creationId xmlns:p14="http://schemas.microsoft.com/office/powerpoint/2010/main" val="236617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8ED4-D29F-414F-A601-407487D0570B}"/>
              </a:ext>
            </a:extLst>
          </p:cNvPr>
          <p:cNvSpPr>
            <a:spLocks noGrp="1"/>
          </p:cNvSpPr>
          <p:nvPr>
            <p:ph type="title"/>
          </p:nvPr>
        </p:nvSpPr>
        <p:spPr>
          <a:xfrm>
            <a:off x="390618" y="365126"/>
            <a:ext cx="6027938" cy="380598"/>
          </a:xfrm>
        </p:spPr>
        <p:txBody>
          <a:bodyPr>
            <a:normAutofit fontScale="90000"/>
          </a:bodyPr>
          <a:lstStyle/>
          <a:p>
            <a:r>
              <a:rPr lang="en-US" sz="3200" dirty="0">
                <a:latin typeface="Times New Roman" panose="02020603050405020304" pitchFamily="18" charset="0"/>
                <a:cs typeface="Times New Roman" panose="02020603050405020304" pitchFamily="18" charset="0"/>
              </a:rPr>
              <a:t>First Dashboard</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F400D7-F990-44B7-BFCD-276A65F41A7C}"/>
              </a:ext>
            </a:extLst>
          </p:cNvPr>
          <p:cNvSpPr>
            <a:spLocks noGrp="1"/>
          </p:cNvSpPr>
          <p:nvPr>
            <p:ph idx="1"/>
          </p:nvPr>
        </p:nvSpPr>
        <p:spPr>
          <a:xfrm>
            <a:off x="470517" y="1065320"/>
            <a:ext cx="10883283" cy="5792680"/>
          </a:xfrm>
        </p:spPr>
        <p:txBody>
          <a:bodyPr/>
          <a:lstStyle/>
          <a:p>
            <a:pPr>
              <a:buFont typeface="Wingdings" panose="05000000000000000000" pitchFamily="2" charset="2"/>
              <a:buChar char="Ø"/>
            </a:pPr>
            <a:r>
              <a:rPr lang="en-US" dirty="0"/>
              <a:t>The first Dashboard is about Appointment Management of our company.</a:t>
            </a:r>
          </a:p>
          <a:p>
            <a:pPr>
              <a:buFont typeface="Wingdings" panose="05000000000000000000" pitchFamily="2" charset="2"/>
              <a:buChar char="Ø"/>
            </a:pPr>
            <a:r>
              <a:rPr lang="en-US" dirty="0"/>
              <a:t>The first bar-plot shows the appointment times that have been canceled. It tells us the days of the week and times of day have the most no shows. This generally refers to the underlying cause of the phenomenon.</a:t>
            </a:r>
          </a:p>
          <a:p>
            <a:pPr marL="0" indent="0" algn="ctr">
              <a:buNone/>
            </a:pPr>
            <a:endParaRPr lang="en-IN" dirty="0"/>
          </a:p>
        </p:txBody>
      </p:sp>
      <p:pic>
        <p:nvPicPr>
          <p:cNvPr id="4" name="Picture 3">
            <a:extLst>
              <a:ext uri="{FF2B5EF4-FFF2-40B4-BE49-F238E27FC236}">
                <a16:creationId xmlns:a16="http://schemas.microsoft.com/office/drawing/2014/main" id="{7212B0C7-F3E2-43CC-9FD9-6DD97C8FC4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04587" y="3429000"/>
            <a:ext cx="5731510" cy="3273642"/>
          </a:xfrm>
          <a:prstGeom prst="rect">
            <a:avLst/>
          </a:prstGeom>
          <a:noFill/>
          <a:ln>
            <a:noFill/>
          </a:ln>
        </p:spPr>
      </p:pic>
    </p:spTree>
    <p:extLst>
      <p:ext uri="{BB962C8B-B14F-4D97-AF65-F5344CB8AC3E}">
        <p14:creationId xmlns:p14="http://schemas.microsoft.com/office/powerpoint/2010/main" val="600185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D995-63E3-43D6-8955-5CB84B59C415}"/>
              </a:ext>
            </a:extLst>
          </p:cNvPr>
          <p:cNvSpPr>
            <a:spLocks noGrp="1"/>
          </p:cNvSpPr>
          <p:nvPr>
            <p:ph type="title"/>
          </p:nvPr>
        </p:nvSpPr>
        <p:spPr>
          <a:xfrm>
            <a:off x="142043" y="159799"/>
            <a:ext cx="11211757" cy="521238"/>
          </a:xfrm>
        </p:spPr>
        <p:txBody>
          <a:bodyPr>
            <a:normAutofit fontScale="90000"/>
          </a:bodyPr>
          <a:lstStyle/>
          <a:p>
            <a:r>
              <a:rPr lang="en-US" sz="3200" dirty="0">
                <a:latin typeface="Times New Roman" panose="02020603050405020304" pitchFamily="18" charset="0"/>
                <a:cs typeface="Times New Roman" panose="02020603050405020304" pitchFamily="18" charset="0"/>
              </a:rPr>
              <a:t>Second Dashboard</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B034DF-DB44-43CB-B091-AC0860CC3BA9}"/>
              </a:ext>
            </a:extLst>
          </p:cNvPr>
          <p:cNvSpPr>
            <a:spLocks noGrp="1"/>
          </p:cNvSpPr>
          <p:nvPr>
            <p:ph idx="1"/>
          </p:nvPr>
        </p:nvSpPr>
        <p:spPr>
          <a:xfrm>
            <a:off x="248575" y="745724"/>
            <a:ext cx="11105225" cy="5431239"/>
          </a:xfrm>
        </p:spPr>
        <p:txBody>
          <a:bodyPr/>
          <a:lstStyle/>
          <a:p>
            <a:pPr algn="just">
              <a:buFont typeface="Wingdings" panose="05000000000000000000" pitchFamily="2" charset="2"/>
              <a:buChar char="Ø"/>
            </a:pPr>
            <a:r>
              <a:rPr lang="en-US" dirty="0"/>
              <a:t>The information about our suppliers is shown on the second dashboard. We will keep track of our supplier's count and the level of control the business has over its suppliers.</a:t>
            </a:r>
          </a:p>
          <a:p>
            <a:pPr marL="0" indent="0" algn="ctr">
              <a:buNone/>
            </a:pPr>
            <a:endParaRPr lang="en-IN" dirty="0"/>
          </a:p>
        </p:txBody>
      </p:sp>
      <p:pic>
        <p:nvPicPr>
          <p:cNvPr id="4" name="Picture 3">
            <a:extLst>
              <a:ext uri="{FF2B5EF4-FFF2-40B4-BE49-F238E27FC236}">
                <a16:creationId xmlns:a16="http://schemas.microsoft.com/office/drawing/2014/main" id="{B0B42ECD-02A6-4EFD-BEDC-B2E0744B81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8921" y="2015223"/>
            <a:ext cx="5731510" cy="4585335"/>
          </a:xfrm>
          <a:prstGeom prst="rect">
            <a:avLst/>
          </a:prstGeom>
          <a:noFill/>
          <a:ln>
            <a:noFill/>
          </a:ln>
        </p:spPr>
      </p:pic>
    </p:spTree>
    <p:extLst>
      <p:ext uri="{BB962C8B-B14F-4D97-AF65-F5344CB8AC3E}">
        <p14:creationId xmlns:p14="http://schemas.microsoft.com/office/powerpoint/2010/main" val="4197941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0398-2C35-4466-8871-56532DD76A64}"/>
              </a:ext>
            </a:extLst>
          </p:cNvPr>
          <p:cNvSpPr>
            <a:spLocks noGrp="1"/>
          </p:cNvSpPr>
          <p:nvPr>
            <p:ph type="title"/>
          </p:nvPr>
        </p:nvSpPr>
        <p:spPr>
          <a:xfrm>
            <a:off x="142044" y="168677"/>
            <a:ext cx="6773662" cy="736846"/>
          </a:xfrm>
        </p:spPr>
        <p:txBody>
          <a:bodyPr>
            <a:normAutofit/>
          </a:bodyPr>
          <a:lstStyle/>
          <a:p>
            <a:r>
              <a:rPr lang="en-US" sz="3200" dirty="0">
                <a:latin typeface="Times New Roman" panose="02020603050405020304" pitchFamily="18" charset="0"/>
                <a:cs typeface="Times New Roman" panose="02020603050405020304" pitchFamily="18" charset="0"/>
              </a:rPr>
              <a:t>Third Dashboard</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2204D3-9E5A-44D6-A47B-9DA848BDDE0D}"/>
              </a:ext>
            </a:extLst>
          </p:cNvPr>
          <p:cNvSpPr>
            <a:spLocks noGrp="1"/>
          </p:cNvSpPr>
          <p:nvPr>
            <p:ph idx="1"/>
          </p:nvPr>
        </p:nvSpPr>
        <p:spPr>
          <a:xfrm>
            <a:off x="221942" y="834501"/>
            <a:ext cx="11131858" cy="5342462"/>
          </a:xfrm>
        </p:spPr>
        <p:txBody>
          <a:bodyPr/>
          <a:lstStyle/>
          <a:p>
            <a:pPr algn="just">
              <a:buFont typeface="Wingdings" panose="05000000000000000000" pitchFamily="2" charset="2"/>
              <a:buChar char="Ø"/>
            </a:pPr>
            <a:r>
              <a:rPr lang="en-IN" dirty="0">
                <a:effectLst/>
                <a:latin typeface="Calibri" panose="020F0502020204030204" pitchFamily="34" charset="0"/>
                <a:ea typeface="Calibri" panose="020F0502020204030204" pitchFamily="34" charset="0"/>
                <a:cs typeface="Times New Roman" panose="02020603050405020304" pitchFamily="18" charset="0"/>
              </a:rPr>
              <a:t>The third dashboard is responsible for showcasing our global scope. Signifies the reach of the country and customer demographics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ctr">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D65B49F1-8689-4656-BEBB-046E49BE50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731136"/>
            <a:ext cx="5731510" cy="4585335"/>
          </a:xfrm>
          <a:prstGeom prst="rect">
            <a:avLst/>
          </a:prstGeom>
          <a:noFill/>
          <a:ln>
            <a:noFill/>
          </a:ln>
        </p:spPr>
      </p:pic>
    </p:spTree>
    <p:extLst>
      <p:ext uri="{BB962C8B-B14F-4D97-AF65-F5344CB8AC3E}">
        <p14:creationId xmlns:p14="http://schemas.microsoft.com/office/powerpoint/2010/main" val="3597958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842C-CE6D-4409-9E42-1A93A5BD3AD9}"/>
              </a:ext>
            </a:extLst>
          </p:cNvPr>
          <p:cNvSpPr>
            <a:spLocks noGrp="1"/>
          </p:cNvSpPr>
          <p:nvPr>
            <p:ph type="title"/>
          </p:nvPr>
        </p:nvSpPr>
        <p:spPr>
          <a:xfrm>
            <a:off x="221943" y="168676"/>
            <a:ext cx="5761608" cy="512361"/>
          </a:xfrm>
        </p:spPr>
        <p:txBody>
          <a:bodyPr>
            <a:normAutofit fontScale="90000"/>
          </a:bodyPr>
          <a:lstStyle/>
          <a:p>
            <a:r>
              <a:rPr lang="en-US" sz="3200" dirty="0">
                <a:latin typeface="Times New Roman" panose="02020603050405020304" pitchFamily="18" charset="0"/>
                <a:cs typeface="Times New Roman" panose="02020603050405020304" pitchFamily="18" charset="0"/>
              </a:rPr>
              <a:t>Feed Back Data</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66B359-408A-415B-9A79-0D8ADF5CE81E}"/>
              </a:ext>
            </a:extLst>
          </p:cNvPr>
          <p:cNvSpPr>
            <a:spLocks noGrp="1"/>
          </p:cNvSpPr>
          <p:nvPr>
            <p:ph idx="1"/>
          </p:nvPr>
        </p:nvSpPr>
        <p:spPr>
          <a:xfrm>
            <a:off x="221943" y="681037"/>
            <a:ext cx="11131857" cy="5495926"/>
          </a:xfrm>
        </p:spPr>
        <p:txBody>
          <a:bodyPr/>
          <a:lstStyle/>
          <a:p>
            <a:pPr algn="just">
              <a:buFont typeface="Wingdings" panose="05000000000000000000" pitchFamily="2" charset="2"/>
              <a:buChar char="Ø"/>
            </a:pPr>
            <a:r>
              <a:rPr lang="en-IN" dirty="0">
                <a:effectLst/>
                <a:latin typeface="Calibri" panose="020F0502020204030204" pitchFamily="34" charset="0"/>
                <a:ea typeface="Calibri" panose="020F0502020204030204" pitchFamily="34" charset="0"/>
                <a:cs typeface="Calibri" panose="020F0502020204030204" pitchFamily="34" charset="0"/>
              </a:rPr>
              <a:t>The below dashboard is a visualized data of all data received from the online feedback after being sent to the support team. </a:t>
            </a:r>
          </a:p>
          <a:p>
            <a:pPr marL="0" indent="0" algn="ctr">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C9289476-7315-44D3-980C-63BD3433C70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878013"/>
            <a:ext cx="5731510" cy="4298950"/>
          </a:xfrm>
          <a:prstGeom prst="rect">
            <a:avLst/>
          </a:prstGeom>
          <a:noFill/>
          <a:ln>
            <a:noFill/>
          </a:ln>
        </p:spPr>
      </p:pic>
    </p:spTree>
    <p:extLst>
      <p:ext uri="{BB962C8B-B14F-4D97-AF65-F5344CB8AC3E}">
        <p14:creationId xmlns:p14="http://schemas.microsoft.com/office/powerpoint/2010/main" val="3283915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F96B3-467D-4100-B5BF-C4C4F278420B}"/>
              </a:ext>
            </a:extLst>
          </p:cNvPr>
          <p:cNvSpPr>
            <a:spLocks noGrp="1"/>
          </p:cNvSpPr>
          <p:nvPr>
            <p:ph idx="1"/>
          </p:nvPr>
        </p:nvSpPr>
        <p:spPr>
          <a:xfrm>
            <a:off x="3076642" y="519058"/>
            <a:ext cx="5186514" cy="1720802"/>
          </a:xfrm>
        </p:spPr>
        <p:txBody>
          <a:bodyPr>
            <a:noAutofit/>
          </a:bodyPr>
          <a:lstStyle/>
          <a:p>
            <a:pPr marL="0" indent="0">
              <a:buNone/>
            </a:pPr>
            <a:r>
              <a:rPr lang="en-US" sz="6000" dirty="0"/>
              <a:t> </a:t>
            </a:r>
          </a:p>
          <a:p>
            <a:pPr marL="0" indent="0">
              <a:buNone/>
            </a:pPr>
            <a:endParaRPr lang="en-US" sz="6000" dirty="0"/>
          </a:p>
          <a:p>
            <a:pPr marL="0" indent="0" algn="just">
              <a:buNone/>
            </a:pPr>
            <a:r>
              <a:rPr lang="en-IN" sz="6000" dirty="0"/>
              <a:t>THANK YOU</a:t>
            </a:r>
          </a:p>
        </p:txBody>
      </p:sp>
    </p:spTree>
    <p:extLst>
      <p:ext uri="{BB962C8B-B14F-4D97-AF65-F5344CB8AC3E}">
        <p14:creationId xmlns:p14="http://schemas.microsoft.com/office/powerpoint/2010/main" val="16193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7CB3-DE41-4A87-B26B-D700BD156B42}"/>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Process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C65333-3C65-4A65-99EB-97E4EAB1EEF0}"/>
              </a:ext>
            </a:extLst>
          </p:cNvPr>
          <p:cNvSpPr>
            <a:spLocks noGrp="1"/>
          </p:cNvSpPr>
          <p:nvPr>
            <p:ph idx="1"/>
          </p:nvPr>
        </p:nvSpPr>
        <p:spPr/>
        <p:txBody>
          <a:bodyPr/>
          <a:lstStyle/>
          <a:p>
            <a:pPr algn="just">
              <a:buFont typeface="Wingdings" panose="05000000000000000000" pitchFamily="2" charset="2"/>
              <a:buChar char="Ø"/>
            </a:pPr>
            <a:r>
              <a:rPr lang="en-US" dirty="0"/>
              <a:t>As a part of the Business Intelligence team, the key goal was to improve the current process and keep loyal customers. Since Jawed Habib Hair &amp; Beauty Salon has a stronghold on the industry. The funds are being used to maintain the existing foundation. The following procedures were finalized and will be implemented in accordance with our scope:</a:t>
            </a:r>
          </a:p>
          <a:p>
            <a:endParaRPr lang="en-US" sz="2000" dirty="0">
              <a:solidFill>
                <a:srgbClr val="FF0000"/>
              </a:solidFill>
            </a:endParaRPr>
          </a:p>
          <a:p>
            <a:r>
              <a:rPr lang="en-US" sz="2000" dirty="0">
                <a:solidFill>
                  <a:srgbClr val="FF0000"/>
                </a:solidFill>
              </a:rPr>
              <a:t>NO SHOWS AND CANCELLED APPOINTMENT HANDLING. </a:t>
            </a:r>
          </a:p>
          <a:p>
            <a:r>
              <a:rPr lang="en-US" sz="2000" dirty="0">
                <a:solidFill>
                  <a:srgbClr val="FF0000"/>
                </a:solidFill>
              </a:rPr>
              <a:t>CUSTOMER FEEDBACK SYSTEM.</a:t>
            </a:r>
          </a:p>
          <a:p>
            <a:r>
              <a:rPr lang="en-US" sz="2000" dirty="0">
                <a:solidFill>
                  <a:srgbClr val="FF0000"/>
                </a:solidFill>
              </a:rPr>
              <a:t>FREQUENCY DISCOUNT MOTIVATION.</a:t>
            </a:r>
          </a:p>
          <a:p>
            <a:pPr algn="just">
              <a:buFont typeface="Wingdings" panose="05000000000000000000" pitchFamily="2" charset="2"/>
              <a:buChar char="Ø"/>
            </a:pPr>
            <a:endParaRPr lang="en-IN" dirty="0"/>
          </a:p>
        </p:txBody>
      </p:sp>
    </p:spTree>
    <p:extLst>
      <p:ext uri="{BB962C8B-B14F-4D97-AF65-F5344CB8AC3E}">
        <p14:creationId xmlns:p14="http://schemas.microsoft.com/office/powerpoint/2010/main" val="383112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478A-9646-45DD-B622-FCAA644D6D24}"/>
              </a:ext>
            </a:extLst>
          </p:cNvPr>
          <p:cNvSpPr>
            <a:spLocks noGrp="1"/>
          </p:cNvSpPr>
          <p:nvPr>
            <p:ph type="ctrTitle"/>
          </p:nvPr>
        </p:nvSpPr>
        <p:spPr>
          <a:xfrm>
            <a:off x="665825" y="461640"/>
            <a:ext cx="10002175" cy="594804"/>
          </a:xfrm>
        </p:spPr>
        <p:txBody>
          <a:bodyPr>
            <a:normAutofit/>
          </a:bodyPr>
          <a:lstStyle/>
          <a:p>
            <a:pPr algn="l"/>
            <a:r>
              <a:rPr lang="en-US" sz="3200" dirty="0">
                <a:latin typeface="Times New Roman" panose="02020603050405020304" pitchFamily="18" charset="0"/>
                <a:cs typeface="Times New Roman" panose="02020603050405020304" pitchFamily="18" charset="0"/>
              </a:rPr>
              <a:t>Process Design</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7080051-295D-4F55-95FD-2E481E59E3CF}"/>
              </a:ext>
            </a:extLst>
          </p:cNvPr>
          <p:cNvSpPr>
            <a:spLocks noGrp="1"/>
          </p:cNvSpPr>
          <p:nvPr>
            <p:ph type="subTitle" idx="1"/>
          </p:nvPr>
        </p:nvSpPr>
        <p:spPr>
          <a:xfrm>
            <a:off x="275208" y="1248282"/>
            <a:ext cx="11816178" cy="5609717"/>
          </a:xfrm>
        </p:spPr>
        <p:txBody>
          <a:bodyPr>
            <a:normAutofit/>
          </a:bodyPr>
          <a:lstStyle/>
          <a:p>
            <a:pPr marL="457200" indent="-457200" algn="just">
              <a:buFont typeface="Wingdings" panose="05000000000000000000" pitchFamily="2" charset="2"/>
              <a:buChar char="Ø"/>
            </a:pPr>
            <a:r>
              <a:rPr lang="en-US" sz="2400" dirty="0">
                <a:solidFill>
                  <a:schemeClr val="tx1"/>
                </a:solidFill>
              </a:rPr>
              <a:t>Customer Feedback Design</a:t>
            </a:r>
          </a:p>
          <a:p>
            <a:pPr marL="457200" indent="-457200" algn="just">
              <a:buFont typeface="Wingdings" panose="05000000000000000000" pitchFamily="2" charset="2"/>
              <a:buChar char="Ø"/>
            </a:pPr>
            <a:r>
              <a:rPr lang="en-US" sz="2400" dirty="0">
                <a:solidFill>
                  <a:schemeClr val="tx1"/>
                </a:solidFill>
              </a:rPr>
              <a:t>Customer feedback is the most important source of knowledge that can be used to boost a company's credibility. A feedback type is created for this purpose. Customers will be emailed the current connection to access the feedback form.</a:t>
            </a:r>
          </a:p>
          <a:p>
            <a:pPr marL="457200" indent="-457200" algn="just">
              <a:buFont typeface="Wingdings" panose="05000000000000000000" pitchFamily="2" charset="2"/>
              <a:buChar char="Ø"/>
            </a:pPr>
            <a:r>
              <a:rPr lang="en-US" sz="2400" dirty="0">
                <a:solidFill>
                  <a:schemeClr val="tx1"/>
                </a:solidFill>
              </a:rPr>
              <a:t>Since the reviews would be sent by mail. It is important to have a large logo so that the customer does not wrongly mark the email as spam.</a:t>
            </a:r>
            <a:endParaRPr lang="en-IN" sz="2400" dirty="0">
              <a:solidFill>
                <a:schemeClr val="tx1"/>
              </a:solidFill>
            </a:endParaRPr>
          </a:p>
        </p:txBody>
      </p:sp>
      <p:pic>
        <p:nvPicPr>
          <p:cNvPr id="2050" name="Picture 2">
            <a:extLst>
              <a:ext uri="{FF2B5EF4-FFF2-40B4-BE49-F238E27FC236}">
                <a16:creationId xmlns:a16="http://schemas.microsoft.com/office/drawing/2014/main" id="{15E48931-4852-4DE7-98B9-023A8A819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980" y="4573602"/>
            <a:ext cx="3873864" cy="207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17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1516C5-B183-41DD-8056-AB314E39B0C6}"/>
              </a:ext>
            </a:extLst>
          </p:cNvPr>
          <p:cNvSpPr>
            <a:spLocks noGrp="1"/>
          </p:cNvSpPr>
          <p:nvPr>
            <p:ph type="subTitle" idx="1"/>
          </p:nvPr>
        </p:nvSpPr>
        <p:spPr>
          <a:xfrm>
            <a:off x="73165" y="208656"/>
            <a:ext cx="11929445" cy="6649344"/>
          </a:xfrm>
        </p:spPr>
        <p:txBody>
          <a:bodyPr/>
          <a:lstStyle/>
          <a:p>
            <a:pPr marL="342900" indent="-342900" algn="just">
              <a:buFont typeface="Wingdings" panose="05000000000000000000" pitchFamily="2" charset="2"/>
              <a:buChar char="Ø"/>
            </a:pPr>
            <a:r>
              <a:rPr lang="en-US" dirty="0"/>
              <a:t> </a:t>
            </a:r>
            <a:r>
              <a:rPr lang="en-US" dirty="0">
                <a:solidFill>
                  <a:schemeClr val="tx1"/>
                </a:solidFill>
              </a:rPr>
              <a:t>A good feedback layout is descriptive and offers as much detail as possible. Long questions with a lot of choices appear to put the input provider on the defensive. Short queries, on the other hand, do not provide any details.</a:t>
            </a:r>
          </a:p>
          <a:p>
            <a:pPr algn="just"/>
            <a:endParaRPr lang="en-US" dirty="0"/>
          </a:p>
          <a:p>
            <a:endParaRPr lang="en-IN" dirty="0"/>
          </a:p>
        </p:txBody>
      </p:sp>
      <p:pic>
        <p:nvPicPr>
          <p:cNvPr id="3074" name="Picture 2">
            <a:extLst>
              <a:ext uri="{FF2B5EF4-FFF2-40B4-BE49-F238E27FC236}">
                <a16:creationId xmlns:a16="http://schemas.microsoft.com/office/drawing/2014/main" id="{6CC17877-5AD3-4C8F-90B9-EE4FB48DF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894" y="1686186"/>
            <a:ext cx="3719230" cy="426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85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EDA295-AF54-438E-B4C4-842D45D67B98}"/>
              </a:ext>
            </a:extLst>
          </p:cNvPr>
          <p:cNvSpPr>
            <a:spLocks noGrp="1"/>
          </p:cNvSpPr>
          <p:nvPr>
            <p:ph type="subTitle" idx="1"/>
          </p:nvPr>
        </p:nvSpPr>
        <p:spPr>
          <a:xfrm>
            <a:off x="168676" y="315158"/>
            <a:ext cx="11754035" cy="6542842"/>
          </a:xfrm>
        </p:spPr>
        <p:txBody>
          <a:bodyPr>
            <a:normAutofit/>
          </a:bodyPr>
          <a:lstStyle/>
          <a:p>
            <a:pPr marL="457200" indent="-457200" algn="just">
              <a:buFont typeface="Wingdings" panose="05000000000000000000" pitchFamily="2" charset="2"/>
              <a:buChar char="Ø"/>
            </a:pPr>
            <a:r>
              <a:rPr lang="en-US" sz="2400" dirty="0">
                <a:solidFill>
                  <a:schemeClr val="tx1"/>
                </a:solidFill>
              </a:rPr>
              <a:t>These problems, as seen above, will not irritate customers and will inspire them to actively fill out the document.</a:t>
            </a:r>
          </a:p>
          <a:p>
            <a:pPr marL="457200" indent="-457200" algn="just">
              <a:buFont typeface="Wingdings" panose="05000000000000000000" pitchFamily="2" charset="2"/>
              <a:buChar char="Ø"/>
            </a:pPr>
            <a:r>
              <a:rPr lang="en-IN" sz="2400" dirty="0">
                <a:solidFill>
                  <a:schemeClr val="tx1"/>
                </a:solidFill>
              </a:rPr>
              <a:t>The best way to give a general multiple-choice question with an explicit place for comment review.</a:t>
            </a:r>
          </a:p>
          <a:p>
            <a:endParaRPr lang="en-IN" sz="2800" dirty="0"/>
          </a:p>
          <a:p>
            <a:endParaRPr lang="en-IN" sz="2800" dirty="0"/>
          </a:p>
        </p:txBody>
      </p:sp>
      <p:pic>
        <p:nvPicPr>
          <p:cNvPr id="4098" name="Picture 2">
            <a:extLst>
              <a:ext uri="{FF2B5EF4-FFF2-40B4-BE49-F238E27FC236}">
                <a16:creationId xmlns:a16="http://schemas.microsoft.com/office/drawing/2014/main" id="{683256C5-E56F-4565-BBD5-063A43943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945" y="2836878"/>
            <a:ext cx="5343525" cy="183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98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43F5CA-402F-412B-B54B-F45B1ABEC8C4}"/>
              </a:ext>
            </a:extLst>
          </p:cNvPr>
          <p:cNvSpPr>
            <a:spLocks noGrp="1"/>
          </p:cNvSpPr>
          <p:nvPr>
            <p:ph type="subTitle" idx="1"/>
          </p:nvPr>
        </p:nvSpPr>
        <p:spPr>
          <a:xfrm>
            <a:off x="204787" y="341313"/>
            <a:ext cx="11842750" cy="6516687"/>
          </a:xfrm>
        </p:spPr>
        <p:txBody>
          <a:bodyPr>
            <a:normAutofit/>
          </a:bodyPr>
          <a:lstStyle/>
          <a:p>
            <a:pPr marL="342900" indent="-342900" algn="just">
              <a:buFont typeface="Wingdings" panose="05000000000000000000" pitchFamily="2" charset="2"/>
              <a:buChar char="Ø"/>
            </a:pPr>
            <a:r>
              <a:rPr lang="en-US" sz="2400" dirty="0">
                <a:solidFill>
                  <a:schemeClr val="tx1"/>
                </a:solidFill>
              </a:rPr>
              <a:t>In the scenario that a customer needs to provide input and schedule an appointment at the same time. There is a choice available. The client may be discouraged from booking if the route is longer and more difficult.</a:t>
            </a:r>
          </a:p>
          <a:p>
            <a:endParaRPr lang="en-US" sz="2800" dirty="0"/>
          </a:p>
          <a:p>
            <a:endParaRPr lang="en-IN" dirty="0"/>
          </a:p>
        </p:txBody>
      </p:sp>
      <p:pic>
        <p:nvPicPr>
          <p:cNvPr id="5122" name="Picture 2">
            <a:extLst>
              <a:ext uri="{FF2B5EF4-FFF2-40B4-BE49-F238E27FC236}">
                <a16:creationId xmlns:a16="http://schemas.microsoft.com/office/drawing/2014/main" id="{5A8545EB-6694-4C6C-B465-9D00C47F3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772" y="1887523"/>
            <a:ext cx="3223652" cy="473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32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4D973C-E306-4030-994A-1833544682C4}"/>
              </a:ext>
            </a:extLst>
          </p:cNvPr>
          <p:cNvSpPr>
            <a:spLocks noGrp="1"/>
          </p:cNvSpPr>
          <p:nvPr>
            <p:ph type="subTitle" idx="1"/>
          </p:nvPr>
        </p:nvSpPr>
        <p:spPr>
          <a:xfrm>
            <a:off x="174594" y="215283"/>
            <a:ext cx="12085468" cy="6642717"/>
          </a:xfrm>
        </p:spPr>
        <p:txBody>
          <a:bodyPr>
            <a:normAutofit/>
          </a:bodyPr>
          <a:lstStyle/>
          <a:p>
            <a:pPr marL="342900" indent="-342900" algn="just">
              <a:buFont typeface="Wingdings" panose="05000000000000000000" pitchFamily="2" charset="2"/>
              <a:buChar char="Ø"/>
            </a:pPr>
            <a:r>
              <a:rPr lang="en-US" sz="2400" dirty="0">
                <a:solidFill>
                  <a:schemeClr val="tx1"/>
                </a:solidFill>
              </a:rPr>
              <a:t>The complete process is illustrated in the flow chart above, with the suggestions directed at those who attended the salon.</a:t>
            </a:r>
          </a:p>
          <a:p>
            <a:endParaRPr lang="en-US" sz="2800" dirty="0"/>
          </a:p>
          <a:p>
            <a:pPr algn="r"/>
            <a:endParaRPr lang="en-US" sz="2800" dirty="0"/>
          </a:p>
          <a:p>
            <a:pPr algn="just"/>
            <a:endParaRPr lang="en-IN" sz="2800" dirty="0"/>
          </a:p>
        </p:txBody>
      </p:sp>
      <p:pic>
        <p:nvPicPr>
          <p:cNvPr id="6146" name="Picture 2">
            <a:extLst>
              <a:ext uri="{FF2B5EF4-FFF2-40B4-BE49-F238E27FC236}">
                <a16:creationId xmlns:a16="http://schemas.microsoft.com/office/drawing/2014/main" id="{D9979A3A-9690-4E11-8E71-D69E64FC7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963" y="1619075"/>
            <a:ext cx="5512993" cy="531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59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EB26-C832-4F20-B51E-6D52AFC3BFFD}"/>
              </a:ext>
            </a:extLst>
          </p:cNvPr>
          <p:cNvSpPr>
            <a:spLocks noGrp="1"/>
          </p:cNvSpPr>
          <p:nvPr>
            <p:ph type="ctrTitle"/>
          </p:nvPr>
        </p:nvSpPr>
        <p:spPr>
          <a:xfrm>
            <a:off x="719092" y="190870"/>
            <a:ext cx="3249226" cy="545977"/>
          </a:xfrm>
        </p:spPr>
        <p:txBody>
          <a:bodyPr>
            <a:normAutofit/>
          </a:bodyPr>
          <a:lstStyle/>
          <a:p>
            <a:pPr algn="just"/>
            <a:r>
              <a:rPr lang="en-US" sz="2800" dirty="0" err="1">
                <a:latin typeface="Times New Roman" panose="02020603050405020304" pitchFamily="18" charset="0"/>
                <a:cs typeface="Times New Roman" panose="02020603050405020304" pitchFamily="18" charset="0"/>
              </a:rPr>
              <a:t>DataSet</a:t>
            </a:r>
            <a:r>
              <a:rPr lang="en-US" sz="2800" dirty="0">
                <a:latin typeface="Times New Roman" panose="02020603050405020304" pitchFamily="18" charset="0"/>
                <a:cs typeface="Times New Roman" panose="02020603050405020304" pitchFamily="18" charset="0"/>
              </a:rPr>
              <a:t> Directory</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59A409D-FC71-4CE8-9B11-C8F8B2021FF0}"/>
              </a:ext>
            </a:extLst>
          </p:cNvPr>
          <p:cNvSpPr>
            <a:spLocks noGrp="1"/>
          </p:cNvSpPr>
          <p:nvPr>
            <p:ph type="subTitle" idx="1"/>
          </p:nvPr>
        </p:nvSpPr>
        <p:spPr>
          <a:xfrm>
            <a:off x="719092" y="852257"/>
            <a:ext cx="11088208" cy="5814874"/>
          </a:xfrm>
        </p:spPr>
        <p:txBody>
          <a:bodyPr/>
          <a:lstStyle/>
          <a:p>
            <a:pPr marL="342900" indent="-342900" algn="just">
              <a:buFont typeface="Wingdings" panose="05000000000000000000" pitchFamily="2" charset="2"/>
              <a:buChar char="Ø"/>
            </a:pPr>
            <a:r>
              <a:rPr lang="en-US" dirty="0">
                <a:solidFill>
                  <a:schemeClr val="tx1"/>
                </a:solidFill>
              </a:rPr>
              <a:t>This dataset includes information about a customer's payment. It includes the revenue generated as well as the employees who contributed to the latter. It's also possible to find out which employees have the most bookings. The date and time columns refer to the peak days of year for business</a:t>
            </a:r>
          </a:p>
          <a:p>
            <a:pPr marL="342900" indent="-342900" algn="just">
              <a:buFont typeface="Wingdings" panose="05000000000000000000" pitchFamily="2" charset="2"/>
              <a:buChar char="Ø"/>
            </a:pPr>
            <a:r>
              <a:rPr lang="en-US" dirty="0">
                <a:solidFill>
                  <a:schemeClr val="tx1"/>
                </a:solidFill>
              </a:rPr>
              <a:t>Receipt Transactions:</a:t>
            </a:r>
          </a:p>
          <a:p>
            <a:pPr algn="r"/>
            <a:endParaRPr lang="en-IN" dirty="0"/>
          </a:p>
        </p:txBody>
      </p:sp>
      <p:pic>
        <p:nvPicPr>
          <p:cNvPr id="7170" name="Picture 2">
            <a:extLst>
              <a:ext uri="{FF2B5EF4-FFF2-40B4-BE49-F238E27FC236}">
                <a16:creationId xmlns:a16="http://schemas.microsoft.com/office/drawing/2014/main" id="{BF4FE737-09B9-4EDF-97DC-45907BC20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708" y="3135712"/>
            <a:ext cx="613761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73496"/>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74322107685D64996852991BBE76295" ma:contentTypeVersion="11" ma:contentTypeDescription="Create a new document." ma:contentTypeScope="" ma:versionID="e0ff4ff5d5d08fa11fdae15d06c2394c">
  <xsd:schema xmlns:xsd="http://www.w3.org/2001/XMLSchema" xmlns:xs="http://www.w3.org/2001/XMLSchema" xmlns:p="http://schemas.microsoft.com/office/2006/metadata/properties" xmlns:ns3="8bd30d58-183b-47ab-9c96-0a7e5c67e5fb" xmlns:ns4="f3163311-1b48-4ef0-a090-ef69a3d4c270" targetNamespace="http://schemas.microsoft.com/office/2006/metadata/properties" ma:root="true" ma:fieldsID="3b71b31d82a4781e98cb3875526bf6ce" ns3:_="" ns4:_="">
    <xsd:import namespace="8bd30d58-183b-47ab-9c96-0a7e5c67e5fb"/>
    <xsd:import namespace="f3163311-1b48-4ef0-a090-ef69a3d4c27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d30d58-183b-47ab-9c96-0a7e5c67e5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163311-1b48-4ef0-a090-ef69a3d4c27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090609-39EA-4906-95EC-F6021C922292}">
  <ds:schemaRefs>
    <ds:schemaRef ds:uri="http://schemas.microsoft.com/office/infopath/2007/PartnerControls"/>
    <ds:schemaRef ds:uri="http://purl.org/dc/dcmitype/"/>
    <ds:schemaRef ds:uri="http://schemas.microsoft.com/office/2006/documentManagement/types"/>
    <ds:schemaRef ds:uri="http://purl.org/dc/elements/1.1/"/>
    <ds:schemaRef ds:uri="f3163311-1b48-4ef0-a090-ef69a3d4c270"/>
    <ds:schemaRef ds:uri="http://www.w3.org/XML/1998/namespace"/>
    <ds:schemaRef ds:uri="8bd30d58-183b-47ab-9c96-0a7e5c67e5fb"/>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C86FE39C-B3D1-492E-B74A-1125A2C84B65}">
  <ds:schemaRefs>
    <ds:schemaRef ds:uri="http://schemas.microsoft.com/sharepoint/v3/contenttype/forms"/>
  </ds:schemaRefs>
</ds:datastoreItem>
</file>

<file path=customXml/itemProps3.xml><?xml version="1.0" encoding="utf-8"?>
<ds:datastoreItem xmlns:ds="http://schemas.openxmlformats.org/officeDocument/2006/customXml" ds:itemID="{C2D325A1-9244-464A-8EC5-0C2D3DB4DF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d30d58-183b-47ab-9c96-0a7e5c67e5fb"/>
    <ds:schemaRef ds:uri="f3163311-1b48-4ef0-a090-ef69a3d4c2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700</TotalTime>
  <Words>1268</Words>
  <Application>Microsoft Office PowerPoint</Application>
  <PresentationFormat>Widescreen</PresentationFormat>
  <Paragraphs>73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Rockwell</vt:lpstr>
      <vt:lpstr>Times New Roman</vt:lpstr>
      <vt:lpstr>Trebuchet MS</vt:lpstr>
      <vt:lpstr>Wingdings</vt:lpstr>
      <vt:lpstr>Wingdings 3</vt:lpstr>
      <vt:lpstr>Facet</vt:lpstr>
      <vt:lpstr>JAWED HABIB HAIR &amp; BEAUTY    </vt:lpstr>
      <vt:lpstr>INTRODUCTION</vt:lpstr>
      <vt:lpstr>Process</vt:lpstr>
      <vt:lpstr>Process Design</vt:lpstr>
      <vt:lpstr>PowerPoint Presentation</vt:lpstr>
      <vt:lpstr>PowerPoint Presentation</vt:lpstr>
      <vt:lpstr>PowerPoint Presentation</vt:lpstr>
      <vt:lpstr>PowerPoint Presentation</vt:lpstr>
      <vt:lpstr>DataSet Directory</vt:lpstr>
      <vt:lpstr>Database Design</vt:lpstr>
      <vt:lpstr>Product Life Cycle</vt:lpstr>
      <vt:lpstr>Data Creation</vt:lpstr>
      <vt:lpstr>IMPLEMENTATION</vt:lpstr>
      <vt:lpstr>Porter’s Five Force Implementation</vt:lpstr>
      <vt:lpstr>Balanced Score Card</vt:lpstr>
      <vt:lpstr>PDCA Cycle</vt:lpstr>
      <vt:lpstr>PowerPoint Presentation</vt:lpstr>
      <vt:lpstr>Implementation of Dynamics CRM</vt:lpstr>
      <vt:lpstr>PowerPoint Presentation</vt:lpstr>
      <vt:lpstr>PowerPoint Presentation</vt:lpstr>
      <vt:lpstr>PowerPoint Presentation</vt:lpstr>
      <vt:lpstr>PowerPoint Presentation</vt:lpstr>
      <vt:lpstr>IMPLEMENTATION OF TABLEAU FOR DASHBOARD </vt:lpstr>
      <vt:lpstr>First Dashboard</vt:lpstr>
      <vt:lpstr>Second Dashboard</vt:lpstr>
      <vt:lpstr>Third Dashboard</vt:lpstr>
      <vt:lpstr>Feed Back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BIBA</dc:title>
  <dc:creator>Javed Mohammed</dc:creator>
  <cp:lastModifiedBy>Aryan Rajput</cp:lastModifiedBy>
  <cp:revision>37</cp:revision>
  <dcterms:created xsi:type="dcterms:W3CDTF">2021-05-04T12:58:29Z</dcterms:created>
  <dcterms:modified xsi:type="dcterms:W3CDTF">2021-05-06T14:06:11Z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0x010100C74322107685D64996852991BBE76295</vt:lpwstr>
  </property>
</Properties>
</file>