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256" r:id="rId2"/>
    <p:sldId id="343" r:id="rId3"/>
    <p:sldId id="326" r:id="rId4"/>
    <p:sldId id="341" r:id="rId5"/>
    <p:sldId id="342" r:id="rId6"/>
    <p:sldId id="337" r:id="rId7"/>
    <p:sldId id="336" r:id="rId8"/>
    <p:sldId id="328" r:id="rId9"/>
    <p:sldId id="31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yan Rajput" initials="AR" lastIdx="2" clrIdx="0">
    <p:extLst>
      <p:ext uri="{19B8F6BF-5375-455C-9EA6-DF929625EA0E}">
        <p15:presenceInfo xmlns:p15="http://schemas.microsoft.com/office/powerpoint/2012/main" userId="Aryan Rajpu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1T21:15:24.685" idx="1">
    <p:pos x="6919" y="1205"/>
    <p:text/>
    <p:extLst>
      <p:ext uri="{C676402C-5697-4E1C-873F-D02D1690AC5C}">
        <p15:threadingInfo xmlns:p15="http://schemas.microsoft.com/office/powerpoint/2012/main" timeZoneBias="-60"/>
      </p:ext>
    </p:extLst>
  </p:cm>
  <p:cm authorId="1" dt="2021-05-01T21:15:49.340" idx="2">
    <p:pos x="7055" y="1341"/>
    <p:text>Cam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4053A-8F52-490B-B60E-E5B3D123BD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36481E-83E7-4E02-B820-CEF6AB8503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•Can we predict the CO2 emission from Car?</a:t>
          </a:r>
        </a:p>
      </dgm:t>
    </dgm:pt>
    <dgm:pt modelId="{66D689D9-E000-4114-9CF6-61E156485B3E}" type="parTrans" cxnId="{8A705D86-1686-4F91-8B72-2C9AD4E8556B}">
      <dgm:prSet/>
      <dgm:spPr/>
      <dgm:t>
        <a:bodyPr/>
        <a:lstStyle/>
        <a:p>
          <a:endParaRPr lang="en-US"/>
        </a:p>
      </dgm:t>
    </dgm:pt>
    <dgm:pt modelId="{15B29032-CC6F-4CE0-B6E6-46967CE0A160}" type="sibTrans" cxnId="{8A705D86-1686-4F91-8B72-2C9AD4E8556B}">
      <dgm:prSet/>
      <dgm:spPr/>
      <dgm:t>
        <a:bodyPr/>
        <a:lstStyle/>
        <a:p>
          <a:endParaRPr lang="en-US"/>
        </a:p>
      </dgm:t>
    </dgm:pt>
    <dgm:pt modelId="{1CD9F589-459B-4A19-8438-616F66ABB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•Can we predict the AQI using machine learning techniques?</a:t>
          </a:r>
        </a:p>
      </dgm:t>
    </dgm:pt>
    <dgm:pt modelId="{1EB351D8-2945-4CFE-9BCE-1DC9921FD499}" type="parTrans" cxnId="{37DB3191-7C6A-460C-9682-2B7ACB5F34BA}">
      <dgm:prSet/>
      <dgm:spPr/>
      <dgm:t>
        <a:bodyPr/>
        <a:lstStyle/>
        <a:p>
          <a:endParaRPr lang="en-US"/>
        </a:p>
      </dgm:t>
    </dgm:pt>
    <dgm:pt modelId="{17798535-DFF7-42AB-9F63-CC77CDD91317}" type="sibTrans" cxnId="{37DB3191-7C6A-460C-9682-2B7ACB5F34BA}">
      <dgm:prSet/>
      <dgm:spPr/>
      <dgm:t>
        <a:bodyPr/>
        <a:lstStyle/>
        <a:p>
          <a:endParaRPr lang="en-US"/>
        </a:p>
      </dgm:t>
    </dgm:pt>
    <dgm:pt modelId="{C12914C7-9EDE-4215-9C2A-CE705EB9B6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Will rain tomorrow?</a:t>
          </a:r>
        </a:p>
      </dgm:t>
    </dgm:pt>
    <dgm:pt modelId="{6A0EA4D4-C691-4243-AEE8-44FD426121FE}" type="parTrans" cxnId="{33CB114D-0FBF-4DDE-B9CB-DAD3BB788E0F}">
      <dgm:prSet/>
      <dgm:spPr/>
      <dgm:t>
        <a:bodyPr/>
        <a:lstStyle/>
        <a:p>
          <a:endParaRPr lang="en-IN"/>
        </a:p>
      </dgm:t>
    </dgm:pt>
    <dgm:pt modelId="{4ACD91BB-7D51-4E56-9AC0-B9FCA8A3F760}" type="sibTrans" cxnId="{33CB114D-0FBF-4DDE-B9CB-DAD3BB788E0F}">
      <dgm:prSet/>
      <dgm:spPr/>
      <dgm:t>
        <a:bodyPr/>
        <a:lstStyle/>
        <a:p>
          <a:endParaRPr lang="en-IN"/>
        </a:p>
      </dgm:t>
    </dgm:pt>
    <dgm:pt modelId="{9093D1E9-57CB-43D8-9E97-CA662CFC6337}" type="pres">
      <dgm:prSet presAssocID="{E764053A-8F52-490B-B60E-E5B3D123BD94}" presName="root" presStyleCnt="0">
        <dgm:presLayoutVars>
          <dgm:dir/>
          <dgm:resizeHandles val="exact"/>
        </dgm:presLayoutVars>
      </dgm:prSet>
      <dgm:spPr/>
    </dgm:pt>
    <dgm:pt modelId="{C8ACE0C3-F811-4E2F-BF8D-26D168394485}" type="pres">
      <dgm:prSet presAssocID="{F836481E-83E7-4E02-B820-CEF6AB8503B9}" presName="compNode" presStyleCnt="0"/>
      <dgm:spPr/>
    </dgm:pt>
    <dgm:pt modelId="{1375951C-F014-4951-AC9B-1CEFAA109225}" type="pres">
      <dgm:prSet presAssocID="{F836481E-83E7-4E02-B820-CEF6AB8503B9}" presName="iconRect" presStyleLbl="node1" presStyleIdx="0" presStyleCnt="3" custScaleX="84078" custScaleY="85037" custLinFactNeighborX="-39523" custLinFactNeighborY="-91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7A9E62E-3332-4E48-BB74-C0B9B337983C}" type="pres">
      <dgm:prSet presAssocID="{F836481E-83E7-4E02-B820-CEF6AB8503B9}" presName="spaceRect" presStyleCnt="0"/>
      <dgm:spPr/>
    </dgm:pt>
    <dgm:pt modelId="{BA94DD41-CB75-4E0D-9645-5180BC7E6105}" type="pres">
      <dgm:prSet presAssocID="{F836481E-83E7-4E02-B820-CEF6AB8503B9}" presName="textRect" presStyleLbl="revTx" presStyleIdx="0" presStyleCnt="3" custLinFactNeighborX="-9745" custLinFactNeighborY="-40780">
        <dgm:presLayoutVars>
          <dgm:chMax val="1"/>
          <dgm:chPref val="1"/>
        </dgm:presLayoutVars>
      </dgm:prSet>
      <dgm:spPr/>
    </dgm:pt>
    <dgm:pt modelId="{9D9C7987-429A-463B-9E2D-5BA136080D56}" type="pres">
      <dgm:prSet presAssocID="{15B29032-CC6F-4CE0-B6E6-46967CE0A160}" presName="sibTrans" presStyleCnt="0"/>
      <dgm:spPr/>
    </dgm:pt>
    <dgm:pt modelId="{CFDD3146-F620-4AC4-9E34-5DC4FC848969}" type="pres">
      <dgm:prSet presAssocID="{C12914C7-9EDE-4215-9C2A-CE705EB9B695}" presName="compNode" presStyleCnt="0"/>
      <dgm:spPr/>
    </dgm:pt>
    <dgm:pt modelId="{54A94D82-4437-49BA-9F86-A41C5E1E46B5}" type="pres">
      <dgm:prSet presAssocID="{C12914C7-9EDE-4215-9C2A-CE705EB9B695}" presName="iconRect" presStyleLbl="node1" presStyleIdx="1" presStyleCnt="3" custScaleX="84078" custScaleY="85037" custLinFactX="100000" custLinFactNeighborX="165769" custLinFactNeighborY="-127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DD91C87-109E-4301-A8A0-98C050CFD2F1}" type="pres">
      <dgm:prSet presAssocID="{C12914C7-9EDE-4215-9C2A-CE705EB9B695}" presName="spaceRect" presStyleCnt="0"/>
      <dgm:spPr/>
    </dgm:pt>
    <dgm:pt modelId="{1C863808-9CAD-446F-AF64-187B4506B401}" type="pres">
      <dgm:prSet presAssocID="{C12914C7-9EDE-4215-9C2A-CE705EB9B695}" presName="textRect" presStyleLbl="revTx" presStyleIdx="1" presStyleCnt="3" custLinFactX="24151" custLinFactNeighborX="100000" custLinFactNeighborY="-61752">
        <dgm:presLayoutVars>
          <dgm:chMax val="1"/>
          <dgm:chPref val="1"/>
        </dgm:presLayoutVars>
      </dgm:prSet>
      <dgm:spPr/>
    </dgm:pt>
    <dgm:pt modelId="{2A8E92B8-265A-4ABD-A7D3-C8576F38034D}" type="pres">
      <dgm:prSet presAssocID="{4ACD91BB-7D51-4E56-9AC0-B9FCA8A3F760}" presName="sibTrans" presStyleCnt="0"/>
      <dgm:spPr/>
    </dgm:pt>
    <dgm:pt modelId="{FC05ADCA-ADDB-4FEC-BA59-36C48B2CE50C}" type="pres">
      <dgm:prSet presAssocID="{1CD9F589-459B-4A19-8438-616F66ABBAE4}" presName="compNode" presStyleCnt="0"/>
      <dgm:spPr/>
    </dgm:pt>
    <dgm:pt modelId="{C64B919E-7BDB-4AD5-8F39-92B150B611A9}" type="pres">
      <dgm:prSet presAssocID="{1CD9F589-459B-4A19-8438-616F66ABBAE4}" presName="iconRect" presStyleLbl="node1" presStyleIdx="2" presStyleCnt="3" custScaleX="73068" custScaleY="70542" custLinFactX="-100000" custLinFactNeighborX="-156826" custLinFactNeighborY="-135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9DCC1DE-9C87-4C6F-9654-B976C7EFE2B2}" type="pres">
      <dgm:prSet presAssocID="{1CD9F589-459B-4A19-8438-616F66ABBAE4}" presName="spaceRect" presStyleCnt="0"/>
      <dgm:spPr/>
    </dgm:pt>
    <dgm:pt modelId="{4D148835-093B-4102-A0FE-6935F6AE6C6E}" type="pres">
      <dgm:prSet presAssocID="{1CD9F589-459B-4A19-8438-616F66ABBAE4}" presName="textRect" presStyleLbl="revTx" presStyleIdx="2" presStyleCnt="3" custScaleX="84535" custScaleY="67721" custLinFactX="-4852" custLinFactNeighborX="-100000" custLinFactNeighborY="2330">
        <dgm:presLayoutVars>
          <dgm:chMax val="1"/>
          <dgm:chPref val="1"/>
        </dgm:presLayoutVars>
      </dgm:prSet>
      <dgm:spPr/>
    </dgm:pt>
  </dgm:ptLst>
  <dgm:cxnLst>
    <dgm:cxn modelId="{A41B2905-FDBD-41D6-B295-A60A14552014}" type="presOf" srcId="{F836481E-83E7-4E02-B820-CEF6AB8503B9}" destId="{BA94DD41-CB75-4E0D-9645-5180BC7E6105}" srcOrd="0" destOrd="0" presId="urn:microsoft.com/office/officeart/2018/2/layout/IconLabelList"/>
    <dgm:cxn modelId="{23581815-42D3-4934-866A-FB9AB66BF3E1}" type="presOf" srcId="{1CD9F589-459B-4A19-8438-616F66ABBAE4}" destId="{4D148835-093B-4102-A0FE-6935F6AE6C6E}" srcOrd="0" destOrd="0" presId="urn:microsoft.com/office/officeart/2018/2/layout/IconLabelList"/>
    <dgm:cxn modelId="{33CB114D-0FBF-4DDE-B9CB-DAD3BB788E0F}" srcId="{E764053A-8F52-490B-B60E-E5B3D123BD94}" destId="{C12914C7-9EDE-4215-9C2A-CE705EB9B695}" srcOrd="1" destOrd="0" parTransId="{6A0EA4D4-C691-4243-AEE8-44FD426121FE}" sibTransId="{4ACD91BB-7D51-4E56-9AC0-B9FCA8A3F760}"/>
    <dgm:cxn modelId="{9583C783-CE8B-42CC-BB84-56818A40AFB6}" type="presOf" srcId="{C12914C7-9EDE-4215-9C2A-CE705EB9B695}" destId="{1C863808-9CAD-446F-AF64-187B4506B401}" srcOrd="0" destOrd="0" presId="urn:microsoft.com/office/officeart/2018/2/layout/IconLabelList"/>
    <dgm:cxn modelId="{8A705D86-1686-4F91-8B72-2C9AD4E8556B}" srcId="{E764053A-8F52-490B-B60E-E5B3D123BD94}" destId="{F836481E-83E7-4E02-B820-CEF6AB8503B9}" srcOrd="0" destOrd="0" parTransId="{66D689D9-E000-4114-9CF6-61E156485B3E}" sibTransId="{15B29032-CC6F-4CE0-B6E6-46967CE0A160}"/>
    <dgm:cxn modelId="{37DB3191-7C6A-460C-9682-2B7ACB5F34BA}" srcId="{E764053A-8F52-490B-B60E-E5B3D123BD94}" destId="{1CD9F589-459B-4A19-8438-616F66ABBAE4}" srcOrd="2" destOrd="0" parTransId="{1EB351D8-2945-4CFE-9BCE-1DC9921FD499}" sibTransId="{17798535-DFF7-42AB-9F63-CC77CDD91317}"/>
    <dgm:cxn modelId="{C12FF3A0-F90A-435E-9FBC-D9C501B0AAAA}" type="presOf" srcId="{E764053A-8F52-490B-B60E-E5B3D123BD94}" destId="{9093D1E9-57CB-43D8-9E97-CA662CFC6337}" srcOrd="0" destOrd="0" presId="urn:microsoft.com/office/officeart/2018/2/layout/IconLabelList"/>
    <dgm:cxn modelId="{E78B26C1-25AD-4903-A113-EE64EE9CE0B0}" type="presParOf" srcId="{9093D1E9-57CB-43D8-9E97-CA662CFC6337}" destId="{C8ACE0C3-F811-4E2F-BF8D-26D168394485}" srcOrd="0" destOrd="0" presId="urn:microsoft.com/office/officeart/2018/2/layout/IconLabelList"/>
    <dgm:cxn modelId="{A0E80C24-5329-43D8-9FD6-5D778EF12630}" type="presParOf" srcId="{C8ACE0C3-F811-4E2F-BF8D-26D168394485}" destId="{1375951C-F014-4951-AC9B-1CEFAA109225}" srcOrd="0" destOrd="0" presId="urn:microsoft.com/office/officeart/2018/2/layout/IconLabelList"/>
    <dgm:cxn modelId="{F1B02A83-A462-4545-BE39-542A593BB5DE}" type="presParOf" srcId="{C8ACE0C3-F811-4E2F-BF8D-26D168394485}" destId="{A7A9E62E-3332-4E48-BB74-C0B9B337983C}" srcOrd="1" destOrd="0" presId="urn:microsoft.com/office/officeart/2018/2/layout/IconLabelList"/>
    <dgm:cxn modelId="{4E28A23B-24FC-4448-AC53-30A5B09BBB62}" type="presParOf" srcId="{C8ACE0C3-F811-4E2F-BF8D-26D168394485}" destId="{BA94DD41-CB75-4E0D-9645-5180BC7E6105}" srcOrd="2" destOrd="0" presId="urn:microsoft.com/office/officeart/2018/2/layout/IconLabelList"/>
    <dgm:cxn modelId="{7F87709F-6EBB-4106-BEBA-13A4A9A34BAC}" type="presParOf" srcId="{9093D1E9-57CB-43D8-9E97-CA662CFC6337}" destId="{9D9C7987-429A-463B-9E2D-5BA136080D56}" srcOrd="1" destOrd="0" presId="urn:microsoft.com/office/officeart/2018/2/layout/IconLabelList"/>
    <dgm:cxn modelId="{D53FD43E-8E61-4C80-8ADB-1DF976E540DF}" type="presParOf" srcId="{9093D1E9-57CB-43D8-9E97-CA662CFC6337}" destId="{CFDD3146-F620-4AC4-9E34-5DC4FC848969}" srcOrd="2" destOrd="0" presId="urn:microsoft.com/office/officeart/2018/2/layout/IconLabelList"/>
    <dgm:cxn modelId="{F3EBC980-54C1-4DF3-A5E1-0BF16F1D7C17}" type="presParOf" srcId="{CFDD3146-F620-4AC4-9E34-5DC4FC848969}" destId="{54A94D82-4437-49BA-9F86-A41C5E1E46B5}" srcOrd="0" destOrd="0" presId="urn:microsoft.com/office/officeart/2018/2/layout/IconLabelList"/>
    <dgm:cxn modelId="{2E256121-1C08-4D8B-AB87-257172166D8C}" type="presParOf" srcId="{CFDD3146-F620-4AC4-9E34-5DC4FC848969}" destId="{3DD91C87-109E-4301-A8A0-98C050CFD2F1}" srcOrd="1" destOrd="0" presId="urn:microsoft.com/office/officeart/2018/2/layout/IconLabelList"/>
    <dgm:cxn modelId="{14985DD3-7AE5-47E3-ADA6-121F75C2F144}" type="presParOf" srcId="{CFDD3146-F620-4AC4-9E34-5DC4FC848969}" destId="{1C863808-9CAD-446F-AF64-187B4506B401}" srcOrd="2" destOrd="0" presId="urn:microsoft.com/office/officeart/2018/2/layout/IconLabelList"/>
    <dgm:cxn modelId="{EF418272-1BCB-46B0-9D19-CC148ED9A945}" type="presParOf" srcId="{9093D1E9-57CB-43D8-9E97-CA662CFC6337}" destId="{2A8E92B8-265A-4ABD-A7D3-C8576F38034D}" srcOrd="3" destOrd="0" presId="urn:microsoft.com/office/officeart/2018/2/layout/IconLabelList"/>
    <dgm:cxn modelId="{9D8595F6-FD77-4E0F-B7B4-2D7BCCFF4ED3}" type="presParOf" srcId="{9093D1E9-57CB-43D8-9E97-CA662CFC6337}" destId="{FC05ADCA-ADDB-4FEC-BA59-36C48B2CE50C}" srcOrd="4" destOrd="0" presId="urn:microsoft.com/office/officeart/2018/2/layout/IconLabelList"/>
    <dgm:cxn modelId="{D7162EF0-4EFA-49E9-B2A5-D6CAC9C660D5}" type="presParOf" srcId="{FC05ADCA-ADDB-4FEC-BA59-36C48B2CE50C}" destId="{C64B919E-7BDB-4AD5-8F39-92B150B611A9}" srcOrd="0" destOrd="0" presId="urn:microsoft.com/office/officeart/2018/2/layout/IconLabelList"/>
    <dgm:cxn modelId="{4B3E6C82-4F2A-4AC0-87AC-F6221D24A781}" type="presParOf" srcId="{FC05ADCA-ADDB-4FEC-BA59-36C48B2CE50C}" destId="{49DCC1DE-9C87-4C6F-9654-B976C7EFE2B2}" srcOrd="1" destOrd="0" presId="urn:microsoft.com/office/officeart/2018/2/layout/IconLabelList"/>
    <dgm:cxn modelId="{CF18E7A6-F761-4240-80BC-7DDB8E1F0AAB}" type="presParOf" srcId="{FC05ADCA-ADDB-4FEC-BA59-36C48B2CE50C}" destId="{4D148835-093B-4102-A0FE-6935F6AE6C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5951C-F014-4951-AC9B-1CEFAA109225}">
      <dsp:nvSpPr>
        <dsp:cNvPr id="0" name=""/>
        <dsp:cNvSpPr/>
      </dsp:nvSpPr>
      <dsp:spPr>
        <a:xfrm>
          <a:off x="968162" y="1117156"/>
          <a:ext cx="918799" cy="939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4DD41-CB75-4E0D-9645-5180BC7E6105}">
      <dsp:nvSpPr>
        <dsp:cNvPr id="0" name=""/>
        <dsp:cNvSpPr/>
      </dsp:nvSpPr>
      <dsp:spPr>
        <a:xfrm>
          <a:off x="133848" y="2303696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•Can we predict the CO2 emission from Car?</a:t>
          </a:r>
        </a:p>
      </dsp:txBody>
      <dsp:txXfrm>
        <a:off x="133848" y="2303696"/>
        <a:ext cx="2888307" cy="720000"/>
      </dsp:txXfrm>
    </dsp:sp>
    <dsp:sp modelId="{54A94D82-4437-49BA-9F86-A41C5E1E46B5}">
      <dsp:nvSpPr>
        <dsp:cNvPr id="0" name=""/>
        <dsp:cNvSpPr/>
      </dsp:nvSpPr>
      <dsp:spPr>
        <a:xfrm>
          <a:off x="8161132" y="962845"/>
          <a:ext cx="1092793" cy="1105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63808-9CAD-446F-AF64-187B4506B401}">
      <dsp:nvSpPr>
        <dsp:cNvPr id="0" name=""/>
        <dsp:cNvSpPr/>
      </dsp:nvSpPr>
      <dsp:spPr>
        <a:xfrm>
          <a:off x="7394936" y="2242663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 rain tomorrow?</a:t>
          </a:r>
        </a:p>
      </dsp:txBody>
      <dsp:txXfrm>
        <a:off x="7394936" y="2242663"/>
        <a:ext cx="2888307" cy="720000"/>
      </dsp:txXfrm>
    </dsp:sp>
    <dsp:sp modelId="{C64B919E-7BDB-4AD5-8F39-92B150B611A9}">
      <dsp:nvSpPr>
        <dsp:cNvPr id="0" name=""/>
        <dsp:cNvSpPr/>
      </dsp:nvSpPr>
      <dsp:spPr>
        <a:xfrm>
          <a:off x="4834076" y="1057038"/>
          <a:ext cx="949692" cy="916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48835-093B-4102-A0FE-6935F6AE6C6E}">
      <dsp:nvSpPr>
        <dsp:cNvPr id="0" name=""/>
        <dsp:cNvSpPr/>
      </dsp:nvSpPr>
      <dsp:spPr>
        <a:xfrm>
          <a:off x="4397725" y="2831261"/>
          <a:ext cx="2441630" cy="48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•Can we predict the AQI using machine learning techniques?</a:t>
          </a:r>
        </a:p>
      </dsp:txBody>
      <dsp:txXfrm>
        <a:off x="4397725" y="2831261"/>
        <a:ext cx="2441630" cy="487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86FC-845D-4FAE-B911-066CBCA6D0C7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9E814-C33A-43F2-AD38-471023556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1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6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8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7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13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7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79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0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4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23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8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8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0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2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5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0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279811-01E2-4D7E-BFDD-433AFB86F86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8CD2B4-450B-4C57-9F3F-EBF830BFE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1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12D400-D255-4F60-BD80-92B9F10F54E2}"/>
              </a:ext>
            </a:extLst>
          </p:cNvPr>
          <p:cNvSpPr txBox="1">
            <a:spLocks/>
          </p:cNvSpPr>
          <p:nvPr/>
        </p:nvSpPr>
        <p:spPr>
          <a:xfrm>
            <a:off x="794565" y="1359016"/>
            <a:ext cx="4507277" cy="24579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Arial" panose="020B0604020202020204" pitchFamily="34" charset="0"/>
              </a:rPr>
              <a:t>Machine Learning Analysis</a:t>
            </a:r>
            <a:endParaRPr lang="en-IN" sz="46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AB0CAE-3A36-4297-8611-BCC0C532931E}"/>
              </a:ext>
            </a:extLst>
          </p:cNvPr>
          <p:cNvSpPr txBox="1">
            <a:spLocks/>
          </p:cNvSpPr>
          <p:nvPr/>
        </p:nvSpPr>
        <p:spPr>
          <a:xfrm>
            <a:off x="5956183" y="4590661"/>
            <a:ext cx="5890604" cy="18571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</a:rPr>
              <a:t>Aryan Rajput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</a:rPr>
              <a:t>x20128088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</a:rPr>
              <a:t>Data Analytics - Jan 2021, Group B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</a:rPr>
              <a:t>National College of Ireland Dublin, Ireland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626620-6531-4C0C-AD33-7F5E1CAF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902998"/>
            <a:ext cx="6876288" cy="6747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  <a:highlight>
                  <a:srgbClr val="D24726"/>
                </a:highlight>
              </a:rPr>
              <a:t>Thank You</a:t>
            </a:r>
            <a:endParaRPr lang="en-IN" dirty="0">
              <a:solidFill>
                <a:schemeClr val="bg2"/>
              </a:solidFill>
              <a:highlight>
                <a:srgbClr val="D2472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354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0A6C-2155-43C1-895E-07A92AEC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D9E9-1C23-450C-B643-0B59D52D58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6758926" cy="4126294"/>
          </a:xfrm>
        </p:spPr>
        <p:txBody>
          <a:bodyPr>
            <a:normAutofit/>
          </a:bodyPr>
          <a:lstStyle/>
          <a:p>
            <a:r>
              <a:rPr lang="en-US" sz="3200" b="1" dirty="0"/>
              <a:t>CO2 Emission from Cars</a:t>
            </a:r>
          </a:p>
          <a:p>
            <a:r>
              <a:rPr lang="en-US" sz="3200" b="1" dirty="0"/>
              <a:t>Indian Air Quality</a:t>
            </a:r>
          </a:p>
          <a:p>
            <a:r>
              <a:rPr lang="en-US" sz="3200" b="1" dirty="0"/>
              <a:t>Australian Rain Dataset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2517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1386-4CC9-49AC-80DD-30E874F6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57" y="683713"/>
            <a:ext cx="9556243" cy="735711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Reason For Selecting CO2 Emissions, Air Quality and Weather Datasets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74DC-4DF5-4E87-B08F-17043D7FE568}"/>
              </a:ext>
            </a:extLst>
          </p:cNvPr>
          <p:cNvSpPr txBox="1"/>
          <p:nvPr/>
        </p:nvSpPr>
        <p:spPr>
          <a:xfrm>
            <a:off x="624762" y="1751238"/>
            <a:ext cx="111617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Pollution is constantly increasing and is among one of the</a:t>
            </a:r>
          </a:p>
          <a:p>
            <a:r>
              <a:rPr lang="en-US" sz="1800" dirty="0"/>
              <a:t>prime concern for every country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AQI measures whether the Air is dangerous or breathable. </a:t>
            </a:r>
          </a:p>
          <a:p>
            <a:r>
              <a:rPr lang="en-US" dirty="0"/>
              <a:t>India has a very high population density which results in </a:t>
            </a:r>
          </a:p>
          <a:p>
            <a:r>
              <a:rPr lang="en-US" dirty="0"/>
              <a:t>tremendous amount </a:t>
            </a:r>
            <a:r>
              <a:rPr lang="en-US" dirty="0" err="1"/>
              <a:t>ofAir</a:t>
            </a:r>
            <a:r>
              <a:rPr lang="en-US" dirty="0"/>
              <a:t> Pollution rise.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planet has so vivid</a:t>
            </a:r>
          </a:p>
          <a:p>
            <a:r>
              <a:rPr lang="en-US" dirty="0"/>
              <a:t>climatic situations, that it makes weather very evolving thus</a:t>
            </a:r>
          </a:p>
          <a:p>
            <a:r>
              <a:rPr lang="en-US" dirty="0"/>
              <a:t>making it very challenging to predict its patterns and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32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463DE-17EC-4265-B105-FAF0F9EB24A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9677339"/>
              </p:ext>
            </p:extLst>
          </p:nvPr>
        </p:nvGraphicFramePr>
        <p:xfrm>
          <a:off x="477474" y="1913529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06FF730-C369-49C2-AFCA-9265C6B7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research question :</a:t>
            </a:r>
          </a:p>
        </p:txBody>
      </p:sp>
    </p:spTree>
    <p:extLst>
      <p:ext uri="{BB962C8B-B14F-4D97-AF65-F5344CB8AC3E}">
        <p14:creationId xmlns:p14="http://schemas.microsoft.com/office/powerpoint/2010/main" val="22903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779A-35EC-4E3F-87AF-EA821180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64" y="318782"/>
            <a:ext cx="2628900" cy="9324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1026" name="Picture 2" descr="Steps in the KDD process ">
            <a:extLst>
              <a:ext uri="{FF2B5EF4-FFF2-40B4-BE49-F238E27FC236}">
                <a16:creationId xmlns:a16="http://schemas.microsoft.com/office/drawing/2014/main" id="{397DF40F-D1B3-45C6-8EB1-DBE986DD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3760" y="1430298"/>
            <a:ext cx="6780700" cy="459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809FA9-32FA-4A51-BF81-7DB452C94F83}"/>
              </a:ext>
            </a:extLst>
          </p:cNvPr>
          <p:cNvSpPr txBox="1">
            <a:spLocks/>
          </p:cNvSpPr>
          <p:nvPr/>
        </p:nvSpPr>
        <p:spPr>
          <a:xfrm>
            <a:off x="827364" y="3263627"/>
            <a:ext cx="2628900" cy="93242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solidFill>
                  <a:schemeClr val="tx1"/>
                </a:solidFill>
              </a:rPr>
              <a:t>KDD</a:t>
            </a:r>
          </a:p>
        </p:txBody>
      </p:sp>
    </p:spTree>
    <p:extLst>
      <p:ext uri="{BB962C8B-B14F-4D97-AF65-F5344CB8AC3E}">
        <p14:creationId xmlns:p14="http://schemas.microsoft.com/office/powerpoint/2010/main" val="65609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A76-428B-48D6-860E-A14584BF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EF67C-9AAD-4ECF-8446-DE7205AB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245" y="1489119"/>
            <a:ext cx="2762250" cy="50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D2D59-CD7B-4D0F-8076-8001FECA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1" y="2742730"/>
            <a:ext cx="6915150" cy="29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7DB863-57A5-4CF4-B687-DB323490BC04}"/>
              </a:ext>
            </a:extLst>
          </p:cNvPr>
          <p:cNvSpPr txBox="1"/>
          <p:nvPr/>
        </p:nvSpPr>
        <p:spPr>
          <a:xfrm>
            <a:off x="438150" y="1358386"/>
            <a:ext cx="5610225" cy="127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important steps performed in data cleaning are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Dropping not required columns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Removing duplicates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Deleting records having 0 or missing values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85B56-35C8-4A2E-A4DA-AF01FA68F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055" y="4953191"/>
            <a:ext cx="3108996" cy="1551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A9C4A9-03AB-4FA8-8EB3-98DE3C3571B6}"/>
              </a:ext>
            </a:extLst>
          </p:cNvPr>
          <p:cNvSpPr txBox="1"/>
          <p:nvPr/>
        </p:nvSpPr>
        <p:spPr>
          <a:xfrm>
            <a:off x="5170939" y="3433213"/>
            <a:ext cx="5610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Plotted scatter plots</a:t>
            </a:r>
          </a:p>
          <a:p>
            <a:r>
              <a:rPr lang="en-US" dirty="0"/>
              <a:t>Distribution Plots</a:t>
            </a:r>
          </a:p>
          <a:p>
            <a:r>
              <a:rPr lang="en-US" dirty="0"/>
              <a:t>Box Plots</a:t>
            </a:r>
          </a:p>
          <a:p>
            <a:r>
              <a:rPr lang="en-US" dirty="0"/>
              <a:t>Pair Plots</a:t>
            </a:r>
          </a:p>
          <a:p>
            <a:r>
              <a:rPr lang="en-US" dirty="0"/>
              <a:t>Outliers have been treated.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943AEB-C8AA-44F5-A5C9-7E11D6F06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750" y="3363365"/>
            <a:ext cx="2682463" cy="2658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49B212-1DE4-4905-B94F-D325A114D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176" y="3383207"/>
            <a:ext cx="2757180" cy="18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A6D8-5CA8-4204-9F85-EED0F757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D3753-C398-407E-AD4A-9A79B31951DD}"/>
              </a:ext>
            </a:extLst>
          </p:cNvPr>
          <p:cNvSpPr txBox="1"/>
          <p:nvPr/>
        </p:nvSpPr>
        <p:spPr>
          <a:xfrm>
            <a:off x="6753225" y="1621950"/>
            <a:ext cx="5391150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Original date has been changed to months year and 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4938B-55C2-481E-B5FB-F78C712B8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628242"/>
            <a:ext cx="6305550" cy="819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D2EDD-C544-4837-853D-DED45AA0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4106612"/>
            <a:ext cx="5499316" cy="987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21C8B6-5268-464E-AD7A-5EC7F044B9B1}"/>
              </a:ext>
            </a:extLst>
          </p:cNvPr>
          <p:cNvSpPr txBox="1"/>
          <p:nvPr/>
        </p:nvSpPr>
        <p:spPr>
          <a:xfrm>
            <a:off x="6826757" y="4218970"/>
            <a:ext cx="5391150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 has been used to convert categorical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15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F386-A210-42D0-B397-A9F386AA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endParaRPr lang="en-IN" dirty="0"/>
          </a:p>
        </p:txBody>
      </p:sp>
      <p:pic>
        <p:nvPicPr>
          <p:cNvPr id="2050" name="Picture 2" descr="Workflow of a Machine Learning project | by Ayush Pant | Towards Data  Science">
            <a:extLst>
              <a:ext uri="{FF2B5EF4-FFF2-40B4-BE49-F238E27FC236}">
                <a16:creationId xmlns:a16="http://schemas.microsoft.com/office/drawing/2014/main" id="{2F0B9E18-A367-4600-A6F0-75A71DE6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7" y="2002892"/>
            <a:ext cx="9155693" cy="3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06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0B00-2120-4B45-AE7E-CA381F3F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13641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Models Used and Reason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8DD44-1778-4DCE-BD2C-CB36E1A93E45}"/>
              </a:ext>
            </a:extLst>
          </p:cNvPr>
          <p:cNvSpPr txBox="1"/>
          <p:nvPr/>
        </p:nvSpPr>
        <p:spPr>
          <a:xfrm>
            <a:off x="905069" y="1707502"/>
            <a:ext cx="10217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1181605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449</TotalTime>
  <Words>220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Organic</vt:lpstr>
      <vt:lpstr>PowerPoint Presentation</vt:lpstr>
      <vt:lpstr>Datasets</vt:lpstr>
      <vt:lpstr>Reason For Selecting CO2 Emissions, Air Quality and Weather Datasets </vt:lpstr>
      <vt:lpstr>The research question :</vt:lpstr>
      <vt:lpstr>Methodology</vt:lpstr>
      <vt:lpstr>Data Cleaning</vt:lpstr>
      <vt:lpstr>Data Transformation</vt:lpstr>
      <vt:lpstr>Data </vt:lpstr>
      <vt:lpstr>Models Used and Reason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Rajput</dc:creator>
  <cp:lastModifiedBy>Aryan Rajput</cp:lastModifiedBy>
  <cp:revision>29</cp:revision>
  <dcterms:created xsi:type="dcterms:W3CDTF">2021-04-26T18:29:18Z</dcterms:created>
  <dcterms:modified xsi:type="dcterms:W3CDTF">2021-05-01T22:49:13Z</dcterms:modified>
</cp:coreProperties>
</file>