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hECt6D+zp678U6JZseU5UxtFI3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123df51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123df51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123df51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123df51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407882df2_1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9407882df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e5e68f9ff_3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5e5e68f9f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10c23f729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a10c23f7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10c23f729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a10c23f7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10c23f72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a10c23f7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10c23f729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a10c23f72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10c23f72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a10c23f7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407882df2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9407882df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5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6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6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google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oadium.io/new-tes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lazemeter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334800" y="205750"/>
            <a:ext cx="84744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4700">
                <a:solidFill>
                  <a:srgbClr val="434343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Jmeter Mastery</a:t>
            </a:r>
            <a:endParaRPr b="1" sz="3100">
              <a:solidFill>
                <a:srgbClr val="FF0000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" name="Google Shape;59;p1"/>
          <p:cNvSpPr txBox="1"/>
          <p:nvPr>
            <p:ph type="title"/>
          </p:nvPr>
        </p:nvSpPr>
        <p:spPr>
          <a:xfrm>
            <a:off x="445825" y="3611600"/>
            <a:ext cx="1976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br>
              <a:rPr b="1" lang="en-US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Lead SDET.</a:t>
            </a:r>
            <a:endParaRPr b="1" sz="2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074" y="1275550"/>
            <a:ext cx="3806722" cy="2183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275550"/>
            <a:ext cx="3935802" cy="218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311700" y="2065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41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Jmeter Elements</a:t>
            </a:r>
            <a:endParaRPr b="1" sz="41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A screenshot of a computer"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301" y="1099629"/>
            <a:ext cx="8151629" cy="330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311700" y="2065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List of Elements that will explore</a:t>
            </a:r>
            <a:endParaRPr/>
          </a:p>
        </p:txBody>
      </p:sp>
      <p:sp>
        <p:nvSpPr>
          <p:cNvPr id="123" name="Google Shape;123;p9"/>
          <p:cNvSpPr txBox="1"/>
          <p:nvPr/>
        </p:nvSpPr>
        <p:spPr>
          <a:xfrm>
            <a:off x="568800" y="104830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Thread Group  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:- number of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Samplers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       :- Type of request that will send.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Listeners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        :- it represent different type of reports.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311700" y="2065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41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Create Test Plan</a:t>
            </a:r>
            <a:endParaRPr b="1" sz="41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440250" y="961500"/>
            <a:ext cx="82635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:- Creating First Test in JMeter </a:t>
            </a:r>
            <a:r>
              <a:rPr b="1" i="0" lang="en-US" sz="1700" u="none" cap="none" strike="noStrik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(Get Request)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:- Create test plan.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:- add Thread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:- add Sampler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:- add Listeners as View Result in tree and Table. Explain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:- Run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:- Can use gmail.com, </a:t>
            </a:r>
            <a:r>
              <a:rPr b="1" i="0" lang="en-US" sz="1700" u="sng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www.google.com</a:t>
            </a: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restful-booker.herokuapp.com</a:t>
            </a:r>
            <a:endParaRPr b="0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311700" y="2065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41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Request Diagram</a:t>
            </a:r>
            <a:endParaRPr b="1" sz="41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A diagram of a server" id="135" name="Google Shape;1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682" y="893705"/>
            <a:ext cx="6499699" cy="377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311700" y="2065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41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Create Test Plan</a:t>
            </a:r>
            <a:endParaRPr b="1" sz="41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440250" y="961500"/>
            <a:ext cx="82635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:- Creating First Test in JMeter </a:t>
            </a:r>
            <a:r>
              <a:rPr b="1" i="0" lang="en-US" sz="1700" u="none" cap="none" strike="noStrik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(Post Request)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:- Create test plan.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:- add Thread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:- add Sampler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:- add Listeners View Result in tree and Table. Explain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:- Run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:- Can use restful-booker.herokuapp.com</a:t>
            </a:r>
            <a:endParaRPr b="0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123df51d1_0_7"/>
          <p:cNvSpPr txBox="1"/>
          <p:nvPr>
            <p:ph type="ctrTitle"/>
          </p:nvPr>
        </p:nvSpPr>
        <p:spPr>
          <a:xfrm>
            <a:off x="383250" y="456000"/>
            <a:ext cx="85206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</a:rPr>
              <a:t>How To Perform CRUD </a:t>
            </a:r>
            <a:r>
              <a:rPr lang="en-US" sz="3000">
                <a:solidFill>
                  <a:srgbClr val="FF0000"/>
                </a:solidFill>
              </a:rPr>
              <a:t>Operation in the Jmeter</a:t>
            </a:r>
            <a:r>
              <a:rPr lang="en-US" sz="3000">
                <a:solidFill>
                  <a:srgbClr val="FF0000"/>
                </a:solidFill>
              </a:rPr>
              <a:t> 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47" name="Google Shape;147;g2a123df51d1_0_7"/>
          <p:cNvSpPr txBox="1"/>
          <p:nvPr/>
        </p:nvSpPr>
        <p:spPr>
          <a:xfrm>
            <a:off x="550775" y="1339800"/>
            <a:ext cx="523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:- How to </a:t>
            </a:r>
            <a:r>
              <a:rPr lang="en-US"/>
              <a:t>Fetch</a:t>
            </a:r>
            <a:r>
              <a:rPr lang="en-US"/>
              <a:t> the </a:t>
            </a:r>
            <a:r>
              <a:rPr lang="en-US"/>
              <a:t>Response</a:t>
            </a:r>
            <a:r>
              <a:rPr lang="en-US"/>
              <a:t> data and store </a:t>
            </a:r>
            <a:r>
              <a:rPr lang="en-US"/>
              <a:t>into</a:t>
            </a:r>
            <a:r>
              <a:rPr lang="en-US"/>
              <a:t> The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:- How to Pass the </a:t>
            </a:r>
            <a:r>
              <a:rPr lang="en-US"/>
              <a:t>Variable in the Header and URL.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:- How to verify The status code Using Assertion.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123df51d1_0_12"/>
          <p:cNvSpPr txBox="1"/>
          <p:nvPr>
            <p:ph type="ctrTitle"/>
          </p:nvPr>
        </p:nvSpPr>
        <p:spPr>
          <a:xfrm>
            <a:off x="383250" y="456000"/>
            <a:ext cx="85206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</a:rPr>
              <a:t>Easy Way to Convert your API Test case into Jmeter Test case Using the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https://loadium.io/new-test</a:t>
            </a:r>
            <a:r>
              <a:rPr lang="en-US" sz="3000">
                <a:solidFill>
                  <a:srgbClr val="FF0000"/>
                </a:solidFill>
              </a:rPr>
              <a:t> 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407882df2_1_53"/>
          <p:cNvSpPr txBox="1"/>
          <p:nvPr>
            <p:ph type="title"/>
          </p:nvPr>
        </p:nvSpPr>
        <p:spPr>
          <a:xfrm>
            <a:off x="311700" y="2065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-US" sz="3000">
                <a:latin typeface="Arial"/>
                <a:ea typeface="Arial"/>
                <a:cs typeface="Arial"/>
                <a:sym typeface="Arial"/>
              </a:rPr>
              <a:t>                         </a:t>
            </a:r>
            <a:r>
              <a:rPr b="1" lang="en-US" sz="3000"/>
              <a:t>Record and Play</a:t>
            </a:r>
            <a:endParaRPr sz="3000"/>
          </a:p>
        </p:txBody>
      </p:sp>
      <p:sp>
        <p:nvSpPr>
          <p:cNvPr id="158" name="Google Shape;158;g29407882df2_1_53"/>
          <p:cNvSpPr txBox="1"/>
          <p:nvPr/>
        </p:nvSpPr>
        <p:spPr>
          <a:xfrm>
            <a:off x="508700" y="130000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:- </a:t>
            </a:r>
            <a:r>
              <a:rPr b="1" i="0" lang="en-US" sz="23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https://www.blazemeter.com/</a:t>
            </a:r>
            <a:r>
              <a:rPr b="1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:- blazemeter IDE</a:t>
            </a:r>
            <a:endParaRPr b="1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5000">
                <a:solidFill>
                  <a:srgbClr val="FF0000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Thanks, for attending Class</a:t>
            </a:r>
            <a:endParaRPr b="1" sz="5000">
              <a:solidFill>
                <a:srgbClr val="FF0000"/>
              </a:solidFill>
              <a:highlight>
                <a:srgbClr val="FCE5CD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5000">
              <a:solidFill>
                <a:srgbClr val="FF0000"/>
              </a:solidFill>
              <a:highlight>
                <a:srgbClr val="FCE5CD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5000">
                <a:solidFill>
                  <a:srgbClr val="FF0000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I hope you liked it. </a:t>
            </a:r>
            <a:endParaRPr b="1" sz="4400">
              <a:solidFill>
                <a:srgbClr val="FF790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4400">
              <a:solidFill>
                <a:srgbClr val="FF790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210987" y="278712"/>
            <a:ext cx="8520600" cy="352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200">
                <a:solidFill>
                  <a:schemeClr val="lt1"/>
                </a:solidFill>
                <a:highlight>
                  <a:srgbClr val="9900FF"/>
                </a:highlight>
                <a:latin typeface="Nunito"/>
                <a:ea typeface="Nunito"/>
                <a:cs typeface="Nunito"/>
                <a:sym typeface="Nunito"/>
              </a:rPr>
              <a:t>Agenda </a:t>
            </a:r>
            <a:endParaRPr b="1" sz="3200">
              <a:solidFill>
                <a:schemeClr val="lt1"/>
              </a:solidFill>
              <a:highlight>
                <a:srgbClr val="9900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508700" y="786809"/>
            <a:ext cx="8263500" cy="3941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/>
              <a:t>CRUD ( API Testing)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/>
              <a:t>Jmeter Interface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Create Test Plan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Add a Thread Group.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Configure HTTP Request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Add Listeners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Add Assertions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Run and Analyze Results.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e5e68f9ff_3_5"/>
          <p:cNvSpPr txBox="1"/>
          <p:nvPr/>
        </p:nvSpPr>
        <p:spPr>
          <a:xfrm>
            <a:off x="516450" y="105560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-US" sz="2300">
                <a:solidFill>
                  <a:srgbClr val="374151"/>
                </a:solidFill>
              </a:rPr>
              <a:t>CRUD is an acronym that stands for Create, Read, Update, and Delete.</a:t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300">
                <a:solidFill>
                  <a:srgbClr val="374151"/>
                </a:solidFill>
              </a:rPr>
            </a:br>
            <a:endParaRPr sz="2300">
              <a:solidFill>
                <a:srgbClr val="374151"/>
              </a:solidFill>
            </a:endParaRPr>
          </a:p>
        </p:txBody>
      </p:sp>
      <p:sp>
        <p:nvSpPr>
          <p:cNvPr id="73" name="Google Shape;73;g25e5e68f9ff_3_5"/>
          <p:cNvSpPr txBox="1"/>
          <p:nvPr>
            <p:ph type="title"/>
          </p:nvPr>
        </p:nvSpPr>
        <p:spPr>
          <a:xfrm>
            <a:off x="-67150" y="213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5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lang="en-US" sz="3700">
                <a:solidFill>
                  <a:schemeClr val="lt1"/>
                </a:solidFill>
                <a:highlight>
                  <a:srgbClr val="9900FF"/>
                </a:highlight>
                <a:latin typeface="Nunito"/>
                <a:ea typeface="Nunito"/>
                <a:cs typeface="Nunito"/>
                <a:sym typeface="Nunito"/>
              </a:rPr>
              <a:t>What is CRUD?</a:t>
            </a:r>
            <a:endParaRPr b="1" sz="3700">
              <a:solidFill>
                <a:schemeClr val="lt1"/>
              </a:solidFill>
              <a:highlight>
                <a:srgbClr val="9900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" name="Google Shape;74;g25e5e68f9ff_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350" y="2040800"/>
            <a:ext cx="4577227" cy="26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10c23f729_0_33"/>
          <p:cNvSpPr txBox="1"/>
          <p:nvPr/>
        </p:nvSpPr>
        <p:spPr>
          <a:xfrm>
            <a:off x="508700" y="130000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300">
                <a:solidFill>
                  <a:srgbClr val="374151"/>
                </a:solidFill>
              </a:rPr>
            </a:br>
            <a:r>
              <a:rPr lang="en-US" sz="2300">
                <a:solidFill>
                  <a:srgbClr val="374151"/>
                </a:solidFill>
              </a:rPr>
              <a:t>Create:</a:t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Char char="●"/>
            </a:pPr>
            <a:r>
              <a:rPr lang="en-US" sz="2300">
                <a:solidFill>
                  <a:srgbClr val="374151"/>
                </a:solidFill>
              </a:rPr>
              <a:t>In Databases: Refers to creating new records. In SQL, this is typically done with the INSERT statement.</a:t>
            </a:r>
            <a:endParaRPr sz="2300">
              <a:solidFill>
                <a:srgbClr val="37415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Char char="●"/>
            </a:pPr>
            <a:r>
              <a:rPr lang="en-US" sz="2300">
                <a:solidFill>
                  <a:srgbClr val="374151"/>
                </a:solidFill>
              </a:rPr>
              <a:t>In Web APIs: Often associated with the HTTP POST method to create a new resource.</a:t>
            </a:r>
            <a:endParaRPr sz="2300">
              <a:solidFill>
                <a:srgbClr val="374151"/>
              </a:solidFill>
            </a:endParaRPr>
          </a:p>
        </p:txBody>
      </p:sp>
      <p:sp>
        <p:nvSpPr>
          <p:cNvPr id="80" name="Google Shape;80;g2a10c23f729_0_33"/>
          <p:cNvSpPr txBox="1"/>
          <p:nvPr>
            <p:ph type="title"/>
          </p:nvPr>
        </p:nvSpPr>
        <p:spPr>
          <a:xfrm>
            <a:off x="-67150" y="213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5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lang="en-US" sz="3700">
                <a:solidFill>
                  <a:schemeClr val="lt1"/>
                </a:solidFill>
                <a:highlight>
                  <a:srgbClr val="9900FF"/>
                </a:highlight>
                <a:latin typeface="Nunito"/>
                <a:ea typeface="Nunito"/>
                <a:cs typeface="Nunito"/>
                <a:sym typeface="Nunito"/>
              </a:rPr>
              <a:t>CREATE Operation</a:t>
            </a:r>
            <a:endParaRPr b="1" sz="3700">
              <a:solidFill>
                <a:schemeClr val="lt1"/>
              </a:solidFill>
              <a:highlight>
                <a:srgbClr val="9900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10c23f729_0_15"/>
          <p:cNvSpPr txBox="1"/>
          <p:nvPr/>
        </p:nvSpPr>
        <p:spPr>
          <a:xfrm>
            <a:off x="508700" y="130000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74151"/>
                </a:solidFill>
              </a:rPr>
              <a:t>Read:</a:t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Char char="●"/>
            </a:pPr>
            <a:r>
              <a:rPr lang="en-US" sz="2300">
                <a:solidFill>
                  <a:srgbClr val="374151"/>
                </a:solidFill>
              </a:rPr>
              <a:t>In Databases: Involves querying and retrieving data. This is usually achieved using the SELECT statement in SQL.</a:t>
            </a:r>
            <a:endParaRPr sz="2300">
              <a:solidFill>
                <a:srgbClr val="37415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Char char="●"/>
            </a:pPr>
            <a:r>
              <a:rPr lang="en-US" sz="2300">
                <a:solidFill>
                  <a:srgbClr val="374151"/>
                </a:solidFill>
              </a:rPr>
              <a:t>In Web APIs: Corresponds to the HTTP GET method for retrieving data.</a:t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</p:txBody>
      </p:sp>
      <p:sp>
        <p:nvSpPr>
          <p:cNvPr id="86" name="Google Shape;86;g2a10c23f729_0_15"/>
          <p:cNvSpPr txBox="1"/>
          <p:nvPr>
            <p:ph type="title"/>
          </p:nvPr>
        </p:nvSpPr>
        <p:spPr>
          <a:xfrm>
            <a:off x="-67150" y="213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5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lang="en-US" sz="3700">
                <a:solidFill>
                  <a:schemeClr val="lt1"/>
                </a:solidFill>
                <a:highlight>
                  <a:srgbClr val="9900FF"/>
                </a:highlight>
                <a:latin typeface="Nunito"/>
                <a:ea typeface="Nunito"/>
                <a:cs typeface="Nunito"/>
                <a:sym typeface="Nunito"/>
              </a:rPr>
              <a:t>READ Operation</a:t>
            </a:r>
            <a:endParaRPr b="1" sz="3700">
              <a:solidFill>
                <a:schemeClr val="lt1"/>
              </a:solidFill>
              <a:highlight>
                <a:srgbClr val="9900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10c23f729_0_21"/>
          <p:cNvSpPr txBox="1"/>
          <p:nvPr/>
        </p:nvSpPr>
        <p:spPr>
          <a:xfrm>
            <a:off x="508700" y="130000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374151"/>
                </a:solidFill>
              </a:rPr>
              <a:t>Update:</a:t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374151"/>
                </a:solidFill>
              </a:rPr>
              <a:t>In Databases: Refers to modifying existing records. The UPDATE statement in SQL is used for this purpose.</a:t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374151"/>
                </a:solidFill>
              </a:rPr>
              <a:t>In Web APIs: Generally maps to the HTTP PUT or PATCH methods. PUT is often used for updating entire resources, whereas PATCH is used for partial updates.</a:t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</p:txBody>
      </p:sp>
      <p:sp>
        <p:nvSpPr>
          <p:cNvPr id="92" name="Google Shape;92;g2a10c23f729_0_21"/>
          <p:cNvSpPr txBox="1"/>
          <p:nvPr>
            <p:ph type="title"/>
          </p:nvPr>
        </p:nvSpPr>
        <p:spPr>
          <a:xfrm>
            <a:off x="-67150" y="213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5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lang="en-US" sz="3700">
                <a:solidFill>
                  <a:schemeClr val="lt1"/>
                </a:solidFill>
                <a:highlight>
                  <a:srgbClr val="9900FF"/>
                </a:highlight>
                <a:latin typeface="Nunito"/>
                <a:ea typeface="Nunito"/>
                <a:cs typeface="Nunito"/>
                <a:sym typeface="Nunito"/>
              </a:rPr>
              <a:t>Update (Full vs Partial)</a:t>
            </a:r>
            <a:endParaRPr b="1" sz="3700">
              <a:solidFill>
                <a:schemeClr val="lt1"/>
              </a:solidFill>
              <a:highlight>
                <a:srgbClr val="9900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10c23f729_0_27"/>
          <p:cNvSpPr txBox="1"/>
          <p:nvPr/>
        </p:nvSpPr>
        <p:spPr>
          <a:xfrm>
            <a:off x="508700" y="130000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374151"/>
                </a:solidFill>
              </a:rPr>
              <a:t>Delete:</a:t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374151"/>
                </a:solidFill>
              </a:rPr>
              <a:t>In Databases: Means removing existing records. This is done with the DELETE statement in SQL.</a:t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374151"/>
                </a:solidFill>
              </a:rPr>
              <a:t>In Web APIs: Corresponds to the HTTP DELETE method for removing resources.</a:t>
            </a:r>
            <a:endParaRPr sz="23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</a:endParaRPr>
          </a:p>
        </p:txBody>
      </p:sp>
      <p:sp>
        <p:nvSpPr>
          <p:cNvPr id="98" name="Google Shape;98;g2a10c23f729_0_27"/>
          <p:cNvSpPr txBox="1"/>
          <p:nvPr>
            <p:ph type="title"/>
          </p:nvPr>
        </p:nvSpPr>
        <p:spPr>
          <a:xfrm>
            <a:off x="-67150" y="213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5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lang="en-US" sz="3700">
                <a:solidFill>
                  <a:schemeClr val="lt1"/>
                </a:solidFill>
                <a:highlight>
                  <a:srgbClr val="9900FF"/>
                </a:highlight>
                <a:latin typeface="Nunito"/>
                <a:ea typeface="Nunito"/>
                <a:cs typeface="Nunito"/>
                <a:sym typeface="Nunito"/>
              </a:rPr>
              <a:t>DELETE Operation</a:t>
            </a:r>
            <a:endParaRPr b="1" sz="3700">
              <a:solidFill>
                <a:schemeClr val="lt1"/>
              </a:solidFill>
              <a:highlight>
                <a:srgbClr val="9900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10c23f729_0_8"/>
          <p:cNvSpPr txBox="1"/>
          <p:nvPr>
            <p:ph type="title"/>
          </p:nvPr>
        </p:nvSpPr>
        <p:spPr>
          <a:xfrm>
            <a:off x="-67150" y="213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5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lang="en-US" sz="3700">
                <a:solidFill>
                  <a:schemeClr val="lt1"/>
                </a:solidFill>
                <a:highlight>
                  <a:srgbClr val="9900FF"/>
                </a:highlight>
                <a:latin typeface="Nunito"/>
                <a:ea typeface="Nunito"/>
                <a:cs typeface="Nunito"/>
                <a:sym typeface="Nunito"/>
              </a:rPr>
              <a:t>         Introduction of Jmeter.</a:t>
            </a:r>
            <a:endParaRPr b="1" sz="3700">
              <a:solidFill>
                <a:schemeClr val="lt1"/>
              </a:solidFill>
              <a:highlight>
                <a:srgbClr val="9900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g2a10c23f729_0_8"/>
          <p:cNvSpPr txBox="1"/>
          <p:nvPr/>
        </p:nvSpPr>
        <p:spPr>
          <a:xfrm>
            <a:off x="508700" y="130000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unito"/>
              <a:buChar char="●"/>
            </a:pPr>
            <a:r>
              <a:rPr b="0" i="0" lang="en-US" sz="26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JMeter is an open-source performance testing tool.</a:t>
            </a:r>
            <a:endParaRPr b="0" i="0" sz="2600" u="none" cap="none" strike="noStrike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unito"/>
              <a:buChar char="●"/>
            </a:pPr>
            <a:r>
              <a:rPr b="0" i="0" lang="en-US" sz="26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Developed by the Apache Software Foundation.</a:t>
            </a:r>
            <a:r>
              <a:rPr b="0" i="0" lang="en-US" sz="2600" u="none" cap="none" strike="noStrike">
                <a:solidFill>
                  <a:srgbClr val="3741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2600" u="none" cap="none" strike="noStrike">
              <a:solidFill>
                <a:srgbClr val="3741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unito"/>
              <a:buChar char="●"/>
            </a:pPr>
            <a:r>
              <a:rPr b="0" i="0" lang="en-US" sz="26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b="0" i="0" lang="en-US" sz="2600" u="none" cap="none" strike="noStrike">
                <a:solidFill>
                  <a:srgbClr val="3741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0" lang="en-US" sz="26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is written in Java.</a:t>
            </a:r>
            <a:endParaRPr b="0" i="0" sz="2600" u="none" cap="none" strike="noStrike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unito"/>
              <a:buChar char="●"/>
            </a:pPr>
            <a:r>
              <a:rPr b="0" i="0" lang="en-US" sz="26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It is designed to test the performance, load, and scalability of the</a:t>
            </a:r>
            <a:r>
              <a:rPr b="0" i="0" lang="en-US" sz="2600" u="none" cap="none" strike="noStrike">
                <a:solidFill>
                  <a:srgbClr val="3741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0" lang="en-US" sz="26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application. </a:t>
            </a:r>
            <a:endParaRPr b="0" i="0" sz="2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407882df2_1_19"/>
          <p:cNvSpPr txBox="1"/>
          <p:nvPr>
            <p:ph type="title"/>
          </p:nvPr>
        </p:nvSpPr>
        <p:spPr>
          <a:xfrm>
            <a:off x="311700" y="2065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-US" sz="4400">
                <a:latin typeface="Arial"/>
                <a:ea typeface="Arial"/>
                <a:cs typeface="Arial"/>
                <a:sym typeface="Arial"/>
              </a:rPr>
              <a:t>               JMeter Interface</a:t>
            </a:r>
            <a:endParaRPr sz="4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g29407882df2_1_19"/>
          <p:cNvSpPr txBox="1"/>
          <p:nvPr/>
        </p:nvSpPr>
        <p:spPr>
          <a:xfrm>
            <a:off x="508700" y="130000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g29407882df2_1_19"/>
          <p:cNvSpPr txBox="1"/>
          <p:nvPr/>
        </p:nvSpPr>
        <p:spPr>
          <a:xfrm>
            <a:off x="568800" y="104830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Explain About Jmeter Shortcuts and menus.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Dipak Pardeshi</dc:creator>
</cp:coreProperties>
</file>