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tiff" ContentType="image/tiff"/>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42"/>
  </p:notesMasterIdLst>
  <p:sldIdLst>
    <p:sldId id="256" r:id="rId4"/>
    <p:sldId id="270" r:id="rId5"/>
    <p:sldId id="261" r:id="rId6"/>
    <p:sldId id="280" r:id="rId7"/>
    <p:sldId id="259" r:id="rId8"/>
    <p:sldId id="344" r:id="rId9"/>
    <p:sldId id="345" r:id="rId10"/>
    <p:sldId id="346" r:id="rId11"/>
    <p:sldId id="347" r:id="rId12"/>
    <p:sldId id="319" r:id="rId13"/>
    <p:sldId id="263" r:id="rId14"/>
    <p:sldId id="267" r:id="rId15"/>
    <p:sldId id="287" r:id="rId16"/>
    <p:sldId id="288" r:id="rId17"/>
    <p:sldId id="289" r:id="rId18"/>
    <p:sldId id="293" r:id="rId19"/>
    <p:sldId id="329" r:id="rId20"/>
    <p:sldId id="292" r:id="rId21"/>
    <p:sldId id="331" r:id="rId22"/>
    <p:sldId id="332" r:id="rId23"/>
    <p:sldId id="343" r:id="rId24"/>
    <p:sldId id="333" r:id="rId25"/>
    <p:sldId id="340" r:id="rId26"/>
    <p:sldId id="334" r:id="rId27"/>
    <p:sldId id="341" r:id="rId28"/>
    <p:sldId id="335" r:id="rId29"/>
    <p:sldId id="342" r:id="rId30"/>
    <p:sldId id="339" r:id="rId31"/>
    <p:sldId id="336" r:id="rId32"/>
    <p:sldId id="337" r:id="rId33"/>
    <p:sldId id="338" r:id="rId34"/>
    <p:sldId id="326" r:id="rId35"/>
    <p:sldId id="324" r:id="rId36"/>
    <p:sldId id="325" r:id="rId37"/>
    <p:sldId id="320" r:id="rId38"/>
    <p:sldId id="321" r:id="rId39"/>
    <p:sldId id="322" r:id="rId40"/>
    <p:sldId id="32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29" autoAdjust="0"/>
    <p:restoredTop sz="78195" autoAdjust="0"/>
  </p:normalViewPr>
  <p:slideViewPr>
    <p:cSldViewPr>
      <p:cViewPr>
        <p:scale>
          <a:sx n="46" d="100"/>
          <a:sy n="46" d="100"/>
        </p:scale>
        <p:origin x="-960"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63AB0F-888C-499E-9911-5736C3227A15}" type="datetimeFigureOut">
              <a:rPr lang="th-TH" smtClean="0"/>
              <a:pPr/>
              <a:t>09/06/57</a:t>
            </a:fld>
            <a:endParaRPr lang="th-T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7A7AB4-CD3F-45B7-9E2B-374A5DE89C72}" type="slidenum">
              <a:rPr lang="th-TH" smtClean="0"/>
              <a:pPr/>
              <a:t>‹#›</a:t>
            </a:fld>
            <a:endParaRPr lang="th-T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Good</a:t>
            </a:r>
            <a:r>
              <a:rPr lang="en-US" baseline="0" dirty="0" smtClean="0"/>
              <a:t> afternoon, my name is </a:t>
            </a:r>
            <a:r>
              <a:rPr lang="en-US" baseline="0" dirty="0" err="1" smtClean="0"/>
              <a:t>kasidit</a:t>
            </a:r>
            <a:r>
              <a:rPr lang="en-US" baseline="0" dirty="0" smtClean="0"/>
              <a:t> </a:t>
            </a:r>
            <a:r>
              <a:rPr lang="en-US" baseline="0" dirty="0" err="1" smtClean="0"/>
              <a:t>chanchio</a:t>
            </a:r>
            <a:r>
              <a:rPr lang="en-US" baseline="0" dirty="0" smtClean="0"/>
              <a:t>. Today, I am going to talk about TLM</a:t>
            </a:r>
            <a:endParaRPr lang="th-TH" dirty="0"/>
          </a:p>
        </p:txBody>
      </p:sp>
      <p:sp>
        <p:nvSpPr>
          <p:cNvPr id="4" name="Slide Number Placeholder 3"/>
          <p:cNvSpPr>
            <a:spLocks noGrp="1"/>
          </p:cNvSpPr>
          <p:nvPr>
            <p:ph type="sldNum" sz="quarter" idx="10"/>
          </p:nvPr>
        </p:nvSpPr>
        <p:spPr/>
        <p:txBody>
          <a:bodyPr/>
          <a:lstStyle/>
          <a:p>
            <a:fld id="{F17A7AB4-CD3F-45B7-9E2B-374A5DE89C72}" type="slidenum">
              <a:rPr lang="th-TH" smtClean="0"/>
              <a:pPr/>
              <a:t>1</a:t>
            </a:fld>
            <a:endParaRPr lang="th-T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VM state transfer operates in three stages. In the first stage, it create two TCP connections the L2-1 and 2-2 in the picture. And, it starts dirty bit tracking operation to track memory update activities of the VM.</a:t>
            </a:r>
            <a:endParaRPr lang="th-TH" dirty="0"/>
          </a:p>
        </p:txBody>
      </p:sp>
      <p:sp>
        <p:nvSpPr>
          <p:cNvPr id="4" name="Slide Number Placeholder 3"/>
          <p:cNvSpPr>
            <a:spLocks noGrp="1"/>
          </p:cNvSpPr>
          <p:nvPr>
            <p:ph type="sldNum" sz="quarter" idx="10"/>
          </p:nvPr>
        </p:nvSpPr>
        <p:spPr/>
        <p:txBody>
          <a:bodyPr/>
          <a:lstStyle/>
          <a:p>
            <a:fld id="{F17A7AB4-CD3F-45B7-9E2B-374A5DE89C72}" type="slidenum">
              <a:rPr lang="th-TH" smtClean="0"/>
              <a:pPr/>
              <a:t>13</a:t>
            </a:fld>
            <a:endParaRPr lang="th-T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the 2</a:t>
            </a:r>
            <a:r>
              <a:rPr lang="en-US" baseline="30000" dirty="0" smtClean="0"/>
              <a:t>nd</a:t>
            </a:r>
            <a:r>
              <a:rPr lang="en-US" dirty="0" smtClean="0"/>
              <a:t> stage, the two threads namely the </a:t>
            </a:r>
            <a:r>
              <a:rPr lang="en-US" dirty="0" err="1" smtClean="0"/>
              <a:t>mtx</a:t>
            </a:r>
            <a:r>
              <a:rPr lang="en-US" dirty="0" smtClean="0"/>
              <a:t> and </a:t>
            </a:r>
            <a:r>
              <a:rPr lang="en-US" dirty="0" err="1" smtClean="0"/>
              <a:t>dtx</a:t>
            </a:r>
            <a:r>
              <a:rPr lang="en-US" dirty="0" smtClean="0"/>
              <a:t> tread start transfer data to destination.</a:t>
            </a:r>
            <a:r>
              <a:rPr lang="en-US" baseline="0" dirty="0" smtClean="0"/>
              <a:t> The </a:t>
            </a:r>
            <a:r>
              <a:rPr lang="en-US" baseline="0" dirty="0" err="1" smtClean="0"/>
              <a:t>mtx</a:t>
            </a:r>
            <a:r>
              <a:rPr lang="en-US" baseline="0" dirty="0" smtClean="0"/>
              <a:t> tread will scan memory from first to last page, and transfer non-dirty pages to destination. On the other hand, the </a:t>
            </a:r>
            <a:r>
              <a:rPr lang="en-US" baseline="0" dirty="0" err="1" smtClean="0"/>
              <a:t>dtx</a:t>
            </a:r>
            <a:r>
              <a:rPr lang="en-US" baseline="0" dirty="0" smtClean="0"/>
              <a:t> thread will repeatedly transfer dirty pages to destination until the </a:t>
            </a:r>
            <a:r>
              <a:rPr lang="en-US" baseline="0" dirty="0" err="1" smtClean="0"/>
              <a:t>mtx</a:t>
            </a:r>
            <a:r>
              <a:rPr lang="en-US" baseline="0" dirty="0" smtClean="0"/>
              <a:t> finish. </a:t>
            </a:r>
          </a:p>
          <a:p>
            <a:endParaRPr lang="en-US" baseline="0" dirty="0" smtClean="0"/>
          </a:p>
          <a:p>
            <a:r>
              <a:rPr lang="en-US" baseline="0" dirty="0" smtClean="0"/>
              <a:t>The dirty page information is periodically obtained from the kernel by the DU operation in the picture. </a:t>
            </a:r>
            <a:endParaRPr lang="th-TH" dirty="0"/>
          </a:p>
        </p:txBody>
      </p:sp>
      <p:sp>
        <p:nvSpPr>
          <p:cNvPr id="4" name="Slide Number Placeholder 3"/>
          <p:cNvSpPr>
            <a:spLocks noGrp="1"/>
          </p:cNvSpPr>
          <p:nvPr>
            <p:ph type="sldNum" sz="quarter" idx="10"/>
          </p:nvPr>
        </p:nvSpPr>
        <p:spPr/>
        <p:txBody>
          <a:bodyPr/>
          <a:lstStyle/>
          <a:p>
            <a:fld id="{F17A7AB4-CD3F-45B7-9E2B-374A5DE89C72}" type="slidenum">
              <a:rPr lang="th-TH" smtClean="0"/>
              <a:pPr/>
              <a:t>14</a:t>
            </a:fld>
            <a:endParaRPr lang="th-T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Finaly</a:t>
            </a:r>
            <a:r>
              <a:rPr lang="en-US" dirty="0" smtClean="0"/>
              <a:t>, after</a:t>
            </a:r>
            <a:r>
              <a:rPr lang="en-US" baseline="0" dirty="0" smtClean="0"/>
              <a:t> the </a:t>
            </a:r>
            <a:r>
              <a:rPr lang="en-US" baseline="0" dirty="0" err="1" smtClean="0"/>
              <a:t>mtx</a:t>
            </a:r>
            <a:r>
              <a:rPr lang="en-US" baseline="0" dirty="0" smtClean="0"/>
              <a:t> thread </a:t>
            </a:r>
            <a:r>
              <a:rPr lang="en-US" baseline="0" dirty="0" err="1" smtClean="0"/>
              <a:t>finsh</a:t>
            </a:r>
            <a:r>
              <a:rPr lang="en-US" baseline="0" dirty="0" smtClean="0"/>
              <a:t>, TLM will stop the VM and transfer the rest of dirty pages to destination and resume VM </a:t>
            </a:r>
            <a:r>
              <a:rPr lang="en-US" baseline="0" dirty="0" err="1" smtClean="0"/>
              <a:t>computaton</a:t>
            </a:r>
            <a:r>
              <a:rPr lang="en-US" baseline="0" dirty="0" smtClean="0"/>
              <a:t> there. </a:t>
            </a:r>
          </a:p>
          <a:p>
            <a:endParaRPr lang="en-US" baseline="0" dirty="0" smtClean="0"/>
          </a:p>
          <a:p>
            <a:r>
              <a:rPr lang="en-US" baseline="0" dirty="0" smtClean="0"/>
              <a:t>So, in this design, the live migration cover stage 1 and 2 and the downtime will occur at stage 3.</a:t>
            </a:r>
            <a:endParaRPr lang="th-TH" dirty="0"/>
          </a:p>
        </p:txBody>
      </p:sp>
      <p:sp>
        <p:nvSpPr>
          <p:cNvPr id="4" name="Slide Number Placeholder 3"/>
          <p:cNvSpPr>
            <a:spLocks noGrp="1"/>
          </p:cNvSpPr>
          <p:nvPr>
            <p:ph type="sldNum" sz="quarter" idx="10"/>
          </p:nvPr>
        </p:nvSpPr>
        <p:spPr/>
        <p:txBody>
          <a:bodyPr/>
          <a:lstStyle/>
          <a:p>
            <a:fld id="{F17A7AB4-CD3F-45B7-9E2B-374A5DE89C72}" type="slidenum">
              <a:rPr lang="th-TH" smtClean="0"/>
              <a:pPr/>
              <a:t>15</a:t>
            </a:fld>
            <a:endParaRPr lang="th-T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In term of resource management, TLM manage CPU resources in the two ways: First, it try to reduce downtime by over-commit many VM </a:t>
            </a:r>
            <a:r>
              <a:rPr lang="en-US" baseline="0" dirty="0" err="1" smtClean="0"/>
              <a:t>vcpus</a:t>
            </a:r>
            <a:r>
              <a:rPr lang="en-US" baseline="0" dirty="0" smtClean="0"/>
              <a:t> on a few host CPU cores to reduce dirty page generation. Second, it may take some host CPU cores from VM computation and give them to the </a:t>
            </a:r>
            <a:r>
              <a:rPr lang="en-US" baseline="0" dirty="0" err="1" smtClean="0"/>
              <a:t>mtx</a:t>
            </a:r>
            <a:r>
              <a:rPr lang="en-US" baseline="0" dirty="0" smtClean="0"/>
              <a:t> and </a:t>
            </a:r>
            <a:r>
              <a:rPr lang="en-US" baseline="0" dirty="0" err="1" smtClean="0"/>
              <a:t>dtx</a:t>
            </a:r>
            <a:r>
              <a:rPr lang="en-US" baseline="0" dirty="0" smtClean="0"/>
              <a:t> threads.</a:t>
            </a:r>
            <a:endParaRPr lang="th-TH" dirty="0"/>
          </a:p>
        </p:txBody>
      </p:sp>
      <p:sp>
        <p:nvSpPr>
          <p:cNvPr id="4" name="Slide Number Placeholder 3"/>
          <p:cNvSpPr>
            <a:spLocks noGrp="1"/>
          </p:cNvSpPr>
          <p:nvPr>
            <p:ph type="sldNum" sz="quarter" idx="10"/>
          </p:nvPr>
        </p:nvSpPr>
        <p:spPr/>
        <p:txBody>
          <a:bodyPr/>
          <a:lstStyle/>
          <a:p>
            <a:fld id="{F17A7AB4-CD3F-45B7-9E2B-374A5DE89C72}" type="slidenum">
              <a:rPr lang="th-TH" smtClean="0"/>
              <a:pPr/>
              <a:t>16</a:t>
            </a:fld>
            <a:endParaRPr lang="th-T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a:t>
            </a:r>
            <a:r>
              <a:rPr lang="en-US" baseline="0" dirty="0" smtClean="0"/>
              <a:t> we conduct the following experiments. First, we evaluate the pre-copy and thread-based pre-copy versions of KVM. Then, we measure and analyze TLM performance. And, finally, we compare TLM over-</a:t>
            </a:r>
            <a:r>
              <a:rPr lang="en-US" baseline="0" dirty="0" err="1" smtClean="0"/>
              <a:t>commiting</a:t>
            </a:r>
            <a:r>
              <a:rPr lang="en-US" baseline="0" dirty="0" smtClean="0"/>
              <a:t> operation with the KVM auto-convergence mechanism</a:t>
            </a:r>
          </a:p>
        </p:txBody>
      </p:sp>
      <p:sp>
        <p:nvSpPr>
          <p:cNvPr id="4" name="Slide Number Placeholder 3"/>
          <p:cNvSpPr>
            <a:spLocks noGrp="1"/>
          </p:cNvSpPr>
          <p:nvPr>
            <p:ph type="sldNum" sz="quarter" idx="10"/>
          </p:nvPr>
        </p:nvSpPr>
        <p:spPr/>
        <p:txBody>
          <a:bodyPr/>
          <a:lstStyle/>
          <a:p>
            <a:fld id="{F17A7AB4-CD3F-45B7-9E2B-374A5DE89C72}" type="slidenum">
              <a:rPr lang="th-TH" smtClean="0"/>
              <a:pPr/>
              <a:t>17</a:t>
            </a:fld>
            <a:endParaRPr lang="th-T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our experimental setup, we use 3 </a:t>
            </a:r>
            <a:r>
              <a:rPr lang="en-US" dirty="0" err="1" smtClean="0"/>
              <a:t>opteron</a:t>
            </a:r>
            <a:r>
              <a:rPr lang="en-US" dirty="0" smtClean="0"/>
              <a:t> servers.</a:t>
            </a:r>
            <a:r>
              <a:rPr lang="en-US" baseline="0" dirty="0" smtClean="0"/>
              <a:t> They are the source computer, the destination computer, and the supporting computer in the picture. Then , we create a VM with 8 </a:t>
            </a:r>
            <a:r>
              <a:rPr lang="en-US" baseline="0" dirty="0" err="1" smtClean="0"/>
              <a:t>vcpus</a:t>
            </a:r>
            <a:r>
              <a:rPr lang="en-US" baseline="0" dirty="0" smtClean="0"/>
              <a:t> core. It runs a workload taken from the NAS Parallel benchmark on it. We tested both </a:t>
            </a:r>
            <a:r>
              <a:rPr lang="en-US" baseline="0" dirty="0" err="1" smtClean="0"/>
              <a:t>OpenMp</a:t>
            </a:r>
            <a:r>
              <a:rPr lang="en-US" baseline="0" dirty="0" smtClean="0"/>
              <a:t> and MPI versions but we </a:t>
            </a:r>
            <a:r>
              <a:rPr lang="en-US" baseline="0" dirty="0" err="1" smtClean="0"/>
              <a:t>wil</a:t>
            </a:r>
            <a:r>
              <a:rPr lang="en-US" baseline="0" dirty="0" smtClean="0"/>
              <a:t> present only the </a:t>
            </a:r>
            <a:r>
              <a:rPr lang="en-US" baseline="0" dirty="0" err="1" smtClean="0"/>
              <a:t>OPenMP</a:t>
            </a:r>
            <a:r>
              <a:rPr lang="en-US" baseline="0" dirty="0" smtClean="0"/>
              <a:t> version here. The VM migrate from the source </a:t>
            </a:r>
            <a:r>
              <a:rPr lang="en-US" baseline="0" dirty="0" err="1" smtClean="0"/>
              <a:t>computre</a:t>
            </a:r>
            <a:r>
              <a:rPr lang="en-US" baseline="0" dirty="0" smtClean="0"/>
              <a:t> in the picture to the destination computer. There are two separate </a:t>
            </a:r>
            <a:r>
              <a:rPr lang="en-US" baseline="0" dirty="0" err="1" smtClean="0"/>
              <a:t>netpwrk</a:t>
            </a:r>
            <a:r>
              <a:rPr lang="en-US" baseline="0" dirty="0" smtClean="0"/>
              <a:t> in our test bed. The migration is perform over a 10 </a:t>
            </a:r>
            <a:r>
              <a:rPr lang="en-US" baseline="0" dirty="0" err="1" smtClean="0"/>
              <a:t>gbps</a:t>
            </a:r>
            <a:r>
              <a:rPr lang="en-US" baseline="0" dirty="0" smtClean="0"/>
              <a:t> </a:t>
            </a:r>
            <a:r>
              <a:rPr lang="en-US" baseline="0" dirty="0" err="1" smtClean="0"/>
              <a:t>netwprk</a:t>
            </a:r>
            <a:r>
              <a:rPr lang="en-US" baseline="0" dirty="0" smtClean="0"/>
              <a:t>. And, the </a:t>
            </a:r>
            <a:r>
              <a:rPr lang="en-US" baseline="0" dirty="0" err="1" smtClean="0"/>
              <a:t>vm</a:t>
            </a:r>
            <a:r>
              <a:rPr lang="en-US" baseline="0" dirty="0" smtClean="0"/>
              <a:t> </a:t>
            </a:r>
            <a:r>
              <a:rPr lang="en-US" baseline="0" dirty="0" err="1" smtClean="0"/>
              <a:t>communcation</a:t>
            </a:r>
            <a:r>
              <a:rPr lang="en-US" baseline="0" dirty="0" smtClean="0"/>
              <a:t> use the 1 </a:t>
            </a:r>
            <a:r>
              <a:rPr lang="en-US" baseline="0" dirty="0" err="1" smtClean="0"/>
              <a:t>gps</a:t>
            </a:r>
            <a:r>
              <a:rPr lang="en-US" baseline="0" dirty="0" smtClean="0"/>
              <a:t> network. We assume that source and destination </a:t>
            </a:r>
            <a:r>
              <a:rPr lang="en-US" baseline="0" dirty="0" err="1" smtClean="0"/>
              <a:t>vm</a:t>
            </a:r>
            <a:r>
              <a:rPr lang="en-US" baseline="0" dirty="0" smtClean="0"/>
              <a:t> share the same VM </a:t>
            </a:r>
            <a:r>
              <a:rPr lang="en-US" baseline="0" dirty="0" err="1" smtClean="0"/>
              <a:t>imge</a:t>
            </a:r>
            <a:r>
              <a:rPr lang="en-US" baseline="0" dirty="0" smtClean="0"/>
              <a:t> over NFS. </a:t>
            </a:r>
            <a:endParaRPr lang="th-TH" dirty="0"/>
          </a:p>
        </p:txBody>
      </p:sp>
      <p:sp>
        <p:nvSpPr>
          <p:cNvPr id="4" name="Slide Number Placeholder 3"/>
          <p:cNvSpPr>
            <a:spLocks noGrp="1"/>
          </p:cNvSpPr>
          <p:nvPr>
            <p:ph type="sldNum" sz="quarter" idx="10"/>
          </p:nvPr>
        </p:nvSpPr>
        <p:spPr/>
        <p:txBody>
          <a:bodyPr/>
          <a:lstStyle/>
          <a:p>
            <a:fld id="{F17A7AB4-CD3F-45B7-9E2B-374A5DE89C72}" type="slidenum">
              <a:rPr lang="th-TH" smtClean="0"/>
              <a:pPr/>
              <a:t>18</a:t>
            </a:fld>
            <a:endParaRPr lang="th-T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first experiment, we run</a:t>
            </a:r>
            <a:r>
              <a:rPr lang="en-US" baseline="0" dirty="0" smtClean="0"/>
              <a:t> kvm-1.2 that uses pre-copy migration mechanism and </a:t>
            </a:r>
            <a:r>
              <a:rPr lang="en-US" baseline="0" dirty="0" err="1" smtClean="0"/>
              <a:t>kvm</a:t>
            </a:r>
            <a:r>
              <a:rPr lang="en-US" baseline="0" dirty="0" smtClean="0"/>
              <a:t> 1.6 that use the thread-base </a:t>
            </a:r>
            <a:r>
              <a:rPr lang="en-US" baseline="0" dirty="0" err="1" smtClean="0"/>
              <a:t>precopy</a:t>
            </a:r>
            <a:r>
              <a:rPr lang="en-US" baseline="0" dirty="0" smtClean="0"/>
              <a:t> </a:t>
            </a:r>
            <a:r>
              <a:rPr lang="en-US" baseline="0" dirty="0" err="1" smtClean="0"/>
              <a:t>menchnsm</a:t>
            </a:r>
            <a:r>
              <a:rPr lang="en-US" baseline="0" dirty="0" smtClean="0"/>
              <a:t>. </a:t>
            </a:r>
          </a:p>
          <a:p>
            <a:endParaRPr lang="en-US" baseline="0" dirty="0" smtClean="0"/>
          </a:p>
          <a:p>
            <a:r>
              <a:rPr lang="en-US" baseline="0" dirty="0" smtClean="0"/>
              <a:t>In the experiment, we migrate a VM running MG class D using different tolerable downtime parameter. So,  we found that if the tolerable downtime is too high, the migration will finish </a:t>
            </a:r>
            <a:r>
              <a:rPr lang="en-US" baseline="0" dirty="0" err="1" smtClean="0"/>
              <a:t>quiickly</a:t>
            </a:r>
            <a:r>
              <a:rPr lang="en-US" baseline="0" dirty="0" smtClean="0"/>
              <a:t> and have high downtime. But if we set it too low, the migration can take a long time. So, it is hard to find the right tolerable downtime value. </a:t>
            </a:r>
            <a:endParaRPr lang="th-TH" dirty="0"/>
          </a:p>
        </p:txBody>
      </p:sp>
      <p:sp>
        <p:nvSpPr>
          <p:cNvPr id="4" name="Slide Number Placeholder 3"/>
          <p:cNvSpPr>
            <a:spLocks noGrp="1"/>
          </p:cNvSpPr>
          <p:nvPr>
            <p:ph type="sldNum" sz="quarter" idx="10"/>
          </p:nvPr>
        </p:nvSpPr>
        <p:spPr/>
        <p:txBody>
          <a:bodyPr/>
          <a:lstStyle/>
          <a:p>
            <a:fld id="{F17A7AB4-CD3F-45B7-9E2B-374A5DE89C72}" type="slidenum">
              <a:rPr lang="th-TH" smtClean="0"/>
              <a:pPr/>
              <a:t>19</a:t>
            </a:fld>
            <a:endParaRPr lang="th-T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we define execution overhead as the </a:t>
            </a:r>
            <a:r>
              <a:rPr lang="en-US" dirty="0" err="1" smtClean="0"/>
              <a:t>exta</a:t>
            </a:r>
            <a:r>
              <a:rPr lang="en-US" dirty="0" smtClean="0"/>
              <a:t> </a:t>
            </a:r>
            <a:r>
              <a:rPr lang="en-US" dirty="0" err="1" smtClean="0"/>
              <a:t>appliction</a:t>
            </a:r>
            <a:r>
              <a:rPr lang="en-US" dirty="0" smtClean="0"/>
              <a:t> execution time</a:t>
            </a:r>
            <a:r>
              <a:rPr lang="en-US" baseline="0" dirty="0" smtClean="0"/>
              <a:t> that occurred due to </a:t>
            </a:r>
            <a:r>
              <a:rPr lang="en-US" baseline="0" dirty="0" err="1" smtClean="0"/>
              <a:t>vm</a:t>
            </a:r>
            <a:r>
              <a:rPr lang="en-US" baseline="0" dirty="0" smtClean="0"/>
              <a:t> migration.</a:t>
            </a:r>
            <a:endParaRPr lang="en-US" dirty="0" smtClean="0"/>
          </a:p>
          <a:p>
            <a:r>
              <a:rPr lang="en-US" dirty="0" smtClean="0"/>
              <a:t>And, when look at the execution overhand</a:t>
            </a:r>
            <a:r>
              <a:rPr lang="en-US" baseline="0" dirty="0" smtClean="0"/>
              <a:t> of the application, the longer that migration time, the longer the execution overhead. </a:t>
            </a:r>
            <a:endParaRPr lang="th-TH" dirty="0"/>
          </a:p>
        </p:txBody>
      </p:sp>
      <p:sp>
        <p:nvSpPr>
          <p:cNvPr id="4" name="Slide Number Placeholder 3"/>
          <p:cNvSpPr>
            <a:spLocks noGrp="1"/>
          </p:cNvSpPr>
          <p:nvPr>
            <p:ph type="sldNum" sz="quarter" idx="10"/>
          </p:nvPr>
        </p:nvSpPr>
        <p:spPr/>
        <p:txBody>
          <a:bodyPr/>
          <a:lstStyle/>
          <a:p>
            <a:fld id="{F17A7AB4-CD3F-45B7-9E2B-374A5DE89C72}" type="slidenum">
              <a:rPr lang="th-TH" smtClean="0"/>
              <a:pPr/>
              <a:t>20</a:t>
            </a:fld>
            <a:endParaRPr lang="th-T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before looking at TLM </a:t>
            </a:r>
            <a:r>
              <a:rPr lang="en-US" baseline="0" dirty="0" err="1" smtClean="0"/>
              <a:t>perforemce</a:t>
            </a:r>
            <a:r>
              <a:rPr lang="en-US" baseline="0" dirty="0" smtClean="0"/>
              <a:t>. We would like to introduce the following notation. TLM.1S is like TLM but it </a:t>
            </a:r>
            <a:r>
              <a:rPr lang="en-US" baseline="0" dirty="0" err="1" smtClean="0"/>
              <a:t>doesnot</a:t>
            </a:r>
            <a:r>
              <a:rPr lang="en-US" baseline="0" dirty="0" smtClean="0"/>
              <a:t> transfer dirty pages to destination during stage 2. We use it to measure the </a:t>
            </a:r>
            <a:r>
              <a:rPr lang="en-US" baseline="0" dirty="0" err="1" smtClean="0"/>
              <a:t>effectivenes</a:t>
            </a:r>
            <a:r>
              <a:rPr lang="en-US" baseline="0" dirty="0" smtClean="0"/>
              <a:t> of the </a:t>
            </a:r>
            <a:r>
              <a:rPr lang="en-US" baseline="0" dirty="0" err="1" smtClean="0"/>
              <a:t>dtx</a:t>
            </a:r>
            <a:r>
              <a:rPr lang="en-US" baseline="0" dirty="0" smtClean="0"/>
              <a:t> thread. </a:t>
            </a:r>
            <a:endParaRPr lang="th-TH" dirty="0"/>
          </a:p>
        </p:txBody>
      </p:sp>
      <p:sp>
        <p:nvSpPr>
          <p:cNvPr id="4" name="Slide Number Placeholder 3"/>
          <p:cNvSpPr>
            <a:spLocks noGrp="1"/>
          </p:cNvSpPr>
          <p:nvPr>
            <p:ph type="sldNum" sz="quarter" idx="10"/>
          </p:nvPr>
        </p:nvSpPr>
        <p:spPr/>
        <p:txBody>
          <a:bodyPr/>
          <a:lstStyle/>
          <a:p>
            <a:fld id="{F17A7AB4-CD3F-45B7-9E2B-374A5DE89C72}" type="slidenum">
              <a:rPr lang="th-TH" smtClean="0"/>
              <a:pPr/>
              <a:t>21</a:t>
            </a:fld>
            <a:endParaRPr lang="th-T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this slide, the right graph show dirty page </a:t>
            </a:r>
            <a:r>
              <a:rPr lang="en-US" baseline="0" dirty="0" err="1" smtClean="0"/>
              <a:t>genaration</a:t>
            </a:r>
            <a:r>
              <a:rPr lang="en-US" baseline="0" dirty="0" smtClean="0"/>
              <a:t> and transfer activities of the kernel MG </a:t>
            </a:r>
            <a:r>
              <a:rPr lang="en-US" baseline="0" dirty="0" err="1" smtClean="0"/>
              <a:t>benchamrk</a:t>
            </a:r>
            <a:r>
              <a:rPr lang="en-US" baseline="0" dirty="0" smtClean="0"/>
              <a:t>. Basically, the dirty page generation rate is much higher than the data transfer rate. You can see more detail in the paper. And, therefore, the downtime is high. But when we perform downtime minimization the downtime reduce significantly.  </a:t>
            </a:r>
            <a:endParaRPr lang="th-TH" dirty="0"/>
          </a:p>
        </p:txBody>
      </p:sp>
      <p:sp>
        <p:nvSpPr>
          <p:cNvPr id="4" name="Slide Number Placeholder 3"/>
          <p:cNvSpPr>
            <a:spLocks noGrp="1"/>
          </p:cNvSpPr>
          <p:nvPr>
            <p:ph type="sldNum" sz="quarter" idx="10"/>
          </p:nvPr>
        </p:nvSpPr>
        <p:spPr/>
        <p:txBody>
          <a:bodyPr/>
          <a:lstStyle/>
          <a:p>
            <a:fld id="{F17A7AB4-CD3F-45B7-9E2B-374A5DE89C72}" type="slidenum">
              <a:rPr lang="th-TH" smtClean="0"/>
              <a:pPr/>
              <a:t>22</a:t>
            </a:fld>
            <a:endParaRPr lang="th-T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a:t>
            </a:r>
            <a:r>
              <a:rPr lang="en-US" baseline="0" dirty="0" smtClean="0"/>
              <a:t> I will give an introduction. Then, tell you about exiting VM live migration mechanism. And, I will present our approach follow by experiments </a:t>
            </a:r>
            <a:r>
              <a:rPr lang="en-US" baseline="0" dirty="0" err="1" smtClean="0"/>
              <a:t>anc</a:t>
            </a:r>
            <a:r>
              <a:rPr lang="en-US" baseline="0" dirty="0" smtClean="0"/>
              <a:t> conclude the </a:t>
            </a:r>
            <a:r>
              <a:rPr lang="en-US" baseline="0" dirty="0" err="1" smtClean="0"/>
              <a:t>presenattion</a:t>
            </a:r>
            <a:r>
              <a:rPr lang="en-US" baseline="0" dirty="0" smtClean="0"/>
              <a:t>. </a:t>
            </a:r>
            <a:endParaRPr lang="th-TH" dirty="0"/>
          </a:p>
        </p:txBody>
      </p:sp>
      <p:sp>
        <p:nvSpPr>
          <p:cNvPr id="4" name="Slide Number Placeholder 3"/>
          <p:cNvSpPr>
            <a:spLocks noGrp="1"/>
          </p:cNvSpPr>
          <p:nvPr>
            <p:ph type="sldNum" sz="quarter" idx="10"/>
          </p:nvPr>
        </p:nvSpPr>
        <p:spPr/>
        <p:txBody>
          <a:bodyPr/>
          <a:lstStyle/>
          <a:p>
            <a:fld id="{F17A7AB4-CD3F-45B7-9E2B-374A5DE89C72}" type="slidenum">
              <a:rPr lang="th-TH" smtClean="0"/>
              <a:pPr/>
              <a:t>2</a:t>
            </a:fld>
            <a:endParaRPr lang="th-T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Dtx</a:t>
            </a:r>
            <a:r>
              <a:rPr lang="en-US" dirty="0" smtClean="0"/>
              <a:t> can help reduce downtime around 32%.</a:t>
            </a:r>
            <a:endParaRPr lang="th-TH" dirty="0"/>
          </a:p>
        </p:txBody>
      </p:sp>
      <p:sp>
        <p:nvSpPr>
          <p:cNvPr id="4" name="Slide Number Placeholder 3"/>
          <p:cNvSpPr>
            <a:spLocks noGrp="1"/>
          </p:cNvSpPr>
          <p:nvPr>
            <p:ph type="sldNum" sz="quarter" idx="10"/>
          </p:nvPr>
        </p:nvSpPr>
        <p:spPr/>
        <p:txBody>
          <a:bodyPr/>
          <a:lstStyle/>
          <a:p>
            <a:fld id="{F17A7AB4-CD3F-45B7-9E2B-374A5DE89C72}" type="slidenum">
              <a:rPr lang="th-TH" smtClean="0"/>
              <a:pPr/>
              <a:t>23</a:t>
            </a:fld>
            <a:endParaRPr lang="th-T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dirty="0"/>
          </a:p>
        </p:txBody>
      </p:sp>
      <p:sp>
        <p:nvSpPr>
          <p:cNvPr id="4" name="Slide Number Placeholder 3"/>
          <p:cNvSpPr>
            <a:spLocks noGrp="1"/>
          </p:cNvSpPr>
          <p:nvPr>
            <p:ph type="sldNum" sz="quarter" idx="10"/>
          </p:nvPr>
        </p:nvSpPr>
        <p:spPr/>
        <p:txBody>
          <a:bodyPr/>
          <a:lstStyle/>
          <a:p>
            <a:fld id="{F17A7AB4-CD3F-45B7-9E2B-374A5DE89C72}" type="slidenum">
              <a:rPr lang="th-TH" smtClean="0"/>
              <a:pPr/>
              <a:t>3</a:t>
            </a:fld>
            <a:endParaRPr lang="th-T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what is VM migration? </a:t>
            </a:r>
            <a:endParaRPr lang="th-TH" dirty="0"/>
          </a:p>
        </p:txBody>
      </p:sp>
      <p:sp>
        <p:nvSpPr>
          <p:cNvPr id="4" name="Slide Number Placeholder 3"/>
          <p:cNvSpPr>
            <a:spLocks noGrp="1"/>
          </p:cNvSpPr>
          <p:nvPr>
            <p:ph type="sldNum" sz="quarter" idx="10"/>
          </p:nvPr>
        </p:nvSpPr>
        <p:spPr/>
        <p:txBody>
          <a:bodyPr/>
          <a:lstStyle/>
          <a:p>
            <a:fld id="{F17A7AB4-CD3F-45B7-9E2B-374A5DE89C72}" type="slidenum">
              <a:rPr lang="th-TH" smtClean="0"/>
              <a:pPr/>
              <a:t>4</a:t>
            </a:fld>
            <a:endParaRPr lang="th-T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a:t>
            </a:r>
            <a:r>
              <a:rPr lang="en-US" dirty="0" err="1" smtClean="0"/>
              <a:t>machanisms</a:t>
            </a:r>
            <a:r>
              <a:rPr lang="en-US" baseline="0" dirty="0" smtClean="0"/>
              <a:t> have been </a:t>
            </a:r>
            <a:r>
              <a:rPr lang="en-US" baseline="0" dirty="0" err="1" smtClean="0"/>
              <a:t>propsed</a:t>
            </a:r>
            <a:r>
              <a:rPr lang="en-US" baseline="0" dirty="0" smtClean="0"/>
              <a:t>, but I am gong to discuss 4 significant ones here. The pre-copy mechanism is the most common mechanism. It’s used on kvm-1.3 and earlier, </a:t>
            </a:r>
            <a:r>
              <a:rPr lang="en-US" baseline="0" dirty="0" err="1" smtClean="0"/>
              <a:t>Xen</a:t>
            </a:r>
            <a:r>
              <a:rPr lang="en-US" baseline="0" dirty="0" smtClean="0"/>
              <a:t>, and </a:t>
            </a:r>
            <a:r>
              <a:rPr lang="en-US" baseline="0" dirty="0" err="1" smtClean="0"/>
              <a:t>vmware</a:t>
            </a:r>
            <a:r>
              <a:rPr lang="en-US" baseline="0" dirty="0" smtClean="0"/>
              <a:t>. The threaded-based per-copy is being implemented in kvm-1.4 and later. The post-copy published at SIGOPS and the Guided-copy presented at SC13.</a:t>
            </a:r>
            <a:endParaRPr lang="th-TH" dirty="0"/>
          </a:p>
        </p:txBody>
      </p:sp>
      <p:sp>
        <p:nvSpPr>
          <p:cNvPr id="4" name="Slide Number Placeholder 3"/>
          <p:cNvSpPr>
            <a:spLocks noGrp="1"/>
          </p:cNvSpPr>
          <p:nvPr>
            <p:ph type="sldNum" sz="quarter" idx="10"/>
          </p:nvPr>
        </p:nvSpPr>
        <p:spPr/>
        <p:txBody>
          <a:bodyPr/>
          <a:lstStyle/>
          <a:p>
            <a:fld id="{F17A7AB4-CD3F-45B7-9E2B-374A5DE89C72}" type="slidenum">
              <a:rPr lang="th-TH" smtClean="0"/>
              <a:pPr/>
              <a:t>5</a:t>
            </a:fld>
            <a:endParaRPr lang="th-T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dirty="0"/>
          </a:p>
        </p:txBody>
      </p:sp>
      <p:sp>
        <p:nvSpPr>
          <p:cNvPr id="4" name="Slide Number Placeholder 3"/>
          <p:cNvSpPr>
            <a:spLocks noGrp="1"/>
          </p:cNvSpPr>
          <p:nvPr>
            <p:ph type="sldNum" sz="quarter" idx="10"/>
          </p:nvPr>
        </p:nvSpPr>
        <p:spPr/>
        <p:txBody>
          <a:bodyPr/>
          <a:lstStyle/>
          <a:p>
            <a:fld id="{F17A7AB4-CD3F-45B7-9E2B-374A5DE89C72}" type="slidenum">
              <a:rPr lang="th-TH" smtClean="0"/>
              <a:pPr/>
              <a:t>6</a:t>
            </a:fld>
            <a:endParaRPr lang="th-T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Slowdown</a:t>
            </a:r>
            <a:r>
              <a:rPr lang="en-US" baseline="0" dirty="0" smtClean="0"/>
              <a:t> always occur on both pre-copy and post-copy. </a:t>
            </a:r>
            <a:endParaRPr lang="th-TH" dirty="0"/>
          </a:p>
        </p:txBody>
      </p:sp>
      <p:sp>
        <p:nvSpPr>
          <p:cNvPr id="4" name="Slide Number Placeholder 3"/>
          <p:cNvSpPr>
            <a:spLocks noGrp="1"/>
          </p:cNvSpPr>
          <p:nvPr>
            <p:ph type="sldNum" sz="quarter" idx="10"/>
          </p:nvPr>
        </p:nvSpPr>
        <p:spPr/>
        <p:txBody>
          <a:bodyPr/>
          <a:lstStyle/>
          <a:p>
            <a:fld id="{F17A7AB4-CD3F-45B7-9E2B-374A5DE89C72}" type="slidenum">
              <a:rPr lang="th-TH" smtClean="0"/>
              <a:pPr/>
              <a:t>10</a:t>
            </a:fld>
            <a:endParaRPr lang="th-T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propose the …. Or TLM. In terms of migration time,</a:t>
            </a:r>
            <a:r>
              <a:rPr lang="en-US" baseline="0" dirty="0" smtClean="0"/>
              <a:t> .. For reliability, TLM follows the pre-copy approach. And, for the computation speed, TLM </a:t>
            </a:r>
            <a:r>
              <a:rPr lang="en-US" baseline="0" dirty="0" err="1" smtClean="0"/>
              <a:t>acknowlege</a:t>
            </a:r>
            <a:r>
              <a:rPr lang="en-US" baseline="0" dirty="0" smtClean="0"/>
              <a:t> that comp slowdown occur </a:t>
            </a:r>
            <a:r>
              <a:rPr lang="en-US" baseline="0" dirty="0" err="1" smtClean="0"/>
              <a:t>ducing</a:t>
            </a:r>
            <a:r>
              <a:rPr lang="en-US" baseline="0" dirty="0" smtClean="0"/>
              <a:t> migration and try to manage it. </a:t>
            </a:r>
            <a:endParaRPr lang="th-TH" dirty="0"/>
          </a:p>
        </p:txBody>
      </p:sp>
      <p:sp>
        <p:nvSpPr>
          <p:cNvPr id="4" name="Slide Number Placeholder 3"/>
          <p:cNvSpPr>
            <a:spLocks noGrp="1"/>
          </p:cNvSpPr>
          <p:nvPr>
            <p:ph type="sldNum" sz="quarter" idx="10"/>
          </p:nvPr>
        </p:nvSpPr>
        <p:spPr/>
        <p:txBody>
          <a:bodyPr/>
          <a:lstStyle/>
          <a:p>
            <a:fld id="{F17A7AB4-CD3F-45B7-9E2B-374A5DE89C72}" type="slidenum">
              <a:rPr lang="th-TH" smtClean="0"/>
              <a:pPr/>
              <a:t>11</a:t>
            </a:fld>
            <a:endParaRPr lang="th-T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picture there are two hypervisor running at the source </a:t>
            </a:r>
            <a:r>
              <a:rPr lang="en-US" dirty="0" err="1" smtClean="0"/>
              <a:t>nd</a:t>
            </a:r>
            <a:r>
              <a:rPr lang="en-US" dirty="0" smtClean="0"/>
              <a:t> destination of migration</a:t>
            </a:r>
            <a:r>
              <a:rPr lang="en-US" baseline="0" dirty="0" smtClean="0"/>
              <a:t>. The </a:t>
            </a:r>
            <a:r>
              <a:rPr lang="en-US" baseline="0" dirty="0" err="1" smtClean="0"/>
              <a:t>hypervisir</a:t>
            </a:r>
            <a:r>
              <a:rPr lang="en-US" baseline="0" dirty="0" smtClean="0"/>
              <a:t> on the source originally consist of an </a:t>
            </a:r>
            <a:r>
              <a:rPr lang="en-US" baseline="0" dirty="0" err="1" smtClean="0"/>
              <a:t>io</a:t>
            </a:r>
            <a:r>
              <a:rPr lang="en-US" baseline="0" dirty="0" smtClean="0"/>
              <a:t>-thread and a number of </a:t>
            </a:r>
            <a:r>
              <a:rPr lang="en-US" baseline="0" dirty="0" err="1" smtClean="0"/>
              <a:t>vcpu</a:t>
            </a:r>
            <a:r>
              <a:rPr lang="en-US" baseline="0" dirty="0" smtClean="0"/>
              <a:t> threads. </a:t>
            </a:r>
          </a:p>
          <a:p>
            <a:endParaRPr lang="en-US" dirty="0" smtClean="0"/>
          </a:p>
          <a:p>
            <a:r>
              <a:rPr lang="en-US" dirty="0" smtClean="0"/>
              <a:t>The TLM design consists</a:t>
            </a:r>
            <a:r>
              <a:rPr lang="en-US" baseline="0" dirty="0" smtClean="0"/>
              <a:t> of two part. The first part is the </a:t>
            </a:r>
            <a:r>
              <a:rPr lang="en-US" baseline="0" dirty="0" err="1" smtClean="0"/>
              <a:t>vm</a:t>
            </a:r>
            <a:r>
              <a:rPr lang="en-US" baseline="0" dirty="0" smtClean="0"/>
              <a:t> state transfer mechanism that add two new threads, the </a:t>
            </a:r>
            <a:r>
              <a:rPr lang="en-US" baseline="0" dirty="0" err="1" smtClean="0"/>
              <a:t>mtx</a:t>
            </a:r>
            <a:r>
              <a:rPr lang="en-US" baseline="0" dirty="0" smtClean="0"/>
              <a:t> and </a:t>
            </a:r>
            <a:r>
              <a:rPr lang="en-US" baseline="0" dirty="0" err="1" smtClean="0"/>
              <a:t>dtx</a:t>
            </a:r>
            <a:r>
              <a:rPr lang="en-US" baseline="0" dirty="0" smtClean="0"/>
              <a:t> threads in the picture, to the hypervisor architecture to handle data transfer between the source and destination f migration. </a:t>
            </a:r>
          </a:p>
          <a:p>
            <a:r>
              <a:rPr lang="en-US" baseline="0" dirty="0" smtClean="0"/>
              <a:t>The second part is the resource management component that manage resource allocation and handle downtime minimization. </a:t>
            </a:r>
            <a:endParaRPr lang="th-TH" dirty="0"/>
          </a:p>
        </p:txBody>
      </p:sp>
      <p:sp>
        <p:nvSpPr>
          <p:cNvPr id="4" name="Slide Number Placeholder 3"/>
          <p:cNvSpPr>
            <a:spLocks noGrp="1"/>
          </p:cNvSpPr>
          <p:nvPr>
            <p:ph type="sldNum" sz="quarter" idx="10"/>
          </p:nvPr>
        </p:nvSpPr>
        <p:spPr/>
        <p:txBody>
          <a:bodyPr/>
          <a:lstStyle/>
          <a:p>
            <a:fld id="{F17A7AB4-CD3F-45B7-9E2B-374A5DE89C72}" type="slidenum">
              <a:rPr lang="th-TH" smtClean="0"/>
              <a:pPr/>
              <a:t>12</a:t>
            </a:fld>
            <a:endParaRPr lang="th-T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a:lvl1pPr>
          </a:lstStyle>
          <a:p>
            <a:r>
              <a:rPr lang="en-US" dirty="0" smtClean="0"/>
              <a:t>CS348</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C5913EB-B56E-4A0A-B89E-8532DFF7B178}"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4644E-FB97-42E4-9EAE-54F8F46A20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5913EB-B56E-4A0A-B89E-8532DFF7B178}"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4644E-FB97-42E4-9EAE-54F8F46A20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5913EB-B56E-4A0A-B89E-8532DFF7B178}"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4644E-FB97-42E4-9EAE-54F8F46A20C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CE8AA1-F439-4ADE-8419-013B4A3FA54C}"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741FB-385A-4D05-9855-3837C79C3DB6}"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CE8AA1-F439-4ADE-8419-013B4A3FA54C}"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741FB-385A-4D05-9855-3837C79C3DB6}"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CE8AA1-F439-4ADE-8419-013B4A3FA54C}"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741FB-385A-4D05-9855-3837C79C3DB6}"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CE8AA1-F439-4ADE-8419-013B4A3FA54C}" type="datetimeFigureOut">
              <a:rPr lang="en-US" smtClean="0"/>
              <a:pPr/>
              <a:t>6/9/2014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741FB-385A-4D05-9855-3837C79C3DB6}"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CE8AA1-F439-4ADE-8419-013B4A3FA54C}" type="datetimeFigureOut">
              <a:rPr lang="en-US" smtClean="0"/>
              <a:pPr/>
              <a:t>6/9/2014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8741FB-385A-4D05-9855-3837C79C3DB6}"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CE8AA1-F439-4ADE-8419-013B4A3FA54C}" type="datetimeFigureOut">
              <a:rPr lang="en-US" smtClean="0"/>
              <a:pPr/>
              <a:t>6/9/2014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8741FB-385A-4D05-9855-3837C79C3DB6}"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CE8AA1-F439-4ADE-8419-013B4A3FA54C}" type="datetimeFigureOut">
              <a:rPr lang="en-US" smtClean="0"/>
              <a:pPr/>
              <a:t>6/9/2014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8741FB-385A-4D05-9855-3837C79C3DB6}"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E8AA1-F439-4ADE-8419-013B4A3FA54C}" type="datetimeFigureOut">
              <a:rPr lang="en-US" smtClean="0"/>
              <a:pPr/>
              <a:t>6/9/2014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741FB-385A-4D05-9855-3837C79C3D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5913EB-B56E-4A0A-B89E-8532DFF7B178}"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4644E-FB97-42E4-9EAE-54F8F46A20C5}"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E8AA1-F439-4ADE-8419-013B4A3FA54C}" type="datetimeFigureOut">
              <a:rPr lang="en-US" smtClean="0"/>
              <a:pPr/>
              <a:t>6/9/2014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741FB-385A-4D05-9855-3837C79C3DB6}"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CE8AA1-F439-4ADE-8419-013B4A3FA54C}"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741FB-385A-4D05-9855-3837C79C3DB6}"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CE8AA1-F439-4ADE-8419-013B4A3FA54C}"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741FB-385A-4D05-9855-3837C79C3DB6}"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h-T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h-TH"/>
          </a:p>
        </p:txBody>
      </p:sp>
      <p:sp>
        <p:nvSpPr>
          <p:cNvPr id="4" name="Date Placeholder 3"/>
          <p:cNvSpPr>
            <a:spLocks noGrp="1"/>
          </p:cNvSpPr>
          <p:nvPr>
            <p:ph type="dt" sz="half" idx="10"/>
          </p:nvPr>
        </p:nvSpPr>
        <p:spPr/>
        <p:txBody>
          <a:bodyPr/>
          <a:lstStyle/>
          <a:p>
            <a:fld id="{5ACE8AA1-F439-4ADE-8419-013B4A3FA54C}"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741FB-385A-4D05-9855-3837C79C3DB6}"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5ACE8AA1-F439-4ADE-8419-013B4A3FA54C}"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741FB-385A-4D05-9855-3837C79C3DB6}"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CE8AA1-F439-4ADE-8419-013B4A3FA54C}"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741FB-385A-4D05-9855-3837C79C3DB6}"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Date Placeholder 4"/>
          <p:cNvSpPr>
            <a:spLocks noGrp="1"/>
          </p:cNvSpPr>
          <p:nvPr>
            <p:ph type="dt" sz="half" idx="10"/>
          </p:nvPr>
        </p:nvSpPr>
        <p:spPr/>
        <p:txBody>
          <a:bodyPr/>
          <a:lstStyle/>
          <a:p>
            <a:fld id="{5ACE8AA1-F439-4ADE-8419-013B4A3FA54C}" type="datetimeFigureOut">
              <a:rPr lang="en-US" smtClean="0"/>
              <a:pPr/>
              <a:t>6/9/2014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741FB-385A-4D05-9855-3837C79C3DB6}"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Date Placeholder 6"/>
          <p:cNvSpPr>
            <a:spLocks noGrp="1"/>
          </p:cNvSpPr>
          <p:nvPr>
            <p:ph type="dt" sz="half" idx="10"/>
          </p:nvPr>
        </p:nvSpPr>
        <p:spPr/>
        <p:txBody>
          <a:bodyPr/>
          <a:lstStyle/>
          <a:p>
            <a:fld id="{5ACE8AA1-F439-4ADE-8419-013B4A3FA54C}" type="datetimeFigureOut">
              <a:rPr lang="en-US" smtClean="0"/>
              <a:pPr/>
              <a:t>6/9/2014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8741FB-385A-4D05-9855-3837C79C3DB6}"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Date Placeholder 2"/>
          <p:cNvSpPr>
            <a:spLocks noGrp="1"/>
          </p:cNvSpPr>
          <p:nvPr>
            <p:ph type="dt" sz="half" idx="10"/>
          </p:nvPr>
        </p:nvSpPr>
        <p:spPr/>
        <p:txBody>
          <a:bodyPr/>
          <a:lstStyle/>
          <a:p>
            <a:fld id="{5ACE8AA1-F439-4ADE-8419-013B4A3FA54C}" type="datetimeFigureOut">
              <a:rPr lang="en-US" smtClean="0"/>
              <a:pPr/>
              <a:t>6/9/2014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8741FB-385A-4D05-9855-3837C79C3DB6}"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CE8AA1-F439-4ADE-8419-013B4A3FA54C}" type="datetimeFigureOut">
              <a:rPr lang="en-US" smtClean="0"/>
              <a:pPr/>
              <a:t>6/9/2014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8741FB-385A-4D05-9855-3837C79C3DB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5913EB-B56E-4A0A-B89E-8532DFF7B178}"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4644E-FB97-42E4-9EAE-54F8F46A20C5}"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E8AA1-F439-4ADE-8419-013B4A3FA54C}" type="datetimeFigureOut">
              <a:rPr lang="en-US" smtClean="0"/>
              <a:pPr/>
              <a:t>6/9/2014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741FB-385A-4D05-9855-3837C79C3DB6}"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E8AA1-F439-4ADE-8419-013B4A3FA54C}" type="datetimeFigureOut">
              <a:rPr lang="en-US" smtClean="0"/>
              <a:pPr/>
              <a:t>6/9/2014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741FB-385A-4D05-9855-3837C79C3DB6}"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5ACE8AA1-F439-4ADE-8419-013B4A3FA54C}"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741FB-385A-4D05-9855-3837C79C3DB6}"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5ACE8AA1-F439-4ADE-8419-013B4A3FA54C}"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741FB-385A-4D05-9855-3837C79C3DB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5913EB-B56E-4A0A-B89E-8532DFF7B178}" type="datetimeFigureOut">
              <a:rPr lang="en-US" smtClean="0"/>
              <a:pPr/>
              <a:t>6/9/2014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4644E-FB97-42E4-9EAE-54F8F46A20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5913EB-B56E-4A0A-B89E-8532DFF7B178}" type="datetimeFigureOut">
              <a:rPr lang="en-US" smtClean="0"/>
              <a:pPr/>
              <a:t>6/9/2014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74644E-FB97-42E4-9EAE-54F8F46A20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5913EB-B56E-4A0A-B89E-8532DFF7B178}" type="datetimeFigureOut">
              <a:rPr lang="en-US" smtClean="0"/>
              <a:pPr/>
              <a:t>6/9/2014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74644E-FB97-42E4-9EAE-54F8F46A20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913EB-B56E-4A0A-B89E-8532DFF7B178}" type="datetimeFigureOut">
              <a:rPr lang="en-US" smtClean="0"/>
              <a:pPr/>
              <a:t>6/9/2014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74644E-FB97-42E4-9EAE-54F8F46A20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5913EB-B56E-4A0A-B89E-8532DFF7B178}" type="datetimeFigureOut">
              <a:rPr lang="en-US" smtClean="0"/>
              <a:pPr/>
              <a:t>6/9/2014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4644E-FB97-42E4-9EAE-54F8F46A20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5913EB-B56E-4A0A-B89E-8532DFF7B178}" type="datetimeFigureOut">
              <a:rPr lang="en-US" smtClean="0"/>
              <a:pPr/>
              <a:t>6/9/2014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4644E-FB97-42E4-9EAE-54F8F46A20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5913EB-B56E-4A0A-B89E-8532DFF7B178}" type="datetimeFigureOut">
              <a:rPr lang="en-US" smtClean="0"/>
              <a:pPr/>
              <a:t>6/9/2014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74644E-FB97-42E4-9EAE-54F8F46A20C5}" type="slidenum">
              <a:rPr lang="en-US" smtClean="0"/>
              <a:pPr/>
              <a:t>‹#›</a:t>
            </a:fld>
            <a:endParaRPr lang="en-US"/>
          </a:p>
        </p:txBody>
      </p:sp>
      <p:pic>
        <p:nvPicPr>
          <p:cNvPr id="7" name="Picture 6" descr="D:\website\website_data\vasabi_img\vasabi_header2.png"/>
          <p:cNvPicPr>
            <a:picLocks noChangeAspect="1" noChangeArrowheads="1"/>
          </p:cNvPicPr>
          <p:nvPr/>
        </p:nvPicPr>
        <p:blipFill>
          <a:blip r:embed="rId13" cstate="print"/>
          <a:srcRect/>
          <a:stretch>
            <a:fillRect/>
          </a:stretch>
        </p:blipFill>
        <p:spPr bwMode="auto">
          <a:xfrm>
            <a:off x="6400800" y="228601"/>
            <a:ext cx="2514599" cy="734276"/>
          </a:xfrm>
          <a:prstGeom prst="rect">
            <a:avLst/>
          </a:prstGeom>
          <a:noFill/>
        </p:spPr>
      </p:pic>
      <p:pic>
        <p:nvPicPr>
          <p:cNvPr id="8" name="Picture 7" descr="cstulogo.jpg"/>
          <p:cNvPicPr>
            <a:picLocks noChangeAspect="1"/>
          </p:cNvPicPr>
          <p:nvPr/>
        </p:nvPicPr>
        <p:blipFill>
          <a:blip r:embed="rId14" cstate="print"/>
          <a:stretch>
            <a:fillRect/>
          </a:stretch>
        </p:blipFill>
        <p:spPr>
          <a:xfrm>
            <a:off x="228599" y="228600"/>
            <a:ext cx="2028093" cy="762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E8AA1-F439-4ADE-8419-013B4A3FA54C}" type="datetimeFigureOut">
              <a:rPr lang="en-US" smtClean="0"/>
              <a:pPr/>
              <a:t>6/9/2014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8741FB-385A-4D05-9855-3837C79C3DB6}" type="slidenum">
              <a:rPr lang="en-US" smtClean="0"/>
              <a:pPr/>
              <a:t>‹#›</a:t>
            </a:fld>
            <a:endParaRPr lang="en-US"/>
          </a:p>
        </p:txBody>
      </p:sp>
      <p:pic>
        <p:nvPicPr>
          <p:cNvPr id="2050" name="Picture 2"/>
          <p:cNvPicPr>
            <a:picLocks noChangeAspect="1" noChangeArrowheads="1"/>
          </p:cNvPicPr>
          <p:nvPr/>
        </p:nvPicPr>
        <p:blipFill>
          <a:blip r:embed="rId13" cstate="print"/>
          <a:srcRect/>
          <a:stretch>
            <a:fillRect/>
          </a:stretch>
        </p:blipFill>
        <p:spPr bwMode="auto">
          <a:xfrm>
            <a:off x="7086600" y="228600"/>
            <a:ext cx="1905000" cy="557929"/>
          </a:xfrm>
          <a:prstGeom prst="rect">
            <a:avLst/>
          </a:prstGeom>
          <a:noFill/>
          <a:ln w="9525">
            <a:noFill/>
            <a:miter lim="800000"/>
            <a:headEnd/>
            <a:tailEnd/>
          </a:ln>
          <a:effectLst/>
        </p:spPr>
      </p:pic>
      <p:pic>
        <p:nvPicPr>
          <p:cNvPr id="8" name="Picture 7" descr="cstulogo.jpg"/>
          <p:cNvPicPr>
            <a:picLocks noChangeAspect="1"/>
          </p:cNvPicPr>
          <p:nvPr/>
        </p:nvPicPr>
        <p:blipFill>
          <a:blip r:embed="rId14" cstate="print"/>
          <a:stretch>
            <a:fillRect/>
          </a:stretch>
        </p:blipFill>
        <p:spPr>
          <a:xfrm>
            <a:off x="228600" y="228600"/>
            <a:ext cx="1676400" cy="629861"/>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h-T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5913EB-B56E-4A0A-B89E-8532DFF7B178}" type="datetimeFigureOut">
              <a:rPr lang="en-US" smtClean="0"/>
              <a:pPr/>
              <a:t>6/9/2014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74644E-FB97-42E4-9EAE-54F8F46A20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5.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4.xml"/><Relationship Id="rId5" Type="http://schemas.openxmlformats.org/officeDocument/2006/relationships/image" Target="../media/image7.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4.xml"/><Relationship Id="rId5" Type="http://schemas.openxmlformats.org/officeDocument/2006/relationships/image" Target="../media/image7.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 Id="rId6" Type="http://schemas.openxmlformats.org/officeDocument/2006/relationships/image" Target="../media/image7.png"/><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4.xml"/><Relationship Id="rId6" Type="http://schemas.openxmlformats.org/officeDocument/2006/relationships/image" Target="../media/image7.pn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4.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5.png"/><Relationship Id="rId4" Type="http://schemas.openxmlformats.org/officeDocument/2006/relationships/image" Target="../media/image30.png"/><Relationship Id="rId9"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8.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vasabilab.cs.tu.ac.th/projects/TLM.html" TargetMode="Externa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470025"/>
          </a:xfrm>
        </p:spPr>
        <p:txBody>
          <a:bodyPr>
            <a:normAutofit fontScale="90000"/>
          </a:bodyPr>
          <a:lstStyle/>
          <a:p>
            <a:r>
              <a:rPr lang="en-US" dirty="0" smtClean="0"/>
              <a:t>Time-Bounded, Thread-Based Live Migration of Virtual Machines</a:t>
            </a:r>
            <a:endParaRPr lang="en-US" dirty="0"/>
          </a:p>
        </p:txBody>
      </p:sp>
      <p:sp>
        <p:nvSpPr>
          <p:cNvPr id="3" name="Subtitle 2"/>
          <p:cNvSpPr>
            <a:spLocks noGrp="1"/>
          </p:cNvSpPr>
          <p:nvPr>
            <p:ph type="subTitle" idx="1"/>
          </p:nvPr>
        </p:nvSpPr>
        <p:spPr>
          <a:xfrm>
            <a:off x="1371600" y="2286000"/>
            <a:ext cx="6019800" cy="2362200"/>
          </a:xfrm>
        </p:spPr>
        <p:txBody>
          <a:bodyPr>
            <a:normAutofit fontScale="77500" lnSpcReduction="20000"/>
          </a:bodyPr>
          <a:lstStyle/>
          <a:p>
            <a:r>
              <a:rPr lang="en-US" b="1" dirty="0" err="1" smtClean="0">
                <a:solidFill>
                  <a:schemeClr val="tx1"/>
                </a:solidFill>
              </a:rPr>
              <a:t>Kasidit</a:t>
            </a:r>
            <a:r>
              <a:rPr lang="en-US" b="1" dirty="0" smtClean="0">
                <a:solidFill>
                  <a:schemeClr val="tx1"/>
                </a:solidFill>
              </a:rPr>
              <a:t> </a:t>
            </a:r>
            <a:r>
              <a:rPr lang="en-US" b="1" dirty="0" err="1" smtClean="0">
                <a:solidFill>
                  <a:schemeClr val="tx1"/>
                </a:solidFill>
              </a:rPr>
              <a:t>Chanchio</a:t>
            </a:r>
            <a:r>
              <a:rPr lang="en-US" b="1" dirty="0" smtClean="0">
                <a:solidFill>
                  <a:schemeClr val="tx1"/>
                </a:solidFill>
              </a:rPr>
              <a:t> </a:t>
            </a:r>
            <a:r>
              <a:rPr lang="en-US" dirty="0" smtClean="0">
                <a:solidFill>
                  <a:schemeClr val="tx1"/>
                </a:solidFill>
              </a:rPr>
              <a:t>and </a:t>
            </a:r>
            <a:r>
              <a:rPr lang="en-US" dirty="0" err="1" smtClean="0">
                <a:solidFill>
                  <a:schemeClr val="tx1"/>
                </a:solidFill>
              </a:rPr>
              <a:t>Phithak</a:t>
            </a:r>
            <a:r>
              <a:rPr lang="en-US" dirty="0" smtClean="0">
                <a:solidFill>
                  <a:schemeClr val="tx1"/>
                </a:solidFill>
              </a:rPr>
              <a:t> </a:t>
            </a:r>
            <a:r>
              <a:rPr lang="en-US" dirty="0" err="1" smtClean="0">
                <a:solidFill>
                  <a:schemeClr val="tx1"/>
                </a:solidFill>
              </a:rPr>
              <a:t>Teankaew</a:t>
            </a:r>
            <a:endParaRPr lang="en-US" dirty="0" smtClean="0">
              <a:solidFill>
                <a:schemeClr val="tx1"/>
              </a:solidFill>
            </a:endParaRPr>
          </a:p>
          <a:p>
            <a:r>
              <a:rPr lang="en-US" dirty="0" err="1">
                <a:solidFill>
                  <a:schemeClr val="tx1"/>
                </a:solidFill>
              </a:rPr>
              <a:t>V</a:t>
            </a:r>
            <a:r>
              <a:rPr lang="en-US" dirty="0" err="1" smtClean="0">
                <a:solidFill>
                  <a:schemeClr val="tx1"/>
                </a:solidFill>
              </a:rPr>
              <a:t>asabilab</a:t>
            </a:r>
            <a:endParaRPr lang="en-US" dirty="0" smtClean="0">
              <a:solidFill>
                <a:schemeClr val="tx1"/>
              </a:solidFill>
            </a:endParaRPr>
          </a:p>
          <a:p>
            <a:r>
              <a:rPr lang="en-US" dirty="0" smtClean="0">
                <a:solidFill>
                  <a:schemeClr val="tx1"/>
                </a:solidFill>
              </a:rPr>
              <a:t>Dept of Computer Science,</a:t>
            </a:r>
          </a:p>
          <a:p>
            <a:r>
              <a:rPr lang="en-US" dirty="0" smtClean="0">
                <a:solidFill>
                  <a:schemeClr val="tx1"/>
                </a:solidFill>
              </a:rPr>
              <a:t>Faculty of Science and Technology,</a:t>
            </a:r>
          </a:p>
          <a:p>
            <a:r>
              <a:rPr lang="en-US" dirty="0" err="1" smtClean="0">
                <a:solidFill>
                  <a:schemeClr val="tx1"/>
                </a:solidFill>
              </a:rPr>
              <a:t>Thammasat</a:t>
            </a:r>
            <a:r>
              <a:rPr lang="en-US" dirty="0" smtClean="0">
                <a:solidFill>
                  <a:schemeClr val="tx1"/>
                </a:solidFill>
              </a:rPr>
              <a:t> University</a:t>
            </a:r>
          </a:p>
          <a:p>
            <a:r>
              <a:rPr lang="en-US" u="sng" dirty="0" smtClean="0">
                <a:solidFill>
                  <a:schemeClr val="tx1"/>
                </a:solidFill>
              </a:rPr>
              <a:t>http://vasabilab.cs.tu.ac.th</a:t>
            </a:r>
          </a:p>
          <a:p>
            <a:endParaRPr lang="en-US" dirty="0" smtClean="0">
              <a:solidFill>
                <a:schemeClr val="tx1"/>
              </a:solidFill>
            </a:endParaRPr>
          </a:p>
        </p:txBody>
      </p:sp>
      <p:pic>
        <p:nvPicPr>
          <p:cNvPr id="1026" name="Picture 2"/>
          <p:cNvPicPr>
            <a:picLocks noChangeAspect="1" noChangeArrowheads="1"/>
          </p:cNvPicPr>
          <p:nvPr/>
        </p:nvPicPr>
        <p:blipFill>
          <a:blip r:embed="rId3" cstate="print"/>
          <a:srcRect/>
          <a:stretch>
            <a:fillRect/>
          </a:stretch>
        </p:blipFill>
        <p:spPr bwMode="auto">
          <a:xfrm>
            <a:off x="0" y="5004056"/>
            <a:ext cx="6705601" cy="1853944"/>
          </a:xfrm>
          <a:prstGeom prst="rect">
            <a:avLst/>
          </a:prstGeom>
          <a:noFill/>
          <a:ln w="9525">
            <a:noFill/>
            <a:miter lim="800000"/>
            <a:headEnd/>
            <a:tailEnd/>
          </a:ln>
        </p:spPr>
      </p:pic>
      <p:pic>
        <p:nvPicPr>
          <p:cNvPr id="5" name="Picture 4" descr="cstulogo.jpg"/>
          <p:cNvPicPr>
            <a:picLocks noChangeAspect="1"/>
          </p:cNvPicPr>
          <p:nvPr/>
        </p:nvPicPr>
        <p:blipFill>
          <a:blip r:embed="rId4" cstate="print"/>
          <a:stretch>
            <a:fillRect/>
          </a:stretch>
        </p:blipFill>
        <p:spPr>
          <a:xfrm>
            <a:off x="6710290" y="5029200"/>
            <a:ext cx="2433710" cy="914400"/>
          </a:xfrm>
          <a:prstGeom prst="rect">
            <a:avLst/>
          </a:prstGeom>
        </p:spPr>
      </p:pic>
      <p:pic>
        <p:nvPicPr>
          <p:cNvPr id="8" name="Picture 7" descr="Thammasat_University.jpg"/>
          <p:cNvPicPr>
            <a:picLocks noChangeAspect="1"/>
          </p:cNvPicPr>
          <p:nvPr/>
        </p:nvPicPr>
        <p:blipFill>
          <a:blip r:embed="rId5" cstate="print"/>
          <a:stretch>
            <a:fillRect/>
          </a:stretch>
        </p:blipFill>
        <p:spPr>
          <a:xfrm>
            <a:off x="8001000" y="6019800"/>
            <a:ext cx="838200" cy="838200"/>
          </a:xfrm>
          <a:prstGeom prst="rect">
            <a:avLst/>
          </a:prstGeom>
        </p:spPr>
      </p:pic>
      <p:pic>
        <p:nvPicPr>
          <p:cNvPr id="10" name="Picture 9" descr="bar_sc.jpg"/>
          <p:cNvPicPr>
            <a:picLocks noChangeAspect="1"/>
          </p:cNvPicPr>
          <p:nvPr/>
        </p:nvPicPr>
        <p:blipFill>
          <a:blip r:embed="rId6" cstate="print"/>
          <a:stretch>
            <a:fillRect/>
          </a:stretch>
        </p:blipFill>
        <p:spPr>
          <a:xfrm>
            <a:off x="7010400" y="6096000"/>
            <a:ext cx="786775" cy="762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381000"/>
          <a:ext cx="8382000" cy="6033293"/>
        </p:xfrm>
        <a:graphic>
          <a:graphicData uri="http://schemas.openxmlformats.org/drawingml/2006/table">
            <a:tbl>
              <a:tblPr firstRow="1" bandRow="1">
                <a:tableStyleId>{073A0DAA-6AF3-43AB-8588-CEC1D06C72B9}</a:tableStyleId>
              </a:tblPr>
              <a:tblGrid>
                <a:gridCol w="2095500"/>
                <a:gridCol w="2095500"/>
                <a:gridCol w="2173111"/>
                <a:gridCol w="2017889"/>
              </a:tblGrid>
              <a:tr h="993027">
                <a:tc>
                  <a:txBody>
                    <a:bodyPr/>
                    <a:lstStyle/>
                    <a:p>
                      <a:endParaRPr lang="th-TH" dirty="0"/>
                    </a:p>
                  </a:txBody>
                  <a:tcPr/>
                </a:tc>
                <a:tc>
                  <a:txBody>
                    <a:bodyPr/>
                    <a:lstStyle/>
                    <a:p>
                      <a:r>
                        <a:rPr lang="en-US" dirty="0" smtClean="0"/>
                        <a:t>Migration</a:t>
                      </a:r>
                      <a:r>
                        <a:rPr lang="en-US" baseline="0" dirty="0" smtClean="0"/>
                        <a:t> time</a:t>
                      </a:r>
                      <a:endParaRPr lang="th-TH" dirty="0"/>
                    </a:p>
                  </a:txBody>
                  <a:tcPr/>
                </a:tc>
                <a:tc>
                  <a:txBody>
                    <a:bodyPr/>
                    <a:lstStyle/>
                    <a:p>
                      <a:r>
                        <a:rPr lang="en-US" dirty="0" smtClean="0"/>
                        <a:t>Reliability</a:t>
                      </a:r>
                      <a:endParaRPr lang="th-TH" dirty="0"/>
                    </a:p>
                  </a:txBody>
                  <a:tcPr/>
                </a:tc>
                <a:tc>
                  <a:txBody>
                    <a:bodyPr/>
                    <a:lstStyle/>
                    <a:p>
                      <a:r>
                        <a:rPr lang="en-US" dirty="0" smtClean="0"/>
                        <a:t>Computing</a:t>
                      </a:r>
                      <a:r>
                        <a:rPr lang="en-US" baseline="0" dirty="0" smtClean="0"/>
                        <a:t> Speed</a:t>
                      </a:r>
                      <a:endParaRPr lang="th-TH" dirty="0"/>
                    </a:p>
                  </a:txBody>
                  <a:tcPr/>
                </a:tc>
              </a:tr>
              <a:tr h="1057093">
                <a:tc>
                  <a:txBody>
                    <a:bodyPr/>
                    <a:lstStyle/>
                    <a:p>
                      <a:r>
                        <a:rPr lang="en-US" dirty="0" smtClean="0"/>
                        <a:t>Pre-copy</a:t>
                      </a:r>
                      <a:endParaRPr lang="th-TH" dirty="0"/>
                    </a:p>
                  </a:txBody>
                  <a:tcPr/>
                </a:tc>
                <a:tc>
                  <a:txBody>
                    <a:bodyPr/>
                    <a:lstStyle/>
                    <a:p>
                      <a:r>
                        <a:rPr lang="en-US" sz="2000" dirty="0" smtClean="0"/>
                        <a:t>May</a:t>
                      </a:r>
                      <a:r>
                        <a:rPr lang="en-US" sz="2000" baseline="0" dirty="0" smtClean="0"/>
                        <a:t> be too long. Hard to configure parameters.</a:t>
                      </a:r>
                      <a:endParaRPr lang="th-TH" sz="2000" dirty="0"/>
                    </a:p>
                  </a:txBody>
                  <a:tcPr>
                    <a:solidFill>
                      <a:schemeClr val="accent6">
                        <a:lumMod val="60000"/>
                        <a:lumOff val="40000"/>
                      </a:schemeClr>
                    </a:solidFill>
                  </a:tcPr>
                </a:tc>
                <a:tc>
                  <a:txBody>
                    <a:bodyPr/>
                    <a:lstStyle/>
                    <a:p>
                      <a:r>
                        <a:rPr lang="en-US" sz="2000" dirty="0" smtClean="0"/>
                        <a:t>Abort</a:t>
                      </a:r>
                      <a:r>
                        <a:rPr lang="en-US" sz="2000" baseline="0" dirty="0" smtClean="0"/>
                        <a:t> migration when destination crash</a:t>
                      </a:r>
                      <a:endParaRPr lang="th-TH" sz="2000" dirty="0"/>
                    </a:p>
                  </a:txBody>
                  <a:tcPr/>
                </a:tc>
                <a:tc>
                  <a:txBody>
                    <a:bodyPr/>
                    <a:lstStyle/>
                    <a:p>
                      <a:r>
                        <a:rPr lang="en-US" sz="2000" baseline="0" dirty="0" smtClean="0"/>
                        <a:t>Migration can interfere with VM computation</a:t>
                      </a:r>
                      <a:endParaRPr lang="th-TH" sz="2000" dirty="0"/>
                    </a:p>
                  </a:txBody>
                  <a:tcPr/>
                </a:tc>
              </a:tr>
              <a:tr h="1057093">
                <a:tc>
                  <a:txBody>
                    <a:bodyPr/>
                    <a:lstStyle/>
                    <a:p>
                      <a:r>
                        <a:rPr lang="en-US" dirty="0" smtClean="0"/>
                        <a:t>Threaded</a:t>
                      </a:r>
                      <a:r>
                        <a:rPr lang="en-US" baseline="0" dirty="0" smtClean="0"/>
                        <a:t> pre-copy</a:t>
                      </a:r>
                      <a:endParaRPr lang="th-TH"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Better</a:t>
                      </a:r>
                      <a:r>
                        <a:rPr lang="en-US" sz="2000" baseline="0" dirty="0" smtClean="0"/>
                        <a:t> than pre-copy but suffer same problem.</a:t>
                      </a:r>
                      <a:endParaRPr lang="th-TH" sz="2000" dirty="0" smtClean="0"/>
                    </a:p>
                  </a:txBody>
                  <a:tcPr>
                    <a:solidFill>
                      <a:schemeClr val="accent6">
                        <a:lumMod val="60000"/>
                        <a:lumOff val="40000"/>
                      </a:schemeClr>
                    </a:solidFill>
                  </a:tcPr>
                </a:tc>
                <a:tc>
                  <a:txBody>
                    <a:bodyPr/>
                    <a:lstStyle/>
                    <a:p>
                      <a:r>
                        <a:rPr lang="en-US" sz="2000" dirty="0" smtClean="0"/>
                        <a:t>Same</a:t>
                      </a:r>
                      <a:r>
                        <a:rPr lang="en-US" sz="2000" baseline="0" dirty="0" smtClean="0"/>
                        <a:t> as pre-copy</a:t>
                      </a:r>
                      <a:endParaRPr lang="th-TH" sz="2000" dirty="0"/>
                    </a:p>
                  </a:txBody>
                  <a:tcPr/>
                </a:tc>
                <a:tc>
                  <a:txBody>
                    <a:bodyPr/>
                    <a:lstStyle/>
                    <a:p>
                      <a:r>
                        <a:rPr lang="en-US" sz="2000" dirty="0" smtClean="0"/>
                        <a:t>Better</a:t>
                      </a:r>
                      <a:r>
                        <a:rPr lang="en-US" sz="2000" baseline="0" dirty="0" smtClean="0"/>
                        <a:t> than pre-copy but need resource for </a:t>
                      </a:r>
                      <a:r>
                        <a:rPr lang="en-US" sz="2000" baseline="0" dirty="0" err="1" smtClean="0"/>
                        <a:t>thr</a:t>
                      </a:r>
                      <a:endParaRPr lang="th-TH" sz="2000" dirty="0"/>
                    </a:p>
                  </a:txBody>
                  <a:tcPr/>
                </a:tc>
              </a:tr>
              <a:tr h="960994">
                <a:tc>
                  <a:txBody>
                    <a:bodyPr/>
                    <a:lstStyle/>
                    <a:p>
                      <a:r>
                        <a:rPr lang="en-US" dirty="0" smtClean="0"/>
                        <a:t>Post-copy</a:t>
                      </a:r>
                      <a:endParaRPr lang="th-TH" dirty="0"/>
                    </a:p>
                  </a:txBody>
                  <a:tcPr/>
                </a:tc>
                <a:tc>
                  <a:txBody>
                    <a:bodyPr/>
                    <a:lstStyle/>
                    <a:p>
                      <a:r>
                        <a:rPr lang="en-US" sz="2000" dirty="0" smtClean="0"/>
                        <a:t>Time-bound</a:t>
                      </a:r>
                      <a:r>
                        <a:rPr lang="en-US" sz="2000" baseline="0" dirty="0" smtClean="0"/>
                        <a:t> by one memory scan</a:t>
                      </a:r>
                      <a:endParaRPr lang="th-TH" sz="2000" dirty="0"/>
                    </a:p>
                  </a:txBody>
                  <a:tcPr/>
                </a:tc>
                <a:tc>
                  <a:txBody>
                    <a:bodyPr/>
                    <a:lstStyle/>
                    <a:p>
                      <a:r>
                        <a:rPr lang="en-US" sz="2000" dirty="0" smtClean="0"/>
                        <a:t>Loss</a:t>
                      </a:r>
                      <a:r>
                        <a:rPr lang="en-US" sz="2000" baseline="0" dirty="0" smtClean="0"/>
                        <a:t> computation if </a:t>
                      </a:r>
                      <a:r>
                        <a:rPr lang="en-US" sz="2000" baseline="0" dirty="0" err="1" smtClean="0"/>
                        <a:t>dest</a:t>
                      </a:r>
                      <a:r>
                        <a:rPr lang="en-US" sz="2000" baseline="0" dirty="0" smtClean="0"/>
                        <a:t> crashes. Need to check-point state on source. </a:t>
                      </a:r>
                      <a:endParaRPr lang="th-TH" sz="2000" dirty="0"/>
                    </a:p>
                  </a:txBody>
                  <a:tcPr>
                    <a:solidFill>
                      <a:schemeClr val="accent6">
                        <a:lumMod val="60000"/>
                        <a:lumOff val="40000"/>
                      </a:schemeClr>
                    </a:solidFill>
                  </a:tcPr>
                </a:tc>
                <a:tc>
                  <a:txBody>
                    <a:bodyPr/>
                    <a:lstStyle/>
                    <a:p>
                      <a:r>
                        <a:rPr lang="en-US" sz="2000" dirty="0" smtClean="0"/>
                        <a:t>Depends</a:t>
                      </a:r>
                      <a:r>
                        <a:rPr lang="en-US" sz="2000" baseline="0" dirty="0" smtClean="0"/>
                        <a:t> on how fast required pages arrived at destination </a:t>
                      </a:r>
                      <a:endParaRPr lang="th-TH" sz="2000" dirty="0"/>
                    </a:p>
                  </a:txBody>
                  <a:tcPr/>
                </a:tc>
              </a:tr>
              <a:tr h="960994">
                <a:tc>
                  <a:txBody>
                    <a:bodyPr/>
                    <a:lstStyle/>
                    <a:p>
                      <a:r>
                        <a:rPr lang="en-US" dirty="0" smtClean="0"/>
                        <a:t>Guided-copy</a:t>
                      </a:r>
                      <a:endParaRPr lang="th-TH" dirty="0"/>
                    </a:p>
                  </a:txBody>
                  <a:tcPr/>
                </a:tc>
                <a:tc>
                  <a:txBody>
                    <a:bodyPr/>
                    <a:lstStyle/>
                    <a:p>
                      <a:r>
                        <a:rPr lang="en-US" sz="2000" dirty="0" smtClean="0"/>
                        <a:t>Same</a:t>
                      </a:r>
                      <a:r>
                        <a:rPr lang="en-US" sz="2000" baseline="0" dirty="0" smtClean="0"/>
                        <a:t> as post-copy</a:t>
                      </a:r>
                      <a:endParaRPr lang="th-TH" sz="2000" dirty="0"/>
                    </a:p>
                  </a:txBody>
                  <a:tcPr/>
                </a:tc>
                <a:tc>
                  <a:txBody>
                    <a:bodyPr/>
                    <a:lstStyle/>
                    <a:p>
                      <a:r>
                        <a:rPr lang="en-US" sz="2000" dirty="0" smtClean="0"/>
                        <a:t>Same as post-copy</a:t>
                      </a:r>
                      <a:endParaRPr lang="th-TH" sz="2000" dirty="0"/>
                    </a:p>
                  </a:txBody>
                  <a:tcPr>
                    <a:solidFill>
                      <a:schemeClr val="accent6">
                        <a:lumMod val="60000"/>
                        <a:lumOff val="40000"/>
                      </a:schemeClr>
                    </a:solidFill>
                  </a:tcPr>
                </a:tc>
                <a:tc>
                  <a:txBody>
                    <a:bodyPr/>
                    <a:lstStyle/>
                    <a:p>
                      <a:r>
                        <a:rPr lang="en-US" sz="2000" dirty="0" smtClean="0"/>
                        <a:t>Same</a:t>
                      </a:r>
                      <a:r>
                        <a:rPr lang="en-US" sz="2000" baseline="0" dirty="0" smtClean="0"/>
                        <a:t> as post-copy but better since right page order is known</a:t>
                      </a:r>
                      <a:endParaRPr lang="th-TH" sz="2000"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Our Approach</a:t>
            </a:r>
            <a:endParaRPr lang="th-TH" dirty="0"/>
          </a:p>
        </p:txBody>
      </p:sp>
      <p:sp>
        <p:nvSpPr>
          <p:cNvPr id="3" name="Content Placeholder 2"/>
          <p:cNvSpPr>
            <a:spLocks noGrp="1"/>
          </p:cNvSpPr>
          <p:nvPr>
            <p:ph idx="1"/>
          </p:nvPr>
        </p:nvSpPr>
        <p:spPr>
          <a:xfrm>
            <a:off x="304800" y="1600200"/>
            <a:ext cx="8534400" cy="4525963"/>
          </a:xfrm>
        </p:spPr>
        <p:txBody>
          <a:bodyPr/>
          <a:lstStyle/>
          <a:p>
            <a:r>
              <a:rPr lang="en-US" dirty="0" smtClean="0"/>
              <a:t>Time-bound, Thread-based Live Migration (TLM)</a:t>
            </a:r>
          </a:p>
          <a:p>
            <a:r>
              <a:rPr lang="en-US" dirty="0" smtClean="0"/>
              <a:t>Migration Time: </a:t>
            </a:r>
          </a:p>
          <a:p>
            <a:pPr lvl="1"/>
            <a:r>
              <a:rPr lang="en-US" dirty="0" smtClean="0"/>
              <a:t>TLM finishes within a </a:t>
            </a:r>
            <a:r>
              <a:rPr lang="en-US" b="1" dirty="0" smtClean="0"/>
              <a:t>bounded period of </a:t>
            </a:r>
            <a:r>
              <a:rPr lang="en-US" b="1" dirty="0" err="1" smtClean="0"/>
              <a:t>time</a:t>
            </a:r>
            <a:r>
              <a:rPr lang="en-US" dirty="0" err="1" smtClean="0"/>
              <a:t>,i.e</a:t>
            </a:r>
            <a:r>
              <a:rPr lang="en-US" dirty="0" smtClean="0"/>
              <a:t>.,</a:t>
            </a:r>
            <a:r>
              <a:rPr lang="en-US" b="1" dirty="0" smtClean="0"/>
              <a:t> </a:t>
            </a:r>
            <a:r>
              <a:rPr lang="en-US" dirty="0" smtClean="0"/>
              <a:t>one round of memory scan, but</a:t>
            </a:r>
          </a:p>
          <a:p>
            <a:pPr lvl="1"/>
            <a:r>
              <a:rPr lang="en-US" dirty="0" smtClean="0"/>
              <a:t>Performs with </a:t>
            </a:r>
            <a:r>
              <a:rPr lang="en-US" b="1" dirty="0" smtClean="0"/>
              <a:t>best efforts</a:t>
            </a:r>
            <a:r>
              <a:rPr lang="en-US" dirty="0" smtClean="0"/>
              <a:t> to minimize downtime </a:t>
            </a:r>
          </a:p>
          <a:p>
            <a:r>
              <a:rPr lang="en-US" dirty="0" smtClean="0"/>
              <a:t>Reliability: TLM adopts pre-copy approach</a:t>
            </a:r>
          </a:p>
          <a:p>
            <a:r>
              <a:rPr lang="en-US" dirty="0" smtClean="0"/>
              <a:t>Computation Speed: TLM acknowledges computation slowdown and tries to manage it</a:t>
            </a:r>
          </a:p>
          <a:p>
            <a:endParaRPr lang="en-US" dirty="0" smtClean="0"/>
          </a:p>
          <a:p>
            <a:endParaRPr lang="en-US" dirty="0" smtClean="0"/>
          </a:p>
          <a:p>
            <a:endParaRPr lang="th-TH" dirty="0"/>
          </a:p>
        </p:txBody>
      </p:sp>
      <p:sp>
        <p:nvSpPr>
          <p:cNvPr id="6" name="Rectangle 5"/>
          <p:cNvSpPr/>
          <p:nvPr/>
        </p:nvSpPr>
        <p:spPr>
          <a:xfrm>
            <a:off x="6934200" y="1524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7" name="Picture 6" descr="D:\website\website_data\vasabi_img\vasabi_header2.png"/>
          <p:cNvPicPr>
            <a:picLocks noChangeAspect="1" noChangeArrowheads="1"/>
          </p:cNvPicPr>
          <p:nvPr/>
        </p:nvPicPr>
        <p:blipFill>
          <a:blip r:embed="rId3" cstate="print"/>
          <a:srcRect/>
          <a:stretch>
            <a:fillRect/>
          </a:stretch>
        </p:blipFill>
        <p:spPr bwMode="auto">
          <a:xfrm>
            <a:off x="6585555" y="228600"/>
            <a:ext cx="2558445" cy="747079"/>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TLM Design</a:t>
            </a:r>
            <a:endParaRPr lang="th-TH" dirty="0"/>
          </a:p>
        </p:txBody>
      </p:sp>
      <p:sp>
        <p:nvSpPr>
          <p:cNvPr id="3" name="Content Placeholder 2"/>
          <p:cNvSpPr>
            <a:spLocks noGrp="1"/>
          </p:cNvSpPr>
          <p:nvPr>
            <p:ph idx="1"/>
          </p:nvPr>
        </p:nvSpPr>
        <p:spPr>
          <a:xfrm>
            <a:off x="0" y="1600200"/>
            <a:ext cx="3200400" cy="5029200"/>
          </a:xfrm>
          <a:noFill/>
          <a:ln>
            <a:solidFill>
              <a:schemeClr val="tx1"/>
            </a:solidFill>
          </a:ln>
        </p:spPr>
        <p:txBody>
          <a:bodyPr>
            <a:normAutofit/>
          </a:bodyPr>
          <a:lstStyle/>
          <a:p>
            <a:pPr>
              <a:buNone/>
            </a:pPr>
            <a:r>
              <a:rPr lang="en-US" sz="2400" dirty="0" smtClean="0">
                <a:solidFill>
                  <a:schemeClr val="bg1"/>
                </a:solidFill>
              </a:rPr>
              <a:t>VM State Transfer</a:t>
            </a:r>
          </a:p>
          <a:p>
            <a:r>
              <a:rPr lang="en-US" sz="2400" dirty="0" smtClean="0"/>
              <a:t>Add two threads to source hypervisor</a:t>
            </a:r>
          </a:p>
          <a:p>
            <a:pPr lvl="1"/>
            <a:r>
              <a:rPr lang="en-US" sz="2000" dirty="0" err="1" smtClean="0"/>
              <a:t>Mtx</a:t>
            </a:r>
            <a:r>
              <a:rPr lang="en-US" sz="2000" dirty="0" smtClean="0"/>
              <a:t>: scan entire ram</a:t>
            </a:r>
          </a:p>
          <a:p>
            <a:pPr lvl="1"/>
            <a:r>
              <a:rPr lang="en-US" sz="2000" dirty="0" err="1" smtClean="0"/>
              <a:t>Dtx</a:t>
            </a:r>
            <a:r>
              <a:rPr lang="en-US" sz="2000" dirty="0" smtClean="0"/>
              <a:t>: new dirty pages</a:t>
            </a:r>
          </a:p>
          <a:p>
            <a:r>
              <a:rPr lang="en-US" sz="2400" dirty="0" smtClean="0"/>
              <a:t>Use two receiver threads  to </a:t>
            </a:r>
            <a:r>
              <a:rPr lang="en-US" sz="2400" dirty="0" err="1" smtClean="0"/>
              <a:t>dest</a:t>
            </a:r>
            <a:endParaRPr lang="en-US" sz="2400" dirty="0" smtClean="0"/>
          </a:p>
          <a:p>
            <a:pPr>
              <a:buNone/>
            </a:pPr>
            <a:r>
              <a:rPr lang="en-US" sz="2400" dirty="0" smtClean="0">
                <a:solidFill>
                  <a:schemeClr val="bg1"/>
                </a:solidFill>
              </a:rPr>
              <a:t>Optimization</a:t>
            </a:r>
          </a:p>
          <a:p>
            <a:r>
              <a:rPr lang="en-US" sz="2400" dirty="0" smtClean="0"/>
              <a:t>Manage Resource Allocation and handle downtime minimization</a:t>
            </a:r>
          </a:p>
          <a:p>
            <a:endParaRPr lang="en-US" sz="2400" dirty="0" smtClean="0"/>
          </a:p>
          <a:p>
            <a:endParaRPr lang="en-US" sz="2400" dirty="0" smtClean="0"/>
          </a:p>
          <a:p>
            <a:endParaRPr lang="th-TH" sz="2400" dirty="0"/>
          </a:p>
        </p:txBody>
      </p:sp>
      <p:pic>
        <p:nvPicPr>
          <p:cNvPr id="4" name="Picture 3" descr="tlm-design.tif"/>
          <p:cNvPicPr/>
          <p:nvPr/>
        </p:nvPicPr>
        <p:blipFill>
          <a:blip r:embed="rId3" cstate="print"/>
          <a:stretch>
            <a:fillRect/>
          </a:stretch>
        </p:blipFill>
        <p:spPr>
          <a:xfrm>
            <a:off x="3429000" y="1371600"/>
            <a:ext cx="5410200" cy="4800600"/>
          </a:xfrm>
          <a:prstGeom prst="rect">
            <a:avLst/>
          </a:prstGeom>
        </p:spPr>
      </p:pic>
      <p:sp>
        <p:nvSpPr>
          <p:cNvPr id="5" name="Rectangle 4"/>
          <p:cNvSpPr/>
          <p:nvPr/>
        </p:nvSpPr>
        <p:spPr>
          <a:xfrm>
            <a:off x="6934200" y="1524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6" name="Picture 6" descr="D:\website\website_data\vasabi_img\vasabi_header2.png"/>
          <p:cNvPicPr>
            <a:picLocks noChangeAspect="1" noChangeArrowheads="1"/>
          </p:cNvPicPr>
          <p:nvPr/>
        </p:nvPicPr>
        <p:blipFill>
          <a:blip r:embed="rId4" cstate="print"/>
          <a:srcRect/>
          <a:stretch>
            <a:fillRect/>
          </a:stretch>
        </p:blipFill>
        <p:spPr bwMode="auto">
          <a:xfrm>
            <a:off x="6585555" y="228600"/>
            <a:ext cx="2558445" cy="747079"/>
          </a:xfrm>
          <a:prstGeom prst="rect">
            <a:avLst/>
          </a:prstGeom>
          <a:noFill/>
        </p:spPr>
      </p:pic>
      <p:sp>
        <p:nvSpPr>
          <p:cNvPr id="7" name="Oval 6"/>
          <p:cNvSpPr/>
          <p:nvPr/>
        </p:nvSpPr>
        <p:spPr>
          <a:xfrm>
            <a:off x="5257800" y="2057400"/>
            <a:ext cx="990600" cy="3276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8" name="Oval 7"/>
          <p:cNvSpPr/>
          <p:nvPr/>
        </p:nvSpPr>
        <p:spPr>
          <a:xfrm>
            <a:off x="7467600" y="2057400"/>
            <a:ext cx="990600" cy="3276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9" name="Rectangle 8"/>
          <p:cNvSpPr/>
          <p:nvPr/>
        </p:nvSpPr>
        <p:spPr>
          <a:xfrm>
            <a:off x="0" y="1600200"/>
            <a:ext cx="3200400" cy="45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VM State Transfer</a:t>
            </a:r>
            <a:endParaRPr lang="th-TH" sz="2400" b="1" dirty="0"/>
          </a:p>
        </p:txBody>
      </p:sp>
      <p:sp>
        <p:nvSpPr>
          <p:cNvPr id="10" name="Rectangle 9"/>
          <p:cNvSpPr/>
          <p:nvPr/>
        </p:nvSpPr>
        <p:spPr>
          <a:xfrm>
            <a:off x="0" y="4419600"/>
            <a:ext cx="3200400" cy="45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Resource Management</a:t>
            </a:r>
            <a:endParaRPr lang="th-TH"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676400"/>
            <a:ext cx="3124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 name="Title 1"/>
          <p:cNvSpPr>
            <a:spLocks noGrp="1"/>
          </p:cNvSpPr>
          <p:nvPr>
            <p:ph type="title"/>
          </p:nvPr>
        </p:nvSpPr>
        <p:spPr/>
        <p:txBody>
          <a:bodyPr/>
          <a:lstStyle/>
          <a:p>
            <a:pPr algn="l"/>
            <a:r>
              <a:rPr lang="en-US" dirty="0" smtClean="0"/>
              <a:t>VM State Transfer</a:t>
            </a:r>
            <a:endParaRPr lang="th-TH" dirty="0"/>
          </a:p>
        </p:txBody>
      </p:sp>
      <p:sp>
        <p:nvSpPr>
          <p:cNvPr id="3" name="Content Placeholder 2"/>
          <p:cNvSpPr>
            <a:spLocks noGrp="1"/>
          </p:cNvSpPr>
          <p:nvPr>
            <p:ph idx="1"/>
          </p:nvPr>
        </p:nvSpPr>
        <p:spPr>
          <a:xfrm>
            <a:off x="0" y="1600200"/>
            <a:ext cx="3200400" cy="4525963"/>
          </a:xfrm>
        </p:spPr>
        <p:txBody>
          <a:bodyPr>
            <a:normAutofit/>
          </a:bodyPr>
          <a:lstStyle/>
          <a:p>
            <a:r>
              <a:rPr lang="en-US" sz="2400" dirty="0" smtClean="0">
                <a:solidFill>
                  <a:schemeClr val="bg1"/>
                </a:solidFill>
              </a:rPr>
              <a:t>Stage 1</a:t>
            </a:r>
          </a:p>
          <a:p>
            <a:pPr lvl="1"/>
            <a:r>
              <a:rPr lang="en-US" sz="2000" dirty="0" smtClean="0"/>
              <a:t>Set up 2 TCP channels</a:t>
            </a:r>
          </a:p>
          <a:p>
            <a:pPr lvl="1"/>
            <a:r>
              <a:rPr lang="en-US" sz="2000" dirty="0" smtClean="0"/>
              <a:t>Start dirty bit tracking</a:t>
            </a:r>
          </a:p>
          <a:p>
            <a:r>
              <a:rPr lang="en-US" sz="2400" dirty="0" smtClean="0">
                <a:solidFill>
                  <a:schemeClr val="bg1"/>
                </a:solidFill>
              </a:rPr>
              <a:t>Stage 2</a:t>
            </a:r>
          </a:p>
          <a:p>
            <a:pPr lvl="1"/>
            <a:r>
              <a:rPr lang="en-US" sz="2000" dirty="0" err="1" smtClean="0">
                <a:solidFill>
                  <a:schemeClr val="bg1"/>
                </a:solidFill>
              </a:rPr>
              <a:t>Mtx</a:t>
            </a:r>
            <a:r>
              <a:rPr lang="en-US" sz="2000" dirty="0" smtClean="0">
                <a:solidFill>
                  <a:schemeClr val="bg1"/>
                </a:solidFill>
              </a:rPr>
              <a:t> transfers Ram from first to last page</a:t>
            </a:r>
          </a:p>
          <a:p>
            <a:pPr lvl="1"/>
            <a:r>
              <a:rPr lang="en-US" sz="2000" dirty="0" err="1" smtClean="0">
                <a:solidFill>
                  <a:schemeClr val="bg1"/>
                </a:solidFill>
              </a:rPr>
              <a:t>Dtx</a:t>
            </a:r>
            <a:r>
              <a:rPr lang="en-US" sz="2000" dirty="0" smtClean="0">
                <a:solidFill>
                  <a:schemeClr val="bg1"/>
                </a:solidFill>
              </a:rPr>
              <a:t> transfers dirty pages</a:t>
            </a:r>
          </a:p>
          <a:p>
            <a:r>
              <a:rPr lang="en-US" sz="2400" dirty="0" smtClean="0">
                <a:solidFill>
                  <a:schemeClr val="bg1"/>
                </a:solidFill>
              </a:rPr>
              <a:t>Stage 3</a:t>
            </a:r>
          </a:p>
          <a:p>
            <a:pPr lvl="1"/>
            <a:r>
              <a:rPr lang="en-US" sz="2000" dirty="0" smtClean="0">
                <a:solidFill>
                  <a:schemeClr val="bg1"/>
                </a:solidFill>
              </a:rPr>
              <a:t>Stop VM</a:t>
            </a:r>
          </a:p>
          <a:p>
            <a:pPr lvl="1"/>
            <a:r>
              <a:rPr lang="en-US" sz="2000" dirty="0" smtClean="0">
                <a:solidFill>
                  <a:schemeClr val="bg1"/>
                </a:solidFill>
              </a:rPr>
              <a:t>Transfer the rest</a:t>
            </a:r>
          </a:p>
          <a:p>
            <a:endParaRPr lang="en-US" sz="2400" dirty="0" smtClean="0"/>
          </a:p>
          <a:p>
            <a:endParaRPr lang="th-TH" sz="2400" dirty="0"/>
          </a:p>
        </p:txBody>
      </p:sp>
      <p:pic>
        <p:nvPicPr>
          <p:cNvPr id="4" name="Picture 3" descr="tlm-design.tif"/>
          <p:cNvPicPr/>
          <p:nvPr/>
        </p:nvPicPr>
        <p:blipFill>
          <a:blip r:embed="rId3" cstate="print"/>
          <a:stretch>
            <a:fillRect/>
          </a:stretch>
        </p:blipFill>
        <p:spPr>
          <a:xfrm>
            <a:off x="3429000" y="1371600"/>
            <a:ext cx="5410200" cy="4800600"/>
          </a:xfrm>
          <a:prstGeom prst="rect">
            <a:avLst/>
          </a:prstGeom>
        </p:spPr>
      </p:pic>
      <p:sp>
        <p:nvSpPr>
          <p:cNvPr id="5" name="Rectangle 4"/>
          <p:cNvSpPr/>
          <p:nvPr/>
        </p:nvSpPr>
        <p:spPr>
          <a:xfrm>
            <a:off x="3276600" y="1219200"/>
            <a:ext cx="5638800" cy="1447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6" name="Rectangle 5"/>
          <p:cNvSpPr/>
          <p:nvPr/>
        </p:nvSpPr>
        <p:spPr>
          <a:xfrm>
            <a:off x="6934200" y="1524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7" name="Picture 6" descr="D:\website\website_data\vasabi_img\vasabi_header2.png"/>
          <p:cNvPicPr>
            <a:picLocks noChangeAspect="1" noChangeArrowheads="1"/>
          </p:cNvPicPr>
          <p:nvPr/>
        </p:nvPicPr>
        <p:blipFill>
          <a:blip r:embed="rId4" cstate="print"/>
          <a:srcRect/>
          <a:stretch>
            <a:fillRect/>
          </a:stretch>
        </p:blipFill>
        <p:spPr bwMode="auto">
          <a:xfrm>
            <a:off x="6585555" y="228600"/>
            <a:ext cx="2558445" cy="747079"/>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2667000"/>
            <a:ext cx="3124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8" name="Rectangle 7"/>
          <p:cNvSpPr/>
          <p:nvPr/>
        </p:nvSpPr>
        <p:spPr>
          <a:xfrm>
            <a:off x="0" y="1600200"/>
            <a:ext cx="3124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 name="Title 1"/>
          <p:cNvSpPr>
            <a:spLocks noGrp="1"/>
          </p:cNvSpPr>
          <p:nvPr>
            <p:ph type="title"/>
          </p:nvPr>
        </p:nvSpPr>
        <p:spPr/>
        <p:txBody>
          <a:bodyPr/>
          <a:lstStyle/>
          <a:p>
            <a:pPr algn="l"/>
            <a:r>
              <a:rPr lang="en-US" dirty="0" smtClean="0"/>
              <a:t>VM State Transfer</a:t>
            </a:r>
            <a:endParaRPr lang="th-TH" dirty="0"/>
          </a:p>
        </p:txBody>
      </p:sp>
      <p:sp>
        <p:nvSpPr>
          <p:cNvPr id="3" name="Content Placeholder 2"/>
          <p:cNvSpPr>
            <a:spLocks noGrp="1"/>
          </p:cNvSpPr>
          <p:nvPr>
            <p:ph idx="1"/>
          </p:nvPr>
        </p:nvSpPr>
        <p:spPr>
          <a:xfrm>
            <a:off x="0" y="1600200"/>
            <a:ext cx="3200400" cy="4525963"/>
          </a:xfrm>
        </p:spPr>
        <p:txBody>
          <a:bodyPr>
            <a:normAutofit fontScale="92500" lnSpcReduction="10000"/>
          </a:bodyPr>
          <a:lstStyle/>
          <a:p>
            <a:r>
              <a:rPr lang="en-US" sz="2600" dirty="0" smtClean="0">
                <a:solidFill>
                  <a:schemeClr val="bg1"/>
                </a:solidFill>
              </a:rPr>
              <a:t>Stage 1</a:t>
            </a:r>
          </a:p>
          <a:p>
            <a:pPr lvl="1"/>
            <a:r>
              <a:rPr lang="en-US" sz="2000" dirty="0" smtClean="0"/>
              <a:t>Set up 2 TCP channels</a:t>
            </a:r>
          </a:p>
          <a:p>
            <a:pPr lvl="1"/>
            <a:r>
              <a:rPr lang="en-US" sz="2000" dirty="0" smtClean="0"/>
              <a:t>Start dirty bit tracking</a:t>
            </a:r>
          </a:p>
          <a:p>
            <a:r>
              <a:rPr lang="en-US" sz="2600" dirty="0" smtClean="0">
                <a:solidFill>
                  <a:schemeClr val="bg1"/>
                </a:solidFill>
              </a:rPr>
              <a:t>Stage 2</a:t>
            </a:r>
          </a:p>
          <a:p>
            <a:pPr lvl="1"/>
            <a:r>
              <a:rPr lang="en-US" sz="2000" dirty="0" err="1" smtClean="0"/>
              <a:t>Mtx</a:t>
            </a:r>
            <a:r>
              <a:rPr lang="en-US" sz="2000" dirty="0" smtClean="0"/>
              <a:t> transfers Ram from first to last page</a:t>
            </a:r>
          </a:p>
          <a:p>
            <a:pPr lvl="1"/>
            <a:r>
              <a:rPr lang="en-US" sz="2000" dirty="0" err="1" smtClean="0"/>
              <a:t>Dtx</a:t>
            </a:r>
            <a:r>
              <a:rPr lang="en-US" sz="2000" dirty="0" smtClean="0"/>
              <a:t> transfers dirty pages</a:t>
            </a:r>
          </a:p>
          <a:p>
            <a:pPr lvl="1"/>
            <a:r>
              <a:rPr lang="en-US" sz="2000" dirty="0" err="1" smtClean="0"/>
              <a:t>Mtx</a:t>
            </a:r>
            <a:r>
              <a:rPr lang="en-US" sz="2000" dirty="0" smtClean="0"/>
              <a:t> skips transferring new dirty pages</a:t>
            </a:r>
          </a:p>
          <a:p>
            <a:r>
              <a:rPr lang="en-US" sz="2400" dirty="0" smtClean="0">
                <a:solidFill>
                  <a:schemeClr val="bg1"/>
                </a:solidFill>
              </a:rPr>
              <a:t>Stage 3</a:t>
            </a:r>
          </a:p>
          <a:p>
            <a:pPr lvl="1"/>
            <a:r>
              <a:rPr lang="en-US" sz="2000" dirty="0" smtClean="0">
                <a:solidFill>
                  <a:schemeClr val="bg1"/>
                </a:solidFill>
              </a:rPr>
              <a:t>Stop VM</a:t>
            </a:r>
          </a:p>
          <a:p>
            <a:pPr lvl="1"/>
            <a:r>
              <a:rPr lang="en-US" sz="2000" dirty="0" smtClean="0">
                <a:solidFill>
                  <a:schemeClr val="bg1"/>
                </a:solidFill>
              </a:rPr>
              <a:t>Transfer the rest</a:t>
            </a:r>
          </a:p>
          <a:p>
            <a:endParaRPr lang="en-US" sz="2400" dirty="0" smtClean="0"/>
          </a:p>
          <a:p>
            <a:endParaRPr lang="th-TH" sz="2400" dirty="0"/>
          </a:p>
        </p:txBody>
      </p:sp>
      <p:pic>
        <p:nvPicPr>
          <p:cNvPr id="4" name="Picture 3" descr="tlm-design.tif"/>
          <p:cNvPicPr/>
          <p:nvPr/>
        </p:nvPicPr>
        <p:blipFill>
          <a:blip r:embed="rId3" cstate="print"/>
          <a:stretch>
            <a:fillRect/>
          </a:stretch>
        </p:blipFill>
        <p:spPr>
          <a:xfrm>
            <a:off x="3429000" y="1371600"/>
            <a:ext cx="5410200" cy="4800600"/>
          </a:xfrm>
          <a:prstGeom prst="rect">
            <a:avLst/>
          </a:prstGeom>
        </p:spPr>
      </p:pic>
      <p:sp>
        <p:nvSpPr>
          <p:cNvPr id="5" name="Rectangle 4"/>
          <p:cNvSpPr/>
          <p:nvPr/>
        </p:nvSpPr>
        <p:spPr>
          <a:xfrm>
            <a:off x="3200400" y="2667000"/>
            <a:ext cx="5638800" cy="2590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6" name="Rectangle 5"/>
          <p:cNvSpPr/>
          <p:nvPr/>
        </p:nvSpPr>
        <p:spPr>
          <a:xfrm>
            <a:off x="6934200" y="1524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7" name="Picture 6" descr="D:\website\website_data\vasabi_img\vasabi_header2.png"/>
          <p:cNvPicPr>
            <a:picLocks noChangeAspect="1" noChangeArrowheads="1"/>
          </p:cNvPicPr>
          <p:nvPr/>
        </p:nvPicPr>
        <p:blipFill>
          <a:blip r:embed="rId4" cstate="print"/>
          <a:srcRect/>
          <a:stretch>
            <a:fillRect/>
          </a:stretch>
        </p:blipFill>
        <p:spPr bwMode="auto">
          <a:xfrm>
            <a:off x="6585555" y="228600"/>
            <a:ext cx="2558445" cy="747079"/>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4648200"/>
            <a:ext cx="3124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9" name="Rectangle 8"/>
          <p:cNvSpPr/>
          <p:nvPr/>
        </p:nvSpPr>
        <p:spPr>
          <a:xfrm>
            <a:off x="0" y="2819400"/>
            <a:ext cx="3124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8" name="Rectangle 7"/>
          <p:cNvSpPr/>
          <p:nvPr/>
        </p:nvSpPr>
        <p:spPr>
          <a:xfrm>
            <a:off x="0" y="1676400"/>
            <a:ext cx="3124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 name="Title 1"/>
          <p:cNvSpPr>
            <a:spLocks noGrp="1"/>
          </p:cNvSpPr>
          <p:nvPr>
            <p:ph type="title"/>
          </p:nvPr>
        </p:nvSpPr>
        <p:spPr/>
        <p:txBody>
          <a:bodyPr/>
          <a:lstStyle/>
          <a:p>
            <a:pPr algn="l"/>
            <a:r>
              <a:rPr lang="en-US" dirty="0" smtClean="0"/>
              <a:t>VM State Transfer</a:t>
            </a:r>
            <a:endParaRPr lang="th-TH" dirty="0"/>
          </a:p>
        </p:txBody>
      </p:sp>
      <p:sp>
        <p:nvSpPr>
          <p:cNvPr id="3" name="Content Placeholder 2"/>
          <p:cNvSpPr>
            <a:spLocks noGrp="1"/>
          </p:cNvSpPr>
          <p:nvPr>
            <p:ph idx="1"/>
          </p:nvPr>
        </p:nvSpPr>
        <p:spPr>
          <a:xfrm>
            <a:off x="0" y="1600200"/>
            <a:ext cx="3200400" cy="4525963"/>
          </a:xfrm>
        </p:spPr>
        <p:txBody>
          <a:bodyPr>
            <a:normAutofit/>
          </a:bodyPr>
          <a:lstStyle/>
          <a:p>
            <a:r>
              <a:rPr lang="en-US" sz="2400" dirty="0" smtClean="0">
                <a:solidFill>
                  <a:schemeClr val="bg1"/>
                </a:solidFill>
              </a:rPr>
              <a:t>Stage 1</a:t>
            </a:r>
          </a:p>
          <a:p>
            <a:pPr lvl="1"/>
            <a:r>
              <a:rPr lang="en-US" sz="2000" dirty="0" smtClean="0"/>
              <a:t>Set up 2 TCP channels</a:t>
            </a:r>
          </a:p>
          <a:p>
            <a:pPr lvl="1"/>
            <a:r>
              <a:rPr lang="en-US" sz="2000" dirty="0" smtClean="0"/>
              <a:t>Start dirty bit tracking</a:t>
            </a:r>
          </a:p>
          <a:p>
            <a:r>
              <a:rPr lang="en-US" sz="2400" dirty="0" smtClean="0">
                <a:solidFill>
                  <a:schemeClr val="bg1"/>
                </a:solidFill>
              </a:rPr>
              <a:t>Stage 2</a:t>
            </a:r>
          </a:p>
          <a:p>
            <a:pPr lvl="1"/>
            <a:r>
              <a:rPr lang="en-US" sz="2000" dirty="0" err="1" smtClean="0"/>
              <a:t>Mtx</a:t>
            </a:r>
            <a:r>
              <a:rPr lang="en-US" sz="2000" dirty="0" smtClean="0"/>
              <a:t> transfers Ram from first to last page</a:t>
            </a:r>
          </a:p>
          <a:p>
            <a:pPr lvl="1"/>
            <a:r>
              <a:rPr lang="en-US" sz="2000" dirty="0" err="1" smtClean="0"/>
              <a:t>Dtx</a:t>
            </a:r>
            <a:r>
              <a:rPr lang="en-US" sz="2000" dirty="0" smtClean="0"/>
              <a:t> transfers dirty pages</a:t>
            </a:r>
          </a:p>
          <a:p>
            <a:r>
              <a:rPr lang="en-US" sz="2400" dirty="0" smtClean="0">
                <a:solidFill>
                  <a:schemeClr val="bg1"/>
                </a:solidFill>
              </a:rPr>
              <a:t>Stage 3</a:t>
            </a:r>
          </a:p>
          <a:p>
            <a:pPr lvl="1"/>
            <a:r>
              <a:rPr lang="en-US" sz="2000" dirty="0" smtClean="0"/>
              <a:t>Stop VM</a:t>
            </a:r>
          </a:p>
          <a:p>
            <a:pPr lvl="1"/>
            <a:r>
              <a:rPr lang="en-US" sz="2000" dirty="0" smtClean="0"/>
              <a:t>Transfer the rest of dirty pages</a:t>
            </a:r>
          </a:p>
          <a:p>
            <a:endParaRPr lang="en-US" sz="2400" dirty="0" smtClean="0"/>
          </a:p>
          <a:p>
            <a:endParaRPr lang="th-TH" sz="2400" dirty="0"/>
          </a:p>
        </p:txBody>
      </p:sp>
      <p:pic>
        <p:nvPicPr>
          <p:cNvPr id="4" name="Picture 3" descr="tlm-design.tif"/>
          <p:cNvPicPr/>
          <p:nvPr/>
        </p:nvPicPr>
        <p:blipFill>
          <a:blip r:embed="rId3" cstate="print"/>
          <a:stretch>
            <a:fillRect/>
          </a:stretch>
        </p:blipFill>
        <p:spPr>
          <a:xfrm>
            <a:off x="3429000" y="1371600"/>
            <a:ext cx="5410200" cy="4800600"/>
          </a:xfrm>
          <a:prstGeom prst="rect">
            <a:avLst/>
          </a:prstGeom>
        </p:spPr>
      </p:pic>
      <p:sp>
        <p:nvSpPr>
          <p:cNvPr id="5" name="Rectangle 4"/>
          <p:cNvSpPr/>
          <p:nvPr/>
        </p:nvSpPr>
        <p:spPr>
          <a:xfrm>
            <a:off x="3276600" y="5257800"/>
            <a:ext cx="5638800" cy="914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6" name="Rectangle 5"/>
          <p:cNvSpPr/>
          <p:nvPr/>
        </p:nvSpPr>
        <p:spPr>
          <a:xfrm>
            <a:off x="6934200" y="1524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7" name="Picture 6" descr="D:\website\website_data\vasabi_img\vasabi_header2.png"/>
          <p:cNvPicPr>
            <a:picLocks noChangeAspect="1" noChangeArrowheads="1"/>
          </p:cNvPicPr>
          <p:nvPr/>
        </p:nvPicPr>
        <p:blipFill>
          <a:blip r:embed="rId4" cstate="print"/>
          <a:srcRect/>
          <a:stretch>
            <a:fillRect/>
          </a:stretch>
        </p:blipFill>
        <p:spPr bwMode="auto">
          <a:xfrm>
            <a:off x="6585555" y="228600"/>
            <a:ext cx="2558445" cy="747079"/>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Resource Management</a:t>
            </a:r>
            <a:endParaRPr lang="th-TH" dirty="0"/>
          </a:p>
        </p:txBody>
      </p:sp>
      <p:sp>
        <p:nvSpPr>
          <p:cNvPr id="3" name="Content Placeholder 2"/>
          <p:cNvSpPr>
            <a:spLocks noGrp="1"/>
          </p:cNvSpPr>
          <p:nvPr>
            <p:ph idx="1"/>
          </p:nvPr>
        </p:nvSpPr>
        <p:spPr>
          <a:xfrm>
            <a:off x="0" y="1447800"/>
            <a:ext cx="3200400" cy="4876800"/>
          </a:xfrm>
          <a:noFill/>
          <a:ln>
            <a:solidFill>
              <a:schemeClr val="tx1"/>
            </a:solidFill>
          </a:ln>
        </p:spPr>
        <p:txBody>
          <a:bodyPr>
            <a:normAutofit lnSpcReduction="10000"/>
          </a:bodyPr>
          <a:lstStyle/>
          <a:p>
            <a:r>
              <a:rPr lang="en-US" sz="2400" dirty="0" smtClean="0"/>
              <a:t>We reduce downtime by over-committing many VM’s </a:t>
            </a:r>
            <a:r>
              <a:rPr lang="en-US" sz="2400" dirty="0" err="1" smtClean="0"/>
              <a:t>vcpus</a:t>
            </a:r>
            <a:r>
              <a:rPr lang="en-US" sz="2400" dirty="0" smtClean="0"/>
              <a:t> on a few host </a:t>
            </a:r>
            <a:r>
              <a:rPr lang="en-US" sz="2400" dirty="0" err="1" smtClean="0"/>
              <a:t>cpu</a:t>
            </a:r>
            <a:r>
              <a:rPr lang="en-US" sz="2400" dirty="0" smtClean="0"/>
              <a:t> cores.</a:t>
            </a:r>
          </a:p>
          <a:p>
            <a:pPr lvl="1"/>
            <a:r>
              <a:rPr lang="en-US" sz="2000" dirty="0" smtClean="0"/>
              <a:t>Reduce dirty page generation rate and hence downtime </a:t>
            </a:r>
          </a:p>
          <a:p>
            <a:r>
              <a:rPr lang="en-US" sz="2400" dirty="0" smtClean="0"/>
              <a:t>We reduce interference to VM computation by giving some of original VM’s host </a:t>
            </a:r>
            <a:r>
              <a:rPr lang="en-US" sz="2400" dirty="0" err="1" smtClean="0"/>
              <a:t>cpu</a:t>
            </a:r>
            <a:r>
              <a:rPr lang="en-US" sz="2400" dirty="0" smtClean="0"/>
              <a:t> cores to the </a:t>
            </a:r>
            <a:r>
              <a:rPr lang="en-US" sz="2400" dirty="0" err="1" smtClean="0"/>
              <a:t>mtx</a:t>
            </a:r>
            <a:r>
              <a:rPr lang="en-US" sz="2400" dirty="0" smtClean="0"/>
              <a:t> and </a:t>
            </a:r>
            <a:r>
              <a:rPr lang="en-US" sz="2400" dirty="0" err="1" smtClean="0"/>
              <a:t>dtx</a:t>
            </a:r>
            <a:r>
              <a:rPr lang="en-US" sz="2400" dirty="0" smtClean="0"/>
              <a:t> threads.</a:t>
            </a:r>
          </a:p>
          <a:p>
            <a:endParaRPr lang="th-TH" sz="2400" dirty="0"/>
          </a:p>
        </p:txBody>
      </p:sp>
      <p:pic>
        <p:nvPicPr>
          <p:cNvPr id="4" name="Picture 3" descr="tlm-design.tif"/>
          <p:cNvPicPr/>
          <p:nvPr/>
        </p:nvPicPr>
        <p:blipFill>
          <a:blip r:embed="rId3" cstate="print"/>
          <a:stretch>
            <a:fillRect/>
          </a:stretch>
        </p:blipFill>
        <p:spPr>
          <a:xfrm>
            <a:off x="3429000" y="1371600"/>
            <a:ext cx="5410200" cy="4800600"/>
          </a:xfrm>
          <a:prstGeom prst="rect">
            <a:avLst/>
          </a:prstGeom>
        </p:spPr>
      </p:pic>
      <p:sp>
        <p:nvSpPr>
          <p:cNvPr id="5" name="Rectangle 4"/>
          <p:cNvSpPr/>
          <p:nvPr/>
        </p:nvSpPr>
        <p:spPr>
          <a:xfrm>
            <a:off x="6934200" y="1524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6" name="Picture 6" descr="D:\website\website_data\vasabi_img\vasabi_header2.png"/>
          <p:cNvPicPr>
            <a:picLocks noChangeAspect="1" noChangeArrowheads="1"/>
          </p:cNvPicPr>
          <p:nvPr/>
        </p:nvPicPr>
        <p:blipFill>
          <a:blip r:embed="rId4" cstate="print"/>
          <a:srcRect/>
          <a:stretch>
            <a:fillRect/>
          </a:stretch>
        </p:blipFill>
        <p:spPr bwMode="auto">
          <a:xfrm>
            <a:off x="6585555" y="228600"/>
            <a:ext cx="2558445" cy="74707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Experiments</a:t>
            </a:r>
            <a:endParaRPr lang="th-TH" dirty="0"/>
          </a:p>
        </p:txBody>
      </p:sp>
      <p:sp>
        <p:nvSpPr>
          <p:cNvPr id="3" name="Content Placeholder 2"/>
          <p:cNvSpPr>
            <a:spLocks noGrp="1"/>
          </p:cNvSpPr>
          <p:nvPr>
            <p:ph idx="1"/>
          </p:nvPr>
        </p:nvSpPr>
        <p:spPr/>
        <p:txBody>
          <a:bodyPr/>
          <a:lstStyle/>
          <a:p>
            <a:r>
              <a:rPr lang="en-US" dirty="0" smtClean="0"/>
              <a:t>Measure Performance of Original KVM</a:t>
            </a:r>
          </a:p>
          <a:p>
            <a:pPr lvl="1"/>
            <a:r>
              <a:rPr lang="en-US" dirty="0" smtClean="0"/>
              <a:t>Pre-copy and Threaded pre-copy</a:t>
            </a:r>
          </a:p>
          <a:p>
            <a:r>
              <a:rPr lang="en-US" dirty="0" smtClean="0"/>
              <a:t>Measure and analyze TLM performance</a:t>
            </a:r>
          </a:p>
          <a:p>
            <a:pPr lvl="1"/>
            <a:r>
              <a:rPr lang="en-US" dirty="0" smtClean="0"/>
              <a:t>TLM and TLM with Downtime minimization</a:t>
            </a:r>
          </a:p>
          <a:p>
            <a:r>
              <a:rPr lang="en-US" dirty="0" smtClean="0"/>
              <a:t>Compare TLM’s over-committing </a:t>
            </a:r>
            <a:r>
              <a:rPr lang="en-US" dirty="0" err="1" smtClean="0"/>
              <a:t>v.s</a:t>
            </a:r>
            <a:r>
              <a:rPr lang="en-US" dirty="0" smtClean="0"/>
              <a:t>. KVM’s auto-convergence mechanisms</a:t>
            </a:r>
          </a:p>
          <a:p>
            <a:endParaRPr lang="th-TH" dirty="0"/>
          </a:p>
        </p:txBody>
      </p:sp>
      <p:sp>
        <p:nvSpPr>
          <p:cNvPr id="4" name="Rectangle 3"/>
          <p:cNvSpPr/>
          <p:nvPr/>
        </p:nvSpPr>
        <p:spPr>
          <a:xfrm>
            <a:off x="6934200" y="4572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5" name="Picture 6" descr="D:\website\website_data\vasabi_img\vasabi_header2.png"/>
          <p:cNvPicPr>
            <a:picLocks noChangeAspect="1" noChangeArrowheads="1"/>
          </p:cNvPicPr>
          <p:nvPr/>
        </p:nvPicPr>
        <p:blipFill>
          <a:blip r:embed="rId3" cstate="print"/>
          <a:srcRect/>
          <a:stretch>
            <a:fillRect/>
          </a:stretch>
        </p:blipFill>
        <p:spPr bwMode="auto">
          <a:xfrm>
            <a:off x="6585555" y="533400"/>
            <a:ext cx="2558445" cy="747079"/>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Experimental Setup</a:t>
            </a:r>
            <a:endParaRPr lang="th-TH" dirty="0"/>
          </a:p>
        </p:txBody>
      </p:sp>
      <p:sp>
        <p:nvSpPr>
          <p:cNvPr id="3" name="Content Placeholder 2"/>
          <p:cNvSpPr>
            <a:spLocks noGrp="1"/>
          </p:cNvSpPr>
          <p:nvPr>
            <p:ph idx="1"/>
          </p:nvPr>
        </p:nvSpPr>
        <p:spPr>
          <a:xfrm>
            <a:off x="4876800" y="1600200"/>
            <a:ext cx="4114800" cy="4876800"/>
          </a:xfrm>
        </p:spPr>
        <p:txBody>
          <a:bodyPr>
            <a:normAutofit lnSpcReduction="10000"/>
          </a:bodyPr>
          <a:lstStyle/>
          <a:p>
            <a:r>
              <a:rPr lang="en-US" sz="2400" dirty="0" smtClean="0"/>
              <a:t>Each VM uses 8 </a:t>
            </a:r>
            <a:r>
              <a:rPr lang="en-US" sz="2400" dirty="0" err="1" smtClean="0"/>
              <a:t>vcpu</a:t>
            </a:r>
            <a:r>
              <a:rPr lang="en-US" sz="2400" dirty="0" smtClean="0"/>
              <a:t> </a:t>
            </a:r>
          </a:p>
          <a:p>
            <a:r>
              <a:rPr lang="en-US" sz="2400" dirty="0" smtClean="0"/>
              <a:t>NAS Parallel Benchmark v3.3</a:t>
            </a:r>
          </a:p>
          <a:p>
            <a:pPr lvl="1"/>
            <a:r>
              <a:rPr lang="en-US" sz="2000" dirty="0" err="1" smtClean="0"/>
              <a:t>OpenMP</a:t>
            </a:r>
            <a:r>
              <a:rPr lang="en-US" sz="2000" dirty="0" smtClean="0"/>
              <a:t>  Class D (and MPI Class D in paper)</a:t>
            </a:r>
          </a:p>
          <a:p>
            <a:r>
              <a:rPr lang="en-US" sz="2400" dirty="0" smtClean="0"/>
              <a:t>VM migrate from source to </a:t>
            </a:r>
            <a:r>
              <a:rPr lang="en-US" sz="2400" dirty="0" err="1" smtClean="0"/>
              <a:t>dest</a:t>
            </a:r>
            <a:r>
              <a:rPr lang="en-US" sz="2400" dirty="0" smtClean="0"/>
              <a:t>  computer</a:t>
            </a:r>
          </a:p>
          <a:p>
            <a:r>
              <a:rPr lang="en-US" sz="2400" dirty="0" smtClean="0"/>
              <a:t>Two separate networks: </a:t>
            </a:r>
          </a:p>
          <a:p>
            <a:pPr lvl="1"/>
            <a:r>
              <a:rPr lang="en-US" sz="2000" dirty="0" smtClean="0"/>
              <a:t>10 </a:t>
            </a:r>
            <a:r>
              <a:rPr lang="en-US" sz="2000" dirty="0" err="1" smtClean="0"/>
              <a:t>Gbps</a:t>
            </a:r>
            <a:r>
              <a:rPr lang="en-US" sz="2000" dirty="0" smtClean="0"/>
              <a:t> for migration</a:t>
            </a:r>
          </a:p>
          <a:p>
            <a:pPr lvl="1"/>
            <a:r>
              <a:rPr lang="en-US" sz="2000" dirty="0" smtClean="0"/>
              <a:t>1 </a:t>
            </a:r>
            <a:r>
              <a:rPr lang="en-US" sz="2000" dirty="0" err="1" smtClean="0"/>
              <a:t>Gbps</a:t>
            </a:r>
            <a:r>
              <a:rPr lang="en-US" sz="2000" dirty="0" smtClean="0"/>
              <a:t> for </a:t>
            </a:r>
            <a:r>
              <a:rPr lang="en-US" sz="2000" dirty="0" err="1" smtClean="0"/>
              <a:t>iperf</a:t>
            </a:r>
            <a:endParaRPr lang="en-US" sz="1600" dirty="0" smtClean="0"/>
          </a:p>
          <a:p>
            <a:r>
              <a:rPr lang="en-US" sz="2400" dirty="0" err="1" smtClean="0"/>
              <a:t>Iperf</a:t>
            </a:r>
            <a:r>
              <a:rPr lang="en-US" sz="2400" dirty="0" smtClean="0"/>
              <a:t>  fires from supporting computer</a:t>
            </a:r>
          </a:p>
          <a:p>
            <a:r>
              <a:rPr lang="en-US" sz="2400" dirty="0" smtClean="0"/>
              <a:t>VM disk image of migrating VM is on NFS</a:t>
            </a:r>
          </a:p>
          <a:p>
            <a:endParaRPr lang="en-US" sz="2400" dirty="0" smtClean="0"/>
          </a:p>
          <a:p>
            <a:endParaRPr lang="en-US" sz="2400" dirty="0" smtClean="0"/>
          </a:p>
          <a:p>
            <a:endParaRPr lang="en-US" sz="2400" dirty="0" smtClean="0"/>
          </a:p>
          <a:p>
            <a:endParaRPr lang="en-US" sz="2400" dirty="0" smtClean="0"/>
          </a:p>
          <a:p>
            <a:pPr lvl="1">
              <a:buNone/>
            </a:pPr>
            <a:endParaRPr lang="en-US" sz="2000" dirty="0" smtClean="0"/>
          </a:p>
          <a:p>
            <a:pPr lvl="1"/>
            <a:endParaRPr lang="en-US" sz="2000" dirty="0" smtClean="0"/>
          </a:p>
          <a:p>
            <a:endParaRPr lang="en-US" sz="2400" dirty="0" smtClean="0"/>
          </a:p>
          <a:p>
            <a:endParaRPr lang="th-TH" sz="2400" dirty="0"/>
          </a:p>
        </p:txBody>
      </p:sp>
      <p:pic>
        <p:nvPicPr>
          <p:cNvPr id="6" name="Picture 5" descr="tlm-exper.tif"/>
          <p:cNvPicPr/>
          <p:nvPr/>
        </p:nvPicPr>
        <p:blipFill>
          <a:blip r:embed="rId3" cstate="print"/>
          <a:stretch>
            <a:fillRect/>
          </a:stretch>
        </p:blipFill>
        <p:spPr>
          <a:xfrm>
            <a:off x="228600" y="1447800"/>
            <a:ext cx="4572000" cy="4953000"/>
          </a:xfrm>
          <a:prstGeom prst="rect">
            <a:avLst/>
          </a:prstGeom>
        </p:spPr>
      </p:pic>
      <p:sp>
        <p:nvSpPr>
          <p:cNvPr id="5" name="Rectangle 4"/>
          <p:cNvSpPr/>
          <p:nvPr/>
        </p:nvSpPr>
        <p:spPr>
          <a:xfrm>
            <a:off x="6934200" y="4572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7" name="Picture 6" descr="D:\website\website_data\vasabi_img\vasabi_header2.png"/>
          <p:cNvPicPr>
            <a:picLocks noChangeAspect="1" noChangeArrowheads="1"/>
          </p:cNvPicPr>
          <p:nvPr/>
        </p:nvPicPr>
        <p:blipFill>
          <a:blip r:embed="rId4" cstate="print"/>
          <a:srcRect/>
          <a:stretch>
            <a:fillRect/>
          </a:stretch>
        </p:blipFill>
        <p:spPr bwMode="auto">
          <a:xfrm>
            <a:off x="6585555" y="533400"/>
            <a:ext cx="2558445" cy="747079"/>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0" y="1524000"/>
            <a:ext cx="9130712" cy="502920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pPr algn="l"/>
            <a:r>
              <a:rPr lang="en-US" dirty="0" err="1" smtClean="0"/>
              <a:t>Kvm</a:t>
            </a:r>
            <a:r>
              <a:rPr lang="en-US" dirty="0" smtClean="0"/>
              <a:t> Migration and </a:t>
            </a:r>
            <a:br>
              <a:rPr lang="en-US" dirty="0" smtClean="0"/>
            </a:br>
            <a:r>
              <a:rPr lang="en-US" dirty="0" smtClean="0"/>
              <a:t>Downtime </a:t>
            </a:r>
            <a:endParaRPr lang="th-TH" dirty="0"/>
          </a:p>
        </p:txBody>
      </p:sp>
      <p:sp>
        <p:nvSpPr>
          <p:cNvPr id="3" name="Content Placeholder 2"/>
          <p:cNvSpPr>
            <a:spLocks noGrp="1"/>
          </p:cNvSpPr>
          <p:nvPr>
            <p:ph idx="1"/>
          </p:nvPr>
        </p:nvSpPr>
        <p:spPr>
          <a:xfrm>
            <a:off x="2667000" y="1676400"/>
            <a:ext cx="5486400" cy="487363"/>
          </a:xfrm>
        </p:spPr>
        <p:txBody>
          <a:bodyPr>
            <a:normAutofit fontScale="92500" lnSpcReduction="20000"/>
          </a:bodyPr>
          <a:lstStyle/>
          <a:p>
            <a:pPr>
              <a:buNone/>
            </a:pPr>
            <a:r>
              <a:rPr lang="en-US" dirty="0" smtClean="0">
                <a:solidFill>
                  <a:srgbClr val="C00000"/>
                </a:solidFill>
              </a:rPr>
              <a:t>kvm-1.x-&lt;</a:t>
            </a:r>
            <a:r>
              <a:rPr lang="en-US" b="1" dirty="0" smtClean="0">
                <a:solidFill>
                  <a:srgbClr val="C00000"/>
                </a:solidFill>
              </a:rPr>
              <a:t>tolerable downtime</a:t>
            </a:r>
            <a:r>
              <a:rPr lang="en-US" dirty="0" smtClean="0">
                <a:solidFill>
                  <a:srgbClr val="C00000"/>
                </a:solidFill>
              </a:rPr>
              <a:t>&gt;</a:t>
            </a:r>
            <a:endParaRPr lang="th-TH" dirty="0">
              <a:solidFill>
                <a:srgbClr val="C00000"/>
              </a:solidFill>
            </a:endParaRPr>
          </a:p>
        </p:txBody>
      </p:sp>
      <p:sp>
        <p:nvSpPr>
          <p:cNvPr id="5" name="Rectangle 4"/>
          <p:cNvSpPr/>
          <p:nvPr/>
        </p:nvSpPr>
        <p:spPr>
          <a:xfrm>
            <a:off x="6934200" y="4572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6" name="Picture 6" descr="D:\website\website_data\vasabi_img\vasabi_header2.png"/>
          <p:cNvPicPr>
            <a:picLocks noChangeAspect="1" noChangeArrowheads="1"/>
          </p:cNvPicPr>
          <p:nvPr/>
        </p:nvPicPr>
        <p:blipFill>
          <a:blip r:embed="rId4" cstate="print"/>
          <a:srcRect/>
          <a:stretch>
            <a:fillRect/>
          </a:stretch>
        </p:blipFill>
        <p:spPr bwMode="auto">
          <a:xfrm>
            <a:off x="6585555" y="533400"/>
            <a:ext cx="2558445" cy="747079"/>
          </a:xfrm>
          <a:prstGeom prst="rect">
            <a:avLst/>
          </a:prstGeom>
          <a:noFill/>
        </p:spPr>
      </p:pic>
      <p:sp>
        <p:nvSpPr>
          <p:cNvPr id="7" name="TextBox 6"/>
          <p:cNvSpPr txBox="1"/>
          <p:nvPr/>
        </p:nvSpPr>
        <p:spPr>
          <a:xfrm>
            <a:off x="5638800" y="2362200"/>
            <a:ext cx="2923621" cy="830997"/>
          </a:xfrm>
          <a:prstGeom prst="rect">
            <a:avLst/>
          </a:prstGeom>
          <a:noFill/>
        </p:spPr>
        <p:txBody>
          <a:bodyPr wrap="none" rtlCol="0">
            <a:spAutoFit/>
          </a:bodyPr>
          <a:lstStyle/>
          <a:p>
            <a:pPr marL="457200" indent="-457200"/>
            <a:r>
              <a:rPr lang="en-US" sz="2400" dirty="0" smtClean="0"/>
              <a:t>1. Hard to find right </a:t>
            </a:r>
          </a:p>
          <a:p>
            <a:pPr marL="457200" indent="-457200"/>
            <a:r>
              <a:rPr lang="en-US" sz="2400" dirty="0" smtClean="0"/>
              <a:t>    tolerable downtime</a:t>
            </a:r>
            <a:endParaRPr lang="th-TH" sz="2400" dirty="0"/>
          </a:p>
        </p:txBody>
      </p:sp>
      <p:sp>
        <p:nvSpPr>
          <p:cNvPr id="8" name="Rectangle 7"/>
          <p:cNvSpPr/>
          <p:nvPr/>
        </p:nvSpPr>
        <p:spPr>
          <a:xfrm>
            <a:off x="152400" y="4114800"/>
            <a:ext cx="70866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9" name="TextBox 8"/>
          <p:cNvSpPr txBox="1"/>
          <p:nvPr/>
        </p:nvSpPr>
        <p:spPr>
          <a:xfrm>
            <a:off x="3276600" y="3276600"/>
            <a:ext cx="5253152" cy="830997"/>
          </a:xfrm>
          <a:prstGeom prst="rect">
            <a:avLst/>
          </a:prstGeom>
          <a:noFill/>
        </p:spPr>
        <p:txBody>
          <a:bodyPr wrap="square" rtlCol="0">
            <a:spAutoFit/>
          </a:bodyPr>
          <a:lstStyle/>
          <a:p>
            <a:pPr marL="457200" indent="-457200"/>
            <a:r>
              <a:rPr lang="en-US" sz="2400" dirty="0" smtClean="0"/>
              <a:t>2. Same </a:t>
            </a:r>
            <a:r>
              <a:rPr lang="en-US" sz="2400" dirty="0" err="1" smtClean="0"/>
              <a:t>param</a:t>
            </a:r>
            <a:r>
              <a:rPr lang="en-US" sz="2400" dirty="0" smtClean="0"/>
              <a:t> may cause very different migration behaviors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Outline</a:t>
            </a:r>
            <a:endParaRPr lang="th-TH" dirty="0"/>
          </a:p>
        </p:txBody>
      </p:sp>
      <p:sp>
        <p:nvSpPr>
          <p:cNvPr id="3" name="Content Placeholder 2"/>
          <p:cNvSpPr>
            <a:spLocks noGrp="1"/>
          </p:cNvSpPr>
          <p:nvPr>
            <p:ph idx="1"/>
          </p:nvPr>
        </p:nvSpPr>
        <p:spPr/>
        <p:txBody>
          <a:bodyPr/>
          <a:lstStyle/>
          <a:p>
            <a:r>
              <a:rPr lang="en-US" dirty="0" smtClean="0"/>
              <a:t>Introduction</a:t>
            </a:r>
          </a:p>
          <a:p>
            <a:r>
              <a:rPr lang="en-US" dirty="0" smtClean="0"/>
              <a:t>Virtual Machine Live Migration</a:t>
            </a:r>
          </a:p>
          <a:p>
            <a:r>
              <a:rPr lang="en-US" dirty="0" smtClean="0"/>
              <a:t>Time-bound, Thread-based Live Migration</a:t>
            </a:r>
          </a:p>
          <a:p>
            <a:r>
              <a:rPr lang="en-US" dirty="0" smtClean="0"/>
              <a:t>Experiments</a:t>
            </a:r>
          </a:p>
          <a:p>
            <a:r>
              <a:rPr lang="en-US" dirty="0" smtClean="0"/>
              <a:t>Conclusion and Future Works</a:t>
            </a:r>
          </a:p>
          <a:p>
            <a:endParaRPr lang="en-US" dirty="0" smtClean="0"/>
          </a:p>
          <a:p>
            <a:endParaRPr lang="th-TH" dirty="0"/>
          </a:p>
        </p:txBody>
      </p:sp>
      <p:sp>
        <p:nvSpPr>
          <p:cNvPr id="7" name="Rectangle 6"/>
          <p:cNvSpPr/>
          <p:nvPr/>
        </p:nvSpPr>
        <p:spPr>
          <a:xfrm>
            <a:off x="6934200" y="1524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8" name="Picture 6" descr="D:\website\website_data\vasabi_img\vasabi_header2.png"/>
          <p:cNvPicPr>
            <a:picLocks noChangeAspect="1" noChangeArrowheads="1"/>
          </p:cNvPicPr>
          <p:nvPr/>
        </p:nvPicPr>
        <p:blipFill>
          <a:blip r:embed="rId3" cstate="print"/>
          <a:srcRect/>
          <a:stretch>
            <a:fillRect/>
          </a:stretch>
        </p:blipFill>
        <p:spPr bwMode="auto">
          <a:xfrm>
            <a:off x="6585555" y="228600"/>
            <a:ext cx="2558445" cy="747079"/>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KVM’s Application </a:t>
            </a:r>
            <a:br>
              <a:rPr lang="en-US" dirty="0" smtClean="0"/>
            </a:br>
            <a:r>
              <a:rPr lang="en-US" dirty="0" smtClean="0"/>
              <a:t>Execution Overheads</a:t>
            </a:r>
            <a:endParaRPr lang="th-TH" dirty="0"/>
          </a:p>
        </p:txBody>
      </p:sp>
      <p:sp>
        <p:nvSpPr>
          <p:cNvPr id="3" name="Content Placeholder 2"/>
          <p:cNvSpPr>
            <a:spLocks noGrp="1"/>
          </p:cNvSpPr>
          <p:nvPr>
            <p:ph idx="1"/>
          </p:nvPr>
        </p:nvSpPr>
        <p:spPr/>
        <p:txBody>
          <a:bodyPr/>
          <a:lstStyle/>
          <a:p>
            <a:endParaRPr lang="th-TH" dirty="0"/>
          </a:p>
        </p:txBody>
      </p:sp>
      <p:pic>
        <p:nvPicPr>
          <p:cNvPr id="2050" name="Picture 2"/>
          <p:cNvPicPr>
            <a:picLocks noChangeAspect="1" noChangeArrowheads="1"/>
          </p:cNvPicPr>
          <p:nvPr/>
        </p:nvPicPr>
        <p:blipFill>
          <a:blip r:embed="rId3" cstate="print"/>
          <a:srcRect/>
          <a:stretch>
            <a:fillRect/>
          </a:stretch>
        </p:blipFill>
        <p:spPr bwMode="auto">
          <a:xfrm>
            <a:off x="0" y="1752600"/>
            <a:ext cx="8955789" cy="4343400"/>
          </a:xfrm>
          <a:prstGeom prst="rect">
            <a:avLst/>
          </a:prstGeom>
          <a:noFill/>
          <a:ln w="9525">
            <a:noFill/>
            <a:miter lim="800000"/>
            <a:headEnd/>
            <a:tailEnd/>
          </a:ln>
        </p:spPr>
      </p:pic>
      <p:sp>
        <p:nvSpPr>
          <p:cNvPr id="5" name="Rectangle 4"/>
          <p:cNvSpPr/>
          <p:nvPr/>
        </p:nvSpPr>
        <p:spPr>
          <a:xfrm>
            <a:off x="6934200" y="4572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6" name="Picture 6" descr="D:\website\website_data\vasabi_img\vasabi_header2.png"/>
          <p:cNvPicPr>
            <a:picLocks noChangeAspect="1" noChangeArrowheads="1"/>
          </p:cNvPicPr>
          <p:nvPr/>
        </p:nvPicPr>
        <p:blipFill>
          <a:blip r:embed="rId4" cstate="print"/>
          <a:srcRect/>
          <a:stretch>
            <a:fillRect/>
          </a:stretch>
        </p:blipFill>
        <p:spPr bwMode="auto">
          <a:xfrm>
            <a:off x="6585555" y="533400"/>
            <a:ext cx="2558445" cy="747079"/>
          </a:xfrm>
          <a:prstGeom prst="rect">
            <a:avLst/>
          </a:prstGeom>
          <a:noFill/>
        </p:spPr>
      </p:pic>
      <p:sp>
        <p:nvSpPr>
          <p:cNvPr id="7" name="TextBox 6"/>
          <p:cNvSpPr txBox="1"/>
          <p:nvPr/>
        </p:nvSpPr>
        <p:spPr>
          <a:xfrm>
            <a:off x="7696200" y="3810000"/>
            <a:ext cx="1295400" cy="646331"/>
          </a:xfrm>
          <a:prstGeom prst="rect">
            <a:avLst/>
          </a:prstGeom>
          <a:noFill/>
        </p:spPr>
        <p:txBody>
          <a:bodyPr wrap="square" rtlCol="0">
            <a:spAutoFit/>
          </a:bodyPr>
          <a:lstStyle/>
          <a:p>
            <a:r>
              <a:rPr lang="en-US" b="1" dirty="0" smtClean="0">
                <a:solidFill>
                  <a:schemeClr val="accent6">
                    <a:lumMod val="75000"/>
                  </a:schemeClr>
                </a:solidFill>
              </a:rPr>
              <a:t>77% of </a:t>
            </a:r>
          </a:p>
          <a:p>
            <a:r>
              <a:rPr lang="en-US" b="1" dirty="0" smtClean="0">
                <a:solidFill>
                  <a:schemeClr val="accent6">
                    <a:lumMod val="75000"/>
                  </a:schemeClr>
                </a:solidFill>
              </a:rPr>
              <a:t>Exe time</a:t>
            </a:r>
            <a:endParaRPr lang="th-TH" b="1" dirty="0">
              <a:solidFill>
                <a:schemeClr val="accent6">
                  <a:lumMod val="75000"/>
                </a:schemeClr>
              </a:solidFill>
            </a:endParaRPr>
          </a:p>
        </p:txBody>
      </p:sp>
      <p:cxnSp>
        <p:nvCxnSpPr>
          <p:cNvPr id="9" name="Straight Arrow Connector 8"/>
          <p:cNvCxnSpPr/>
          <p:nvPr/>
        </p:nvCxnSpPr>
        <p:spPr>
          <a:xfrm flipH="1">
            <a:off x="7391400" y="4343400"/>
            <a:ext cx="228600" cy="3048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00400" y="1676400"/>
            <a:ext cx="5410200" cy="2308324"/>
          </a:xfrm>
          <a:prstGeom prst="rect">
            <a:avLst/>
          </a:prstGeom>
          <a:noFill/>
        </p:spPr>
        <p:txBody>
          <a:bodyPr wrap="square" rtlCol="0">
            <a:spAutoFit/>
          </a:bodyPr>
          <a:lstStyle/>
          <a:p>
            <a:pPr marL="457200" indent="-457200">
              <a:buAutoNum type="arabicPeriod"/>
            </a:pPr>
            <a:r>
              <a:rPr lang="en-US" sz="2400" dirty="0" smtClean="0"/>
              <a:t>Execution overheads = extra application execution time due to VM migration </a:t>
            </a:r>
          </a:p>
          <a:p>
            <a:pPr marL="457200" indent="-457200">
              <a:buAutoNum type="arabicPeriod"/>
            </a:pPr>
            <a:r>
              <a:rPr lang="en-US" sz="2400" dirty="0" smtClean="0"/>
              <a:t>Experiments with long migration time usually have high app execution overheads.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TLM Notations</a:t>
            </a:r>
            <a:endParaRPr lang="th-TH" dirty="0"/>
          </a:p>
        </p:txBody>
      </p:sp>
      <p:sp>
        <p:nvSpPr>
          <p:cNvPr id="3" name="Content Placeholder 2"/>
          <p:cNvSpPr>
            <a:spLocks noGrp="1"/>
          </p:cNvSpPr>
          <p:nvPr>
            <p:ph idx="1"/>
          </p:nvPr>
        </p:nvSpPr>
        <p:spPr>
          <a:xfrm>
            <a:off x="609600" y="1676400"/>
            <a:ext cx="8382000" cy="4525963"/>
          </a:xfrm>
        </p:spPr>
        <p:txBody>
          <a:bodyPr>
            <a:normAutofit fontScale="92500" lnSpcReduction="10000"/>
          </a:bodyPr>
          <a:lstStyle/>
          <a:p>
            <a:r>
              <a:rPr lang="en-US" b="1" dirty="0" smtClean="0"/>
              <a:t>Migration Time </a:t>
            </a:r>
            <a:r>
              <a:rPr lang="en-US" dirty="0" smtClean="0"/>
              <a:t>= Live Migration time  + Downtime</a:t>
            </a:r>
          </a:p>
          <a:p>
            <a:r>
              <a:rPr lang="en-US" b="1" dirty="0" smtClean="0"/>
              <a:t>Offline</a:t>
            </a:r>
            <a:r>
              <a:rPr lang="en-US" dirty="0" smtClean="0"/>
              <a:t>: Time to migrate by stop VM &amp; Transfer</a:t>
            </a:r>
          </a:p>
          <a:p>
            <a:r>
              <a:rPr lang="en-US" b="1" dirty="0" smtClean="0"/>
              <a:t>TLM</a:t>
            </a:r>
            <a:r>
              <a:rPr lang="en-US" dirty="0" smtClean="0"/>
              <a:t>:  TLM Migration time (3 sec DU epoch)</a:t>
            </a:r>
          </a:p>
          <a:p>
            <a:r>
              <a:rPr lang="en-US" b="1" dirty="0" smtClean="0"/>
              <a:t>TLM.1S</a:t>
            </a:r>
            <a:r>
              <a:rPr lang="en-US" dirty="0" smtClean="0"/>
              <a:t>:  Like TLM but do not transfer dirty pages to destination at all during Stage 2 and let Stage 3 transfer all dirty pages in one </a:t>
            </a:r>
            <a:r>
              <a:rPr lang="en-US" dirty="0" smtClean="0"/>
              <a:t>shot</a:t>
            </a:r>
            <a:endParaRPr lang="en-US" dirty="0" smtClean="0"/>
          </a:p>
          <a:p>
            <a:r>
              <a:rPr lang="en-US" b="1" dirty="0" smtClean="0"/>
              <a:t>0.2-(2)</a:t>
            </a:r>
            <a:r>
              <a:rPr lang="en-US" dirty="0" smtClean="0"/>
              <a:t>: Over-commit VM’s 8 </a:t>
            </a:r>
            <a:r>
              <a:rPr lang="en-US" dirty="0" err="1" smtClean="0"/>
              <a:t>vcpus</a:t>
            </a:r>
            <a:r>
              <a:rPr lang="en-US" dirty="0" smtClean="0"/>
              <a:t> from 8 host cores to </a:t>
            </a:r>
            <a:r>
              <a:rPr lang="en-US" b="1" dirty="0" smtClean="0"/>
              <a:t>2 host cores </a:t>
            </a:r>
            <a:r>
              <a:rPr lang="en-US" dirty="0" smtClean="0"/>
              <a:t>after </a:t>
            </a:r>
            <a:r>
              <a:rPr lang="en-US" b="1" dirty="0" smtClean="0"/>
              <a:t>20%</a:t>
            </a:r>
            <a:r>
              <a:rPr lang="en-US" dirty="0" smtClean="0"/>
              <a:t> of live migration (i.e. </a:t>
            </a:r>
            <a:r>
              <a:rPr lang="en-US" b="1" dirty="0" smtClean="0"/>
              <a:t>progress of </a:t>
            </a:r>
            <a:r>
              <a:rPr lang="en-US" b="1" dirty="0" err="1" smtClean="0"/>
              <a:t>mtx</a:t>
            </a:r>
            <a:r>
              <a:rPr lang="en-US" b="1" dirty="0" smtClean="0"/>
              <a:t> thread</a:t>
            </a:r>
            <a:r>
              <a:rPr lang="en-US" dirty="0" smtClean="0"/>
              <a:t>) </a:t>
            </a:r>
          </a:p>
        </p:txBody>
      </p:sp>
      <p:sp>
        <p:nvSpPr>
          <p:cNvPr id="4" name="Rectangle 3"/>
          <p:cNvSpPr/>
          <p:nvPr/>
        </p:nvSpPr>
        <p:spPr>
          <a:xfrm>
            <a:off x="6934200" y="4572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5" name="Picture 6" descr="D:\website\website_data\vasabi_img\vasabi_header2.png"/>
          <p:cNvPicPr>
            <a:picLocks noChangeAspect="1" noChangeArrowheads="1"/>
          </p:cNvPicPr>
          <p:nvPr/>
        </p:nvPicPr>
        <p:blipFill>
          <a:blip r:embed="rId3" cstate="print"/>
          <a:srcRect/>
          <a:stretch>
            <a:fillRect/>
          </a:stretch>
        </p:blipFill>
        <p:spPr bwMode="auto">
          <a:xfrm>
            <a:off x="6585555" y="533400"/>
            <a:ext cx="2558445" cy="747079"/>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TLM Performance:</a:t>
            </a:r>
            <a:br>
              <a:rPr lang="en-US" dirty="0" smtClean="0"/>
            </a:br>
            <a:r>
              <a:rPr lang="en-US" dirty="0" smtClean="0"/>
              <a:t>Kernel MG Class D</a:t>
            </a:r>
            <a:endParaRPr lang="th-TH" dirty="0"/>
          </a:p>
        </p:txBody>
      </p:sp>
      <p:pic>
        <p:nvPicPr>
          <p:cNvPr id="4" name="Picture 3"/>
          <p:cNvPicPr/>
          <p:nvPr/>
        </p:nvPicPr>
        <p:blipFill>
          <a:blip r:embed="rId3" cstate="print"/>
          <a:srcRect/>
          <a:stretch>
            <a:fillRect/>
          </a:stretch>
        </p:blipFill>
        <p:spPr bwMode="auto">
          <a:xfrm>
            <a:off x="0" y="1524000"/>
            <a:ext cx="4800600" cy="2514600"/>
          </a:xfrm>
          <a:prstGeom prst="rect">
            <a:avLst/>
          </a:prstGeom>
          <a:noFill/>
          <a:ln w="3175">
            <a:solidFill>
              <a:schemeClr val="accent3">
                <a:lumMod val="75000"/>
              </a:schemeClr>
            </a:solid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4800600" y="1524000"/>
            <a:ext cx="4191000" cy="2535917"/>
          </a:xfrm>
          <a:prstGeom prst="rect">
            <a:avLst/>
          </a:prstGeom>
          <a:noFill/>
          <a:ln w="9525">
            <a:solidFill>
              <a:schemeClr val="accent3">
                <a:lumMod val="75000"/>
              </a:schemeClr>
            </a:solidFill>
            <a:miter lim="800000"/>
            <a:headEnd/>
            <a:tailEnd/>
          </a:ln>
        </p:spPr>
      </p:pic>
      <p:sp>
        <p:nvSpPr>
          <p:cNvPr id="5" name="Content Placeholder 2"/>
          <p:cNvSpPr>
            <a:spLocks noGrp="1"/>
          </p:cNvSpPr>
          <p:nvPr>
            <p:ph idx="1"/>
          </p:nvPr>
        </p:nvSpPr>
        <p:spPr>
          <a:xfrm>
            <a:off x="457200" y="4191000"/>
            <a:ext cx="8458200" cy="2514600"/>
          </a:xfrm>
        </p:spPr>
        <p:txBody>
          <a:bodyPr>
            <a:normAutofit lnSpcReduction="10000"/>
          </a:bodyPr>
          <a:lstStyle/>
          <a:p>
            <a:pPr marL="342900" lvl="1" indent="-342900">
              <a:buFont typeface="Arial" pitchFamily="34" charset="0"/>
              <a:buChar char="•"/>
            </a:pPr>
            <a:r>
              <a:rPr lang="en-US" sz="2400" dirty="0" smtClean="0"/>
              <a:t>36GB VM Ram, 27.3GB WSS</a:t>
            </a:r>
          </a:p>
          <a:p>
            <a:pPr marL="342900" lvl="1" indent="-342900">
              <a:buFont typeface="Arial" pitchFamily="34" charset="0"/>
              <a:buChar char="•"/>
            </a:pPr>
            <a:r>
              <a:rPr lang="en-US" sz="2400" dirty="0" smtClean="0"/>
              <a:t>Low locality, 600,000 pages can be updated in one second but pages are transfer no more than 100,000 page/sec</a:t>
            </a:r>
          </a:p>
          <a:p>
            <a:pPr marL="342900" lvl="1" indent="-342900">
              <a:buFont typeface="Arial" pitchFamily="34" charset="0"/>
              <a:buChar char="•"/>
            </a:pPr>
            <a:r>
              <a:rPr lang="en-US" sz="2400" dirty="0" smtClean="0"/>
              <a:t>Short live migration time because </a:t>
            </a:r>
            <a:r>
              <a:rPr lang="en-US" sz="2400" dirty="0" err="1" smtClean="0"/>
              <a:t>mtx</a:t>
            </a:r>
            <a:r>
              <a:rPr lang="en-US" sz="2400" dirty="0" smtClean="0"/>
              <a:t> skips a lot of pages</a:t>
            </a:r>
          </a:p>
          <a:p>
            <a:pPr marL="342900" lvl="1" indent="-342900">
              <a:buFont typeface="Arial" pitchFamily="34" charset="0"/>
              <a:buChar char="•"/>
            </a:pPr>
            <a:r>
              <a:rPr lang="en-US" sz="2400" dirty="0" smtClean="0"/>
              <a:t>TLM shows much better migration time than TLM.1S</a:t>
            </a:r>
          </a:p>
          <a:p>
            <a:pPr marL="342900" lvl="1" indent="-342900">
              <a:buFont typeface="Arial" pitchFamily="34" charset="0"/>
              <a:buChar char="•"/>
            </a:pPr>
            <a:r>
              <a:rPr lang="en-US" sz="2400" dirty="0" smtClean="0"/>
              <a:t>BUT have almost the same downtime (0.89 that of TLM.1S)</a:t>
            </a:r>
          </a:p>
          <a:p>
            <a:pPr marL="342900" lvl="1" indent="-342900"/>
            <a:endParaRPr lang="en-US"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000" dirty="0" smtClean="0"/>
          </a:p>
          <a:p>
            <a:endParaRPr lang="th-TH" dirty="0"/>
          </a:p>
        </p:txBody>
      </p:sp>
      <p:sp>
        <p:nvSpPr>
          <p:cNvPr id="6" name="Rectangle 5"/>
          <p:cNvSpPr/>
          <p:nvPr/>
        </p:nvSpPr>
        <p:spPr>
          <a:xfrm>
            <a:off x="6934200" y="4572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7" name="Picture 6" descr="D:\website\website_data\vasabi_img\vasabi_header2.png"/>
          <p:cNvPicPr>
            <a:picLocks noChangeAspect="1" noChangeArrowheads="1"/>
          </p:cNvPicPr>
          <p:nvPr/>
        </p:nvPicPr>
        <p:blipFill>
          <a:blip r:embed="rId5" cstate="print"/>
          <a:srcRect/>
          <a:stretch>
            <a:fillRect/>
          </a:stretch>
        </p:blipFill>
        <p:spPr bwMode="auto">
          <a:xfrm>
            <a:off x="6585555" y="533400"/>
            <a:ext cx="2558445" cy="747079"/>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TLM Performance: </a:t>
            </a:r>
            <a:br>
              <a:rPr lang="en-US" dirty="0" smtClean="0"/>
            </a:br>
            <a:r>
              <a:rPr lang="en-US" dirty="0" smtClean="0"/>
              <a:t>Kernel IS Class D</a:t>
            </a:r>
            <a:endParaRPr lang="th-TH" dirty="0"/>
          </a:p>
        </p:txBody>
      </p:sp>
      <p:pic>
        <p:nvPicPr>
          <p:cNvPr id="5" name="Picture 4"/>
          <p:cNvPicPr/>
          <p:nvPr/>
        </p:nvPicPr>
        <p:blipFill>
          <a:blip r:embed="rId3" cstate="print"/>
          <a:srcRect/>
          <a:stretch>
            <a:fillRect/>
          </a:stretch>
        </p:blipFill>
        <p:spPr bwMode="auto">
          <a:xfrm>
            <a:off x="0" y="1447800"/>
            <a:ext cx="4572000" cy="2590800"/>
          </a:xfrm>
          <a:prstGeom prst="rect">
            <a:avLst/>
          </a:prstGeom>
          <a:noFill/>
          <a:ln w="3175">
            <a:solidFill>
              <a:schemeClr val="accent5">
                <a:lumMod val="60000"/>
                <a:lumOff val="40000"/>
              </a:schemeClr>
            </a:solid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4572000" y="1524000"/>
            <a:ext cx="4419600" cy="2590800"/>
          </a:xfrm>
          <a:prstGeom prst="rect">
            <a:avLst/>
          </a:prstGeom>
          <a:noFill/>
          <a:ln w="9525">
            <a:solidFill>
              <a:schemeClr val="accent3">
                <a:lumMod val="75000"/>
              </a:schemeClr>
            </a:solidFill>
            <a:miter lim="800000"/>
            <a:headEnd/>
            <a:tailEnd/>
          </a:ln>
        </p:spPr>
      </p:pic>
      <p:sp>
        <p:nvSpPr>
          <p:cNvPr id="6" name="Rectangle 5"/>
          <p:cNvSpPr/>
          <p:nvPr/>
        </p:nvSpPr>
        <p:spPr>
          <a:xfrm>
            <a:off x="6934200" y="4572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7" name="Picture 6" descr="D:\website\website_data\vasabi_img\vasabi_header2.png"/>
          <p:cNvPicPr>
            <a:picLocks noChangeAspect="1" noChangeArrowheads="1"/>
          </p:cNvPicPr>
          <p:nvPr/>
        </p:nvPicPr>
        <p:blipFill>
          <a:blip r:embed="rId5" cstate="print"/>
          <a:srcRect/>
          <a:stretch>
            <a:fillRect/>
          </a:stretch>
        </p:blipFill>
        <p:spPr bwMode="auto">
          <a:xfrm>
            <a:off x="6585555" y="533400"/>
            <a:ext cx="2558445" cy="747079"/>
          </a:xfrm>
          <a:prstGeom prst="rect">
            <a:avLst/>
          </a:prstGeom>
          <a:noFill/>
        </p:spPr>
      </p:pic>
      <p:sp>
        <p:nvSpPr>
          <p:cNvPr id="8" name="Content Placeholder 2"/>
          <p:cNvSpPr>
            <a:spLocks noGrp="1"/>
          </p:cNvSpPr>
          <p:nvPr>
            <p:ph idx="1"/>
          </p:nvPr>
        </p:nvSpPr>
        <p:spPr>
          <a:xfrm>
            <a:off x="381000" y="4114800"/>
            <a:ext cx="8534400" cy="2087563"/>
          </a:xfrm>
        </p:spPr>
        <p:txBody>
          <a:bodyPr>
            <a:normAutofit lnSpcReduction="10000"/>
          </a:bodyPr>
          <a:lstStyle/>
          <a:p>
            <a:r>
              <a:rPr lang="en-US" sz="2400" dirty="0" smtClean="0"/>
              <a:t>36GB VM Ram, 34.1GB WSS</a:t>
            </a:r>
          </a:p>
          <a:p>
            <a:r>
              <a:rPr lang="en-US" sz="2400" dirty="0" smtClean="0"/>
              <a:t>Update large amount of pages continuously</a:t>
            </a:r>
          </a:p>
          <a:p>
            <a:r>
              <a:rPr lang="en-US" sz="2400" dirty="0" smtClean="0"/>
              <a:t>VM page transfer rate is about half of dirty page generation</a:t>
            </a:r>
          </a:p>
          <a:p>
            <a:r>
              <a:rPr lang="en-US" sz="2400" dirty="0" smtClean="0"/>
              <a:t>The migration tome of TLM and TLM.1S are close</a:t>
            </a:r>
          </a:p>
          <a:p>
            <a:r>
              <a:rPr lang="en-US" sz="2400" dirty="0" smtClean="0"/>
              <a:t>TLM downtime is about 0.68 of that of TLM.1S</a:t>
            </a:r>
          </a:p>
          <a:p>
            <a:endParaRPr lang="en-US" sz="2400" dirty="0" smtClean="0"/>
          </a:p>
          <a:p>
            <a:pPr>
              <a:buFontTx/>
              <a:buChar char="-"/>
            </a:pPr>
            <a:endParaRPr lang="en-US" sz="2400" dirty="0" smtClean="0"/>
          </a:p>
          <a:p>
            <a:pPr marL="342900" lvl="1" indent="-342900">
              <a:buFont typeface="Arial" pitchFamily="34" charset="0"/>
              <a:buChar char="•"/>
            </a:pPr>
            <a:endParaRPr lang="en-US" sz="2000" dirty="0" smtClean="0"/>
          </a:p>
          <a:p>
            <a:endParaRPr lang="th-TH"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TLM Performance: </a:t>
            </a:r>
            <a:br>
              <a:rPr lang="en-US" dirty="0" smtClean="0"/>
            </a:br>
            <a:r>
              <a:rPr lang="en-US" dirty="0" smtClean="0"/>
              <a:t>Kernel SP Class D</a:t>
            </a:r>
            <a:endParaRPr lang="th-TH" dirty="0"/>
          </a:p>
        </p:txBody>
      </p:sp>
      <p:pic>
        <p:nvPicPr>
          <p:cNvPr id="6" name="Picture 5"/>
          <p:cNvPicPr/>
          <p:nvPr/>
        </p:nvPicPr>
        <p:blipFill>
          <a:blip r:embed="rId2" cstate="print"/>
          <a:srcRect/>
          <a:stretch>
            <a:fillRect/>
          </a:stretch>
        </p:blipFill>
        <p:spPr bwMode="auto">
          <a:xfrm>
            <a:off x="0" y="1447800"/>
            <a:ext cx="5029200" cy="2819400"/>
          </a:xfrm>
          <a:prstGeom prst="rect">
            <a:avLst/>
          </a:prstGeom>
          <a:noFill/>
          <a:ln w="3175">
            <a:solidFill>
              <a:schemeClr val="accent5">
                <a:lumMod val="60000"/>
                <a:lumOff val="40000"/>
              </a:schemeClr>
            </a:solid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5029200" y="1447800"/>
            <a:ext cx="3992882" cy="2667000"/>
          </a:xfrm>
          <a:prstGeom prst="rect">
            <a:avLst/>
          </a:prstGeom>
          <a:noFill/>
          <a:ln w="9525">
            <a:solidFill>
              <a:schemeClr val="accent3">
                <a:lumMod val="75000"/>
              </a:schemeClr>
            </a:solidFill>
            <a:miter lim="800000"/>
            <a:headEnd/>
            <a:tailEnd/>
          </a:ln>
        </p:spPr>
      </p:pic>
      <p:sp>
        <p:nvSpPr>
          <p:cNvPr id="5" name="Rectangle 4"/>
          <p:cNvSpPr/>
          <p:nvPr/>
        </p:nvSpPr>
        <p:spPr>
          <a:xfrm>
            <a:off x="6934200" y="4572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7" name="Picture 6" descr="D:\website\website_data\vasabi_img\vasabi_header2.png"/>
          <p:cNvPicPr>
            <a:picLocks noChangeAspect="1" noChangeArrowheads="1"/>
          </p:cNvPicPr>
          <p:nvPr/>
        </p:nvPicPr>
        <p:blipFill>
          <a:blip r:embed="rId4" cstate="print"/>
          <a:srcRect/>
          <a:stretch>
            <a:fillRect/>
          </a:stretch>
        </p:blipFill>
        <p:spPr bwMode="auto">
          <a:xfrm>
            <a:off x="6585555" y="533400"/>
            <a:ext cx="2558445" cy="747079"/>
          </a:xfrm>
          <a:prstGeom prst="rect">
            <a:avLst/>
          </a:prstGeom>
          <a:noFill/>
        </p:spPr>
      </p:pic>
      <p:sp>
        <p:nvSpPr>
          <p:cNvPr id="8" name="Content Placeholder 2"/>
          <p:cNvSpPr>
            <a:spLocks noGrp="1"/>
          </p:cNvSpPr>
          <p:nvPr>
            <p:ph idx="1"/>
          </p:nvPr>
        </p:nvSpPr>
        <p:spPr>
          <a:xfrm>
            <a:off x="457200" y="4419600"/>
            <a:ext cx="8229600" cy="2087563"/>
          </a:xfrm>
        </p:spPr>
        <p:txBody>
          <a:bodyPr>
            <a:normAutofit lnSpcReduction="10000"/>
          </a:bodyPr>
          <a:lstStyle/>
          <a:p>
            <a:r>
              <a:rPr lang="en-US" sz="2400" dirty="0" smtClean="0"/>
              <a:t>16GB Ram, 12.1GB WSS</a:t>
            </a:r>
          </a:p>
          <a:p>
            <a:r>
              <a:rPr lang="en-US" sz="2400" dirty="0" smtClean="0"/>
              <a:t>High locality, 700,000 pages can be updated in one second</a:t>
            </a:r>
          </a:p>
          <a:p>
            <a:r>
              <a:rPr lang="en-US" sz="2400" dirty="0" smtClean="0"/>
              <a:t>TLM and TLM.1S migration time are close </a:t>
            </a:r>
          </a:p>
          <a:p>
            <a:r>
              <a:rPr lang="en-US" sz="2400" dirty="0" smtClean="0"/>
              <a:t>TLM downtime is 0.96 of that of TLM.1S meaning </a:t>
            </a:r>
            <a:r>
              <a:rPr lang="en-US" sz="2400" dirty="0" err="1" smtClean="0"/>
              <a:t>dtx</a:t>
            </a:r>
            <a:r>
              <a:rPr lang="en-US" sz="2400" dirty="0" smtClean="0"/>
              <a:t> did not help reduce downtime much</a:t>
            </a:r>
          </a:p>
          <a:p>
            <a:pPr marL="342900" lvl="1" indent="-342900">
              <a:buFont typeface="Arial" pitchFamily="34" charset="0"/>
              <a:buChar char="•"/>
            </a:pPr>
            <a:endParaRPr lang="en-US" sz="2000" dirty="0" smtClean="0"/>
          </a:p>
          <a:p>
            <a:endParaRPr lang="th-TH"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TLM Performance: </a:t>
            </a:r>
            <a:br>
              <a:rPr lang="en-US" dirty="0" smtClean="0"/>
            </a:br>
            <a:r>
              <a:rPr lang="en-US" dirty="0" smtClean="0"/>
              <a:t>Kernel BT Class D</a:t>
            </a:r>
            <a:endParaRPr lang="th-TH" dirty="0"/>
          </a:p>
        </p:txBody>
      </p:sp>
      <p:pic>
        <p:nvPicPr>
          <p:cNvPr id="7" name="Picture 6"/>
          <p:cNvPicPr/>
          <p:nvPr/>
        </p:nvPicPr>
        <p:blipFill>
          <a:blip r:embed="rId2" cstate="print"/>
          <a:srcRect/>
          <a:stretch>
            <a:fillRect/>
          </a:stretch>
        </p:blipFill>
        <p:spPr bwMode="auto">
          <a:xfrm>
            <a:off x="0" y="1447800"/>
            <a:ext cx="4876800" cy="2819400"/>
          </a:xfrm>
          <a:prstGeom prst="rect">
            <a:avLst/>
          </a:prstGeom>
          <a:noFill/>
          <a:ln w="3175">
            <a:solidFill>
              <a:schemeClr val="accent5">
                <a:lumMod val="60000"/>
                <a:lumOff val="40000"/>
              </a:schemeClr>
            </a:solid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876800" y="1447800"/>
            <a:ext cx="4267200" cy="2819400"/>
          </a:xfrm>
          <a:prstGeom prst="rect">
            <a:avLst/>
          </a:prstGeom>
          <a:noFill/>
          <a:ln w="9525">
            <a:solidFill>
              <a:schemeClr val="accent5">
                <a:lumMod val="60000"/>
                <a:lumOff val="40000"/>
              </a:schemeClr>
            </a:solidFill>
            <a:miter lim="800000"/>
            <a:headEnd/>
            <a:tailEnd/>
          </a:ln>
        </p:spPr>
      </p:pic>
      <p:sp>
        <p:nvSpPr>
          <p:cNvPr id="5" name="Rectangle 4"/>
          <p:cNvSpPr/>
          <p:nvPr/>
        </p:nvSpPr>
        <p:spPr>
          <a:xfrm>
            <a:off x="6934200" y="4572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6" name="Picture 6" descr="D:\website\website_data\vasabi_img\vasabi_header2.png"/>
          <p:cNvPicPr>
            <a:picLocks noChangeAspect="1" noChangeArrowheads="1"/>
          </p:cNvPicPr>
          <p:nvPr/>
        </p:nvPicPr>
        <p:blipFill>
          <a:blip r:embed="rId4" cstate="print"/>
          <a:srcRect/>
          <a:stretch>
            <a:fillRect/>
          </a:stretch>
        </p:blipFill>
        <p:spPr bwMode="auto">
          <a:xfrm>
            <a:off x="6585555" y="533400"/>
            <a:ext cx="2558445" cy="747079"/>
          </a:xfrm>
          <a:prstGeom prst="rect">
            <a:avLst/>
          </a:prstGeom>
          <a:noFill/>
        </p:spPr>
      </p:pic>
      <p:sp>
        <p:nvSpPr>
          <p:cNvPr id="8" name="Content Placeholder 2"/>
          <p:cNvSpPr>
            <a:spLocks noGrp="1"/>
          </p:cNvSpPr>
          <p:nvPr>
            <p:ph idx="1"/>
          </p:nvPr>
        </p:nvSpPr>
        <p:spPr>
          <a:xfrm>
            <a:off x="381000" y="4343400"/>
            <a:ext cx="8229600" cy="2087563"/>
          </a:xfrm>
        </p:spPr>
        <p:txBody>
          <a:bodyPr>
            <a:normAutofit/>
          </a:bodyPr>
          <a:lstStyle/>
          <a:p>
            <a:r>
              <a:rPr lang="en-US" sz="2400" dirty="0" smtClean="0"/>
              <a:t> 16GB VM Ram, 11.8GB WSS</a:t>
            </a:r>
          </a:p>
          <a:p>
            <a:r>
              <a:rPr lang="en-US" sz="2400" dirty="0" smtClean="0"/>
              <a:t>Dirty page generation rate is close to dirty page transfer rate</a:t>
            </a:r>
          </a:p>
          <a:p>
            <a:r>
              <a:rPr lang="en-US" sz="2400" dirty="0" smtClean="0"/>
              <a:t>TLM migration time is close to that of TLM.1S</a:t>
            </a:r>
          </a:p>
          <a:p>
            <a:r>
              <a:rPr lang="en-US" sz="2400" dirty="0" smtClean="0"/>
              <a:t>TLM downtime is 0.32 of that of TLM.1S (So, </a:t>
            </a:r>
            <a:r>
              <a:rPr lang="en-US" sz="2400" dirty="0" err="1" smtClean="0"/>
              <a:t>dtx</a:t>
            </a:r>
            <a:r>
              <a:rPr lang="en-US" sz="2400" dirty="0" smtClean="0"/>
              <a:t> is effective)</a:t>
            </a:r>
          </a:p>
          <a:p>
            <a:endParaRPr lang="en-US" sz="2400" dirty="0" smtClean="0"/>
          </a:p>
          <a:p>
            <a:pPr marL="342900" lvl="1" indent="-342900">
              <a:buFont typeface="Arial" pitchFamily="34" charset="0"/>
              <a:buChar char="•"/>
            </a:pPr>
            <a:endParaRPr lang="en-US" sz="2000" dirty="0" smtClean="0"/>
          </a:p>
          <a:p>
            <a:endParaRPr lang="th-TH"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Downtime Minimization</a:t>
            </a:r>
            <a:br>
              <a:rPr lang="en-US" dirty="0" smtClean="0"/>
            </a:br>
            <a:r>
              <a:rPr lang="en-US" dirty="0" smtClean="0"/>
              <a:t>using CPU over-commit (1)</a:t>
            </a:r>
            <a:endParaRPr lang="th-TH" dirty="0"/>
          </a:p>
        </p:txBody>
      </p:sp>
      <p:pic>
        <p:nvPicPr>
          <p:cNvPr id="5" name="Picture 4"/>
          <p:cNvPicPr/>
          <p:nvPr/>
        </p:nvPicPr>
        <p:blipFill>
          <a:blip r:embed="rId2" cstate="print"/>
          <a:srcRect/>
          <a:stretch>
            <a:fillRect/>
          </a:stretch>
        </p:blipFill>
        <p:spPr bwMode="auto">
          <a:xfrm>
            <a:off x="381000" y="1600200"/>
            <a:ext cx="2438400" cy="2133600"/>
          </a:xfrm>
          <a:prstGeom prst="rect">
            <a:avLst/>
          </a:prstGeom>
          <a:noFill/>
          <a:ln w="3175">
            <a:solidFill>
              <a:schemeClr val="accent5">
                <a:lumMod val="60000"/>
                <a:lumOff val="40000"/>
              </a:schemeClr>
            </a:solidFill>
            <a:miter lim="800000"/>
            <a:headEnd/>
            <a:tailEnd/>
          </a:ln>
        </p:spPr>
      </p:pic>
      <p:pic>
        <p:nvPicPr>
          <p:cNvPr id="6" name="Picture 5"/>
          <p:cNvPicPr/>
          <p:nvPr/>
        </p:nvPicPr>
        <p:blipFill>
          <a:blip r:embed="rId3" cstate="print"/>
          <a:srcRect/>
          <a:stretch>
            <a:fillRect/>
          </a:stretch>
        </p:blipFill>
        <p:spPr bwMode="auto">
          <a:xfrm>
            <a:off x="2895600" y="1600200"/>
            <a:ext cx="2362200" cy="2133600"/>
          </a:xfrm>
          <a:prstGeom prst="rect">
            <a:avLst/>
          </a:prstGeom>
          <a:noFill/>
          <a:ln w="3175">
            <a:solidFill>
              <a:schemeClr val="accent5">
                <a:lumMod val="60000"/>
                <a:lumOff val="40000"/>
              </a:schemeClr>
            </a:solidFill>
            <a:miter lim="800000"/>
            <a:headEnd/>
            <a:tailEnd/>
          </a:ln>
        </p:spPr>
      </p:pic>
      <p:pic>
        <p:nvPicPr>
          <p:cNvPr id="7" name="Picture 6"/>
          <p:cNvPicPr/>
          <p:nvPr/>
        </p:nvPicPr>
        <p:blipFill>
          <a:blip r:embed="rId4" cstate="print"/>
          <a:srcRect/>
          <a:stretch>
            <a:fillRect/>
          </a:stretch>
        </p:blipFill>
        <p:spPr bwMode="auto">
          <a:xfrm>
            <a:off x="381000" y="3962400"/>
            <a:ext cx="2438400" cy="2133600"/>
          </a:xfrm>
          <a:prstGeom prst="rect">
            <a:avLst/>
          </a:prstGeom>
          <a:noFill/>
          <a:ln w="3175">
            <a:solidFill>
              <a:schemeClr val="accent5">
                <a:lumMod val="60000"/>
                <a:lumOff val="40000"/>
              </a:schemeClr>
            </a:solidFill>
            <a:miter lim="800000"/>
            <a:headEnd/>
            <a:tailEnd/>
          </a:ln>
        </p:spPr>
      </p:pic>
      <p:pic>
        <p:nvPicPr>
          <p:cNvPr id="8" name="Picture 7"/>
          <p:cNvPicPr/>
          <p:nvPr/>
        </p:nvPicPr>
        <p:blipFill>
          <a:blip r:embed="rId5" cstate="print"/>
          <a:srcRect/>
          <a:stretch>
            <a:fillRect/>
          </a:stretch>
        </p:blipFill>
        <p:spPr bwMode="auto">
          <a:xfrm>
            <a:off x="2895600" y="3962400"/>
            <a:ext cx="2362200" cy="2133600"/>
          </a:xfrm>
          <a:prstGeom prst="rect">
            <a:avLst/>
          </a:prstGeom>
          <a:noFill/>
          <a:ln w="3175">
            <a:solidFill>
              <a:schemeClr val="accent5">
                <a:lumMod val="60000"/>
                <a:lumOff val="40000"/>
              </a:schemeClr>
            </a:solidFill>
            <a:miter lim="800000"/>
            <a:headEnd/>
            <a:tailEnd/>
          </a:ln>
        </p:spPr>
      </p:pic>
      <p:sp>
        <p:nvSpPr>
          <p:cNvPr id="23" name="Content Placeholder 2"/>
          <p:cNvSpPr>
            <a:spLocks noGrp="1"/>
          </p:cNvSpPr>
          <p:nvPr>
            <p:ph idx="1"/>
          </p:nvPr>
        </p:nvSpPr>
        <p:spPr>
          <a:xfrm>
            <a:off x="5715000" y="1524000"/>
            <a:ext cx="3200400" cy="4876800"/>
          </a:xfrm>
          <a:noFill/>
          <a:ln>
            <a:solidFill>
              <a:schemeClr val="tx1"/>
            </a:solidFill>
          </a:ln>
        </p:spPr>
        <p:txBody>
          <a:bodyPr>
            <a:normAutofit lnSpcReduction="10000"/>
          </a:bodyPr>
          <a:lstStyle/>
          <a:p>
            <a:r>
              <a:rPr lang="en-US" sz="2400" dirty="0" smtClean="0"/>
              <a:t>The lower the adjusted cores, the lower the downtime.</a:t>
            </a:r>
          </a:p>
          <a:p>
            <a:pPr lvl="1"/>
            <a:r>
              <a:rPr lang="en-US" sz="2000" dirty="0" smtClean="0"/>
              <a:t>Each solid line represent different degree of host CPU cores reduction</a:t>
            </a:r>
          </a:p>
          <a:p>
            <a:pPr lvl="1"/>
            <a:r>
              <a:rPr lang="en-US" sz="2000" dirty="0" smtClean="0"/>
              <a:t>“8 to 2” means reduction of host cores from 8  to 2</a:t>
            </a:r>
          </a:p>
          <a:p>
            <a:r>
              <a:rPr lang="en-US" sz="2400" dirty="0" smtClean="0"/>
              <a:t>The sooner CPU over-commit starts, the lower the downtime.</a:t>
            </a:r>
          </a:p>
          <a:p>
            <a:pPr lvl="1"/>
            <a:r>
              <a:rPr lang="en-US" sz="2000" dirty="0" smtClean="0"/>
              <a:t>Differ by Apps</a:t>
            </a:r>
            <a:endParaRPr lang="th-TH" sz="2000" dirty="0"/>
          </a:p>
        </p:txBody>
      </p:sp>
      <p:sp>
        <p:nvSpPr>
          <p:cNvPr id="9" name="Rectangle 8"/>
          <p:cNvSpPr/>
          <p:nvPr/>
        </p:nvSpPr>
        <p:spPr>
          <a:xfrm>
            <a:off x="6934200" y="4572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10" name="Picture 6" descr="D:\website\website_data\vasabi_img\vasabi_header2.png"/>
          <p:cNvPicPr>
            <a:picLocks noChangeAspect="1" noChangeArrowheads="1"/>
          </p:cNvPicPr>
          <p:nvPr/>
        </p:nvPicPr>
        <p:blipFill>
          <a:blip r:embed="rId6" cstate="print"/>
          <a:srcRect/>
          <a:stretch>
            <a:fillRect/>
          </a:stretch>
        </p:blipFill>
        <p:spPr bwMode="auto">
          <a:xfrm>
            <a:off x="6585555" y="533400"/>
            <a:ext cx="2558445" cy="747079"/>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cstate="print"/>
          <a:srcRect/>
          <a:stretch>
            <a:fillRect/>
          </a:stretch>
        </p:blipFill>
        <p:spPr bwMode="auto">
          <a:xfrm>
            <a:off x="304800" y="1600200"/>
            <a:ext cx="2560320" cy="2133600"/>
          </a:xfrm>
          <a:prstGeom prst="rect">
            <a:avLst/>
          </a:prstGeom>
          <a:noFill/>
          <a:ln w="9525">
            <a:solidFill>
              <a:schemeClr val="accent3">
                <a:lumMod val="60000"/>
                <a:lumOff val="40000"/>
              </a:schemeClr>
            </a:solidFill>
            <a:miter lim="800000"/>
            <a:headEnd/>
            <a:tailEnd/>
          </a:ln>
        </p:spPr>
      </p:pic>
      <p:pic>
        <p:nvPicPr>
          <p:cNvPr id="5125" name="Picture 5"/>
          <p:cNvPicPr>
            <a:picLocks noChangeAspect="1" noChangeArrowheads="1"/>
          </p:cNvPicPr>
          <p:nvPr/>
        </p:nvPicPr>
        <p:blipFill>
          <a:blip r:embed="rId3" cstate="print"/>
          <a:srcRect/>
          <a:stretch>
            <a:fillRect/>
          </a:stretch>
        </p:blipFill>
        <p:spPr bwMode="auto">
          <a:xfrm>
            <a:off x="2895600" y="1600200"/>
            <a:ext cx="2514600" cy="2118783"/>
          </a:xfrm>
          <a:prstGeom prst="rect">
            <a:avLst/>
          </a:prstGeom>
          <a:noFill/>
          <a:ln w="9525">
            <a:solidFill>
              <a:schemeClr val="accent3">
                <a:lumMod val="60000"/>
                <a:lumOff val="40000"/>
              </a:schemeClr>
            </a:solidFill>
            <a:miter lim="800000"/>
            <a:headEnd/>
            <a:tailEnd/>
          </a:ln>
        </p:spPr>
      </p:pic>
      <p:pic>
        <p:nvPicPr>
          <p:cNvPr id="5126" name="Picture 6"/>
          <p:cNvPicPr>
            <a:picLocks noChangeAspect="1" noChangeArrowheads="1"/>
          </p:cNvPicPr>
          <p:nvPr/>
        </p:nvPicPr>
        <p:blipFill>
          <a:blip r:embed="rId4" cstate="print"/>
          <a:srcRect/>
          <a:stretch>
            <a:fillRect/>
          </a:stretch>
        </p:blipFill>
        <p:spPr bwMode="auto">
          <a:xfrm>
            <a:off x="381000" y="3733800"/>
            <a:ext cx="2500859" cy="2133600"/>
          </a:xfrm>
          <a:prstGeom prst="rect">
            <a:avLst/>
          </a:prstGeom>
          <a:noFill/>
          <a:ln w="9525">
            <a:solidFill>
              <a:schemeClr val="accent3">
                <a:lumMod val="60000"/>
                <a:lumOff val="40000"/>
              </a:schemeClr>
            </a:solidFill>
            <a:miter lim="800000"/>
            <a:headEnd/>
            <a:tailEnd/>
          </a:ln>
        </p:spPr>
      </p:pic>
      <p:pic>
        <p:nvPicPr>
          <p:cNvPr id="5127" name="Picture 7"/>
          <p:cNvPicPr>
            <a:picLocks noChangeAspect="1" noChangeArrowheads="1"/>
          </p:cNvPicPr>
          <p:nvPr/>
        </p:nvPicPr>
        <p:blipFill>
          <a:blip r:embed="rId5" cstate="print"/>
          <a:srcRect/>
          <a:stretch>
            <a:fillRect/>
          </a:stretch>
        </p:blipFill>
        <p:spPr bwMode="auto">
          <a:xfrm>
            <a:off x="2895600" y="3810000"/>
            <a:ext cx="2536681" cy="2057400"/>
          </a:xfrm>
          <a:prstGeom prst="rect">
            <a:avLst/>
          </a:prstGeom>
          <a:noFill/>
          <a:ln w="9525">
            <a:solidFill>
              <a:schemeClr val="accent3">
                <a:lumMod val="60000"/>
                <a:lumOff val="40000"/>
              </a:schemeClr>
            </a:solidFill>
            <a:miter lim="800000"/>
            <a:headEnd/>
            <a:tailEnd/>
          </a:ln>
        </p:spPr>
      </p:pic>
      <p:sp>
        <p:nvSpPr>
          <p:cNvPr id="11" name="Content Placeholder 2"/>
          <p:cNvSpPr>
            <a:spLocks noGrp="1"/>
          </p:cNvSpPr>
          <p:nvPr>
            <p:ph idx="1"/>
          </p:nvPr>
        </p:nvSpPr>
        <p:spPr>
          <a:xfrm>
            <a:off x="5715000" y="1524000"/>
            <a:ext cx="3200400" cy="4876800"/>
          </a:xfrm>
          <a:noFill/>
          <a:ln>
            <a:solidFill>
              <a:schemeClr val="tx1"/>
            </a:solidFill>
          </a:ln>
        </p:spPr>
        <p:txBody>
          <a:bodyPr>
            <a:normAutofit/>
          </a:bodyPr>
          <a:lstStyle/>
          <a:p>
            <a:r>
              <a:rPr lang="en-US" sz="2400" dirty="0" smtClean="0"/>
              <a:t>TLM shows lower downtime than TLM.1S when the number of host CPU core reduces.</a:t>
            </a:r>
          </a:p>
          <a:p>
            <a:pPr lvl="1"/>
            <a:r>
              <a:rPr lang="en-US" sz="2000" dirty="0" smtClean="0"/>
              <a:t>1S(2) means running TLM.1S with the number of cores reduces to 2</a:t>
            </a:r>
          </a:p>
          <a:p>
            <a:pPr lvl="1"/>
            <a:r>
              <a:rPr lang="en-US" sz="2000" dirty="0" smtClean="0"/>
              <a:t>“8 to 2” uses TLM </a:t>
            </a:r>
          </a:p>
          <a:p>
            <a:r>
              <a:rPr lang="en-US" sz="2400" dirty="0" smtClean="0"/>
              <a:t> The sooner, the better </a:t>
            </a:r>
            <a:endParaRPr lang="th-TH" sz="2000" dirty="0"/>
          </a:p>
        </p:txBody>
      </p:sp>
      <p:sp>
        <p:nvSpPr>
          <p:cNvPr id="13" name="Title 1"/>
          <p:cNvSpPr txBox="1">
            <a:spLocks/>
          </p:cNvSpPr>
          <p:nvPr/>
        </p:nvSpPr>
        <p:spPr>
          <a:xfrm>
            <a:off x="381000" y="381000"/>
            <a:ext cx="8229600" cy="1143000"/>
          </a:xfrm>
          <a:prstGeom prst="rect">
            <a:avLst/>
          </a:prstGeom>
        </p:spPr>
        <p:txBody>
          <a:bodyPr vert="horz" lIns="91440" tIns="45720" rIns="91440" bIns="45720" rtlCol="0" anchor="ctr">
            <a:normAutofit fontScale="90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Downtime Minimization</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r>
              <a:rPr kumimoji="0" lang="en-US" sz="4400" b="0" i="0" u="none" strike="noStrike" kern="1200" cap="none" spc="0" normalizeH="0" baseline="0" noProof="0" dirty="0" smtClean="0">
                <a:ln>
                  <a:noFill/>
                </a:ln>
                <a:solidFill>
                  <a:schemeClr val="tx1"/>
                </a:solidFill>
                <a:effectLst/>
                <a:uLnTx/>
                <a:uFillTx/>
                <a:latin typeface="+mj-lt"/>
                <a:ea typeface="+mj-ea"/>
                <a:cs typeface="+mj-cs"/>
              </a:rPr>
              <a:t>using CPU over-commit (2)</a:t>
            </a:r>
            <a:endParaRPr kumimoji="0" lang="th-TH"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Rectangle 7"/>
          <p:cNvSpPr/>
          <p:nvPr/>
        </p:nvSpPr>
        <p:spPr>
          <a:xfrm>
            <a:off x="6934200" y="4572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9" name="Picture 6" descr="D:\website\website_data\vasabi_img\vasabi_header2.png"/>
          <p:cNvPicPr>
            <a:picLocks noChangeAspect="1" noChangeArrowheads="1"/>
          </p:cNvPicPr>
          <p:nvPr/>
        </p:nvPicPr>
        <p:blipFill>
          <a:blip r:embed="rId6" cstate="print"/>
          <a:srcRect/>
          <a:stretch>
            <a:fillRect/>
          </a:stretch>
        </p:blipFill>
        <p:spPr bwMode="auto">
          <a:xfrm>
            <a:off x="6585555" y="533400"/>
            <a:ext cx="2558445" cy="747079"/>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Migration Time</a:t>
            </a:r>
            <a:br>
              <a:rPr lang="en-US" dirty="0" smtClean="0"/>
            </a:br>
            <a:r>
              <a:rPr lang="en-US" dirty="0" smtClean="0"/>
              <a:t>and </a:t>
            </a:r>
            <a:r>
              <a:rPr lang="en-US" dirty="0" err="1" smtClean="0"/>
              <a:t>Iperf</a:t>
            </a:r>
            <a:r>
              <a:rPr lang="en-US" dirty="0" smtClean="0"/>
              <a:t> Bandwidth</a:t>
            </a:r>
            <a:endParaRPr lang="th-TH" dirty="0"/>
          </a:p>
        </p:txBody>
      </p:sp>
      <p:pic>
        <p:nvPicPr>
          <p:cNvPr id="9" name="Picture 8"/>
          <p:cNvPicPr/>
          <p:nvPr/>
        </p:nvPicPr>
        <p:blipFill>
          <a:blip r:embed="rId2" cstate="print"/>
          <a:srcRect/>
          <a:stretch>
            <a:fillRect/>
          </a:stretch>
        </p:blipFill>
        <p:spPr bwMode="auto">
          <a:xfrm>
            <a:off x="0" y="1447800"/>
            <a:ext cx="2209800" cy="1676400"/>
          </a:xfrm>
          <a:prstGeom prst="rect">
            <a:avLst/>
          </a:prstGeom>
          <a:noFill/>
          <a:ln w="3175">
            <a:solidFill>
              <a:schemeClr val="accent5">
                <a:lumMod val="60000"/>
                <a:lumOff val="40000"/>
              </a:schemeClr>
            </a:solidFill>
            <a:miter lim="800000"/>
            <a:headEnd/>
            <a:tailEnd/>
          </a:ln>
        </p:spPr>
      </p:pic>
      <p:pic>
        <p:nvPicPr>
          <p:cNvPr id="10" name="Picture 9"/>
          <p:cNvPicPr/>
          <p:nvPr/>
        </p:nvPicPr>
        <p:blipFill>
          <a:blip r:embed="rId3" cstate="print"/>
          <a:srcRect/>
          <a:stretch>
            <a:fillRect/>
          </a:stretch>
        </p:blipFill>
        <p:spPr bwMode="auto">
          <a:xfrm>
            <a:off x="2286000" y="1447800"/>
            <a:ext cx="2133600" cy="1676400"/>
          </a:xfrm>
          <a:prstGeom prst="rect">
            <a:avLst/>
          </a:prstGeom>
          <a:noFill/>
          <a:ln w="3175">
            <a:solidFill>
              <a:schemeClr val="accent5">
                <a:lumMod val="60000"/>
                <a:lumOff val="40000"/>
              </a:schemeClr>
            </a:solidFill>
            <a:miter lim="800000"/>
            <a:headEnd/>
            <a:tailEnd/>
          </a:ln>
        </p:spPr>
      </p:pic>
      <p:pic>
        <p:nvPicPr>
          <p:cNvPr id="11" name="Picture 10"/>
          <p:cNvPicPr/>
          <p:nvPr/>
        </p:nvPicPr>
        <p:blipFill>
          <a:blip r:embed="rId4" cstate="print"/>
          <a:srcRect/>
          <a:stretch>
            <a:fillRect/>
          </a:stretch>
        </p:blipFill>
        <p:spPr bwMode="auto">
          <a:xfrm>
            <a:off x="4495800" y="1447800"/>
            <a:ext cx="1981200" cy="1676400"/>
          </a:xfrm>
          <a:prstGeom prst="rect">
            <a:avLst/>
          </a:prstGeom>
          <a:noFill/>
          <a:ln w="3175">
            <a:solidFill>
              <a:schemeClr val="accent5">
                <a:lumMod val="60000"/>
                <a:lumOff val="40000"/>
              </a:schemeClr>
            </a:solidFill>
            <a:miter lim="800000"/>
            <a:headEnd/>
            <a:tailEnd/>
          </a:ln>
        </p:spPr>
      </p:pic>
      <p:pic>
        <p:nvPicPr>
          <p:cNvPr id="13" name="Picture 12"/>
          <p:cNvPicPr/>
          <p:nvPr/>
        </p:nvPicPr>
        <p:blipFill>
          <a:blip r:embed="rId5" cstate="print"/>
          <a:srcRect/>
          <a:stretch>
            <a:fillRect/>
          </a:stretch>
        </p:blipFill>
        <p:spPr bwMode="auto">
          <a:xfrm>
            <a:off x="0" y="3200400"/>
            <a:ext cx="2209800" cy="1752600"/>
          </a:xfrm>
          <a:prstGeom prst="rect">
            <a:avLst/>
          </a:prstGeom>
          <a:noFill/>
          <a:ln w="3175">
            <a:solidFill>
              <a:schemeClr val="accent5">
                <a:lumMod val="60000"/>
                <a:lumOff val="40000"/>
              </a:schemeClr>
            </a:solidFill>
            <a:miter lim="800000"/>
            <a:headEnd/>
            <a:tailEnd/>
          </a:ln>
        </p:spPr>
      </p:pic>
      <p:pic>
        <p:nvPicPr>
          <p:cNvPr id="14" name="Picture 13"/>
          <p:cNvPicPr/>
          <p:nvPr/>
        </p:nvPicPr>
        <p:blipFill>
          <a:blip r:embed="rId6" cstate="print"/>
          <a:srcRect/>
          <a:stretch>
            <a:fillRect/>
          </a:stretch>
        </p:blipFill>
        <p:spPr bwMode="auto">
          <a:xfrm>
            <a:off x="2286000" y="3200400"/>
            <a:ext cx="2133600" cy="1828800"/>
          </a:xfrm>
          <a:prstGeom prst="rect">
            <a:avLst/>
          </a:prstGeom>
          <a:noFill/>
          <a:ln w="3175">
            <a:solidFill>
              <a:schemeClr val="accent5">
                <a:lumMod val="60000"/>
                <a:lumOff val="40000"/>
              </a:schemeClr>
            </a:solidFill>
            <a:miter lim="800000"/>
            <a:headEnd/>
            <a:tailEnd/>
          </a:ln>
        </p:spPr>
      </p:pic>
      <p:pic>
        <p:nvPicPr>
          <p:cNvPr id="15" name="Picture 14"/>
          <p:cNvPicPr/>
          <p:nvPr/>
        </p:nvPicPr>
        <p:blipFill>
          <a:blip r:embed="rId7" cstate="print"/>
          <a:srcRect/>
          <a:stretch>
            <a:fillRect/>
          </a:stretch>
        </p:blipFill>
        <p:spPr bwMode="auto">
          <a:xfrm>
            <a:off x="4495800" y="3200400"/>
            <a:ext cx="1981200" cy="1828800"/>
          </a:xfrm>
          <a:prstGeom prst="rect">
            <a:avLst/>
          </a:prstGeom>
          <a:noFill/>
          <a:ln w="3175">
            <a:solidFill>
              <a:schemeClr val="accent5">
                <a:lumMod val="60000"/>
                <a:lumOff val="40000"/>
              </a:schemeClr>
            </a:solidFill>
            <a:miter lim="800000"/>
            <a:headEnd/>
            <a:tailEnd/>
          </a:ln>
        </p:spPr>
      </p:pic>
      <p:pic>
        <p:nvPicPr>
          <p:cNvPr id="16" name="Picture 15"/>
          <p:cNvPicPr/>
          <p:nvPr/>
        </p:nvPicPr>
        <p:blipFill>
          <a:blip r:embed="rId8" cstate="print"/>
          <a:srcRect/>
          <a:stretch>
            <a:fillRect/>
          </a:stretch>
        </p:blipFill>
        <p:spPr bwMode="auto">
          <a:xfrm>
            <a:off x="6553200" y="3200400"/>
            <a:ext cx="2209800" cy="1828800"/>
          </a:xfrm>
          <a:prstGeom prst="rect">
            <a:avLst/>
          </a:prstGeom>
          <a:noFill/>
          <a:ln w="3175">
            <a:solidFill>
              <a:schemeClr val="accent5">
                <a:lumMod val="60000"/>
                <a:lumOff val="40000"/>
              </a:schemeClr>
            </a:solidFill>
            <a:miter lim="800000"/>
            <a:headEnd/>
            <a:tailEnd/>
          </a:ln>
        </p:spPr>
      </p:pic>
      <p:sp>
        <p:nvSpPr>
          <p:cNvPr id="17" name="Rectangle 16"/>
          <p:cNvSpPr/>
          <p:nvPr/>
        </p:nvSpPr>
        <p:spPr>
          <a:xfrm>
            <a:off x="6934200" y="4572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18" name="Picture 6" descr="D:\website\website_data\vasabi_img\vasabi_header2.png"/>
          <p:cNvPicPr>
            <a:picLocks noChangeAspect="1" noChangeArrowheads="1"/>
          </p:cNvPicPr>
          <p:nvPr/>
        </p:nvPicPr>
        <p:blipFill>
          <a:blip r:embed="rId9" cstate="print"/>
          <a:srcRect/>
          <a:stretch>
            <a:fillRect/>
          </a:stretch>
        </p:blipFill>
        <p:spPr bwMode="auto">
          <a:xfrm>
            <a:off x="6585555" y="533400"/>
            <a:ext cx="2558445" cy="747079"/>
          </a:xfrm>
          <a:prstGeom prst="rect">
            <a:avLst/>
          </a:prstGeom>
          <a:noFill/>
        </p:spPr>
      </p:pic>
      <p:sp>
        <p:nvSpPr>
          <p:cNvPr id="19" name="Content Placeholder 2"/>
          <p:cNvSpPr>
            <a:spLocks noGrp="1"/>
          </p:cNvSpPr>
          <p:nvPr>
            <p:ph idx="1"/>
          </p:nvPr>
        </p:nvSpPr>
        <p:spPr>
          <a:xfrm>
            <a:off x="381000" y="5029200"/>
            <a:ext cx="8229600" cy="1371600"/>
          </a:xfrm>
        </p:spPr>
        <p:txBody>
          <a:bodyPr>
            <a:normAutofit/>
          </a:bodyPr>
          <a:lstStyle/>
          <a:p>
            <a:pPr>
              <a:buNone/>
            </a:pPr>
            <a:r>
              <a:rPr lang="en-US" sz="2400" dirty="0" smtClean="0"/>
              <a:t>When perform downtime minimization: </a:t>
            </a:r>
          </a:p>
          <a:p>
            <a:r>
              <a:rPr lang="en-US" sz="2400" dirty="0" smtClean="0"/>
              <a:t>Migration time of all benchmark are slightly lower than TLM</a:t>
            </a:r>
          </a:p>
          <a:p>
            <a:r>
              <a:rPr lang="en-US" sz="2400" dirty="0" err="1" smtClean="0"/>
              <a:t>Iperf</a:t>
            </a:r>
            <a:r>
              <a:rPr lang="en-US" sz="2400" dirty="0" smtClean="0"/>
              <a:t> bandwidth also reduce when available CPU cores is low</a:t>
            </a:r>
          </a:p>
          <a:p>
            <a:endParaRPr lang="en-US" sz="2400" dirty="0" smtClean="0"/>
          </a:p>
          <a:p>
            <a:pPr marL="342900" lvl="1" indent="-342900">
              <a:buFont typeface="Arial" pitchFamily="34" charset="0"/>
              <a:buChar char="•"/>
            </a:pPr>
            <a:endParaRPr lang="en-US" sz="2000" dirty="0" smtClean="0"/>
          </a:p>
          <a:p>
            <a:endParaRPr lang="th-TH" dirty="0"/>
          </a:p>
        </p:txBody>
      </p:sp>
      <p:pic>
        <p:nvPicPr>
          <p:cNvPr id="1026" name="Picture 2"/>
          <p:cNvPicPr>
            <a:picLocks noChangeAspect="1" noChangeArrowheads="1"/>
          </p:cNvPicPr>
          <p:nvPr/>
        </p:nvPicPr>
        <p:blipFill>
          <a:blip r:embed="rId10" cstate="print"/>
          <a:srcRect/>
          <a:stretch>
            <a:fillRect/>
          </a:stretch>
        </p:blipFill>
        <p:spPr bwMode="auto">
          <a:xfrm>
            <a:off x="6553200" y="1447800"/>
            <a:ext cx="2362200" cy="1676400"/>
          </a:xfrm>
          <a:prstGeom prst="rect">
            <a:avLst/>
          </a:prstGeom>
          <a:noFill/>
          <a:ln w="9525">
            <a:solidFill>
              <a:schemeClr val="accent3">
                <a:lumMod val="60000"/>
                <a:lumOff val="40000"/>
              </a:schemeClr>
            </a:solid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TLM Application</a:t>
            </a:r>
            <a:br>
              <a:rPr lang="en-US" dirty="0" smtClean="0"/>
            </a:br>
            <a:r>
              <a:rPr lang="en-US" dirty="0" smtClean="0"/>
              <a:t>Execution Time</a:t>
            </a:r>
            <a:endParaRPr lang="th-TH" dirty="0"/>
          </a:p>
        </p:txBody>
      </p:sp>
      <p:sp>
        <p:nvSpPr>
          <p:cNvPr id="3" name="Content Placeholder 2"/>
          <p:cNvSpPr>
            <a:spLocks noGrp="1"/>
          </p:cNvSpPr>
          <p:nvPr>
            <p:ph idx="1"/>
          </p:nvPr>
        </p:nvSpPr>
        <p:spPr>
          <a:xfrm>
            <a:off x="457200" y="5257800"/>
            <a:ext cx="8229600" cy="990600"/>
          </a:xfrm>
        </p:spPr>
        <p:txBody>
          <a:bodyPr>
            <a:normAutofit/>
          </a:bodyPr>
          <a:lstStyle/>
          <a:p>
            <a:r>
              <a:rPr lang="en-US" sz="2400" dirty="0" smtClean="0"/>
              <a:t>The execution overheads of MG.D and IS.D are low since their migration times are low</a:t>
            </a:r>
          </a:p>
        </p:txBody>
      </p:sp>
      <p:pic>
        <p:nvPicPr>
          <p:cNvPr id="4" name="Picture 3"/>
          <p:cNvPicPr/>
          <p:nvPr/>
        </p:nvPicPr>
        <p:blipFill>
          <a:blip r:embed="rId2" cstate="print"/>
          <a:srcRect/>
          <a:stretch>
            <a:fillRect/>
          </a:stretch>
        </p:blipFill>
        <p:spPr bwMode="auto">
          <a:xfrm>
            <a:off x="685800" y="1600200"/>
            <a:ext cx="3657600" cy="3505200"/>
          </a:xfrm>
          <a:prstGeom prst="rect">
            <a:avLst/>
          </a:prstGeom>
          <a:noFill/>
          <a:ln w="3175">
            <a:solidFill>
              <a:schemeClr val="accent5">
                <a:lumMod val="60000"/>
                <a:lumOff val="40000"/>
              </a:schemeClr>
            </a:solidFill>
            <a:miter lim="800000"/>
            <a:headEnd/>
            <a:tailEnd/>
          </a:ln>
        </p:spPr>
      </p:pic>
      <p:pic>
        <p:nvPicPr>
          <p:cNvPr id="5" name="Picture 4"/>
          <p:cNvPicPr/>
          <p:nvPr/>
        </p:nvPicPr>
        <p:blipFill>
          <a:blip r:embed="rId3" cstate="print"/>
          <a:srcRect/>
          <a:stretch>
            <a:fillRect/>
          </a:stretch>
        </p:blipFill>
        <p:spPr bwMode="auto">
          <a:xfrm>
            <a:off x="4572000" y="1600200"/>
            <a:ext cx="3352800" cy="3505200"/>
          </a:xfrm>
          <a:prstGeom prst="rect">
            <a:avLst/>
          </a:prstGeom>
          <a:noFill/>
          <a:ln w="3175">
            <a:solidFill>
              <a:schemeClr val="accent5">
                <a:lumMod val="60000"/>
                <a:lumOff val="40000"/>
              </a:schemeClr>
            </a:solidFill>
            <a:miter lim="800000"/>
            <a:headEnd/>
            <a:tailEnd/>
          </a:ln>
        </p:spPr>
      </p:pic>
      <p:sp>
        <p:nvSpPr>
          <p:cNvPr id="6" name="Rectangle 5"/>
          <p:cNvSpPr/>
          <p:nvPr/>
        </p:nvSpPr>
        <p:spPr>
          <a:xfrm>
            <a:off x="6934200" y="4572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7" name="Picture 6" descr="D:\website\website_data\vasabi_img\vasabi_header2.png"/>
          <p:cNvPicPr>
            <a:picLocks noChangeAspect="1" noChangeArrowheads="1"/>
          </p:cNvPicPr>
          <p:nvPr/>
        </p:nvPicPr>
        <p:blipFill>
          <a:blip r:embed="rId4" cstate="print"/>
          <a:srcRect/>
          <a:stretch>
            <a:fillRect/>
          </a:stretch>
        </p:blipFill>
        <p:spPr bwMode="auto">
          <a:xfrm>
            <a:off x="6585555" y="533400"/>
            <a:ext cx="2558445" cy="747079"/>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Introduction</a:t>
            </a:r>
            <a:endParaRPr lang="th-TH" dirty="0"/>
          </a:p>
        </p:txBody>
      </p:sp>
      <p:sp>
        <p:nvSpPr>
          <p:cNvPr id="3" name="Content Placeholder 2"/>
          <p:cNvSpPr>
            <a:spLocks noGrp="1"/>
          </p:cNvSpPr>
          <p:nvPr>
            <p:ph idx="1"/>
          </p:nvPr>
        </p:nvSpPr>
        <p:spPr>
          <a:xfrm>
            <a:off x="914400" y="1600200"/>
            <a:ext cx="8229600" cy="4525963"/>
          </a:xfrm>
          <a:solidFill>
            <a:schemeClr val="bg1"/>
          </a:solidFill>
        </p:spPr>
        <p:txBody>
          <a:bodyPr>
            <a:normAutofit lnSpcReduction="10000"/>
          </a:bodyPr>
          <a:lstStyle/>
          <a:p>
            <a:r>
              <a:rPr lang="en-US" dirty="0" smtClean="0"/>
              <a:t>Cloud computing has become a common platform for large-scale computations</a:t>
            </a:r>
          </a:p>
          <a:p>
            <a:pPr lvl="1"/>
            <a:r>
              <a:rPr lang="en-US" dirty="0" smtClean="0"/>
              <a:t>Amazon AWS offers 8 </a:t>
            </a:r>
            <a:r>
              <a:rPr lang="en-US" dirty="0" err="1" smtClean="0"/>
              <a:t>vcpus</a:t>
            </a:r>
            <a:r>
              <a:rPr lang="en-US" dirty="0" smtClean="0"/>
              <a:t> with 68.4GiB Ram</a:t>
            </a:r>
          </a:p>
          <a:p>
            <a:pPr lvl="1"/>
            <a:r>
              <a:rPr lang="en-US" dirty="0" smtClean="0"/>
              <a:t>Google offers 8 </a:t>
            </a:r>
            <a:r>
              <a:rPr lang="en-US" dirty="0" err="1" smtClean="0"/>
              <a:t>vcpus</a:t>
            </a:r>
            <a:r>
              <a:rPr lang="en-US" dirty="0" smtClean="0"/>
              <a:t> with 52GB Ram</a:t>
            </a:r>
          </a:p>
          <a:p>
            <a:r>
              <a:rPr lang="en-US" dirty="0" smtClean="0"/>
              <a:t>Applications require more CPUs and RAM</a:t>
            </a:r>
          </a:p>
          <a:p>
            <a:pPr lvl="1"/>
            <a:r>
              <a:rPr lang="en-US" dirty="0" smtClean="0"/>
              <a:t>Big Data Analysis</a:t>
            </a:r>
          </a:p>
          <a:p>
            <a:pPr lvl="1"/>
            <a:r>
              <a:rPr lang="en-US" dirty="0" smtClean="0"/>
              <a:t>Large Scale simulation </a:t>
            </a:r>
          </a:p>
          <a:p>
            <a:pPr lvl="1"/>
            <a:r>
              <a:rPr lang="en-US" dirty="0" smtClean="0"/>
              <a:t>Scientific Computation</a:t>
            </a:r>
          </a:p>
          <a:p>
            <a:pPr lvl="1"/>
            <a:r>
              <a:rPr lang="en-US" dirty="0" smtClean="0"/>
              <a:t>Legacy Applications, etc.</a:t>
            </a:r>
          </a:p>
        </p:txBody>
      </p:sp>
      <p:sp>
        <p:nvSpPr>
          <p:cNvPr id="7" name="Rectangle 6"/>
          <p:cNvSpPr/>
          <p:nvPr/>
        </p:nvSpPr>
        <p:spPr>
          <a:xfrm>
            <a:off x="6934200" y="1524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8" name="Picture 6" descr="D:\website\website_data\vasabi_img\vasabi_header2.png"/>
          <p:cNvPicPr>
            <a:picLocks noChangeAspect="1" noChangeArrowheads="1"/>
          </p:cNvPicPr>
          <p:nvPr/>
        </p:nvPicPr>
        <p:blipFill>
          <a:blip r:embed="rId3" cstate="print"/>
          <a:srcRect/>
          <a:stretch>
            <a:fillRect/>
          </a:stretch>
        </p:blipFill>
        <p:spPr bwMode="auto">
          <a:xfrm>
            <a:off x="6585555" y="228600"/>
            <a:ext cx="2558445" cy="747079"/>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CPU </a:t>
            </a:r>
            <a:r>
              <a:rPr lang="en-US" dirty="0" err="1" smtClean="0"/>
              <a:t>overcommit</a:t>
            </a:r>
            <a:r>
              <a:rPr lang="en-US" dirty="0" smtClean="0"/>
              <a:t>  </a:t>
            </a:r>
            <a:r>
              <a:rPr lang="en-US" dirty="0" err="1" smtClean="0"/>
              <a:t>vs</a:t>
            </a:r>
            <a:r>
              <a:rPr lang="en-US" dirty="0" smtClean="0"/>
              <a:t/>
            </a:r>
            <a:br>
              <a:rPr lang="en-US" dirty="0" smtClean="0"/>
            </a:br>
            <a:r>
              <a:rPr lang="en-US" dirty="0" err="1" smtClean="0"/>
              <a:t>Kvm</a:t>
            </a:r>
            <a:r>
              <a:rPr lang="en-US" dirty="0" smtClean="0"/>
              <a:t> Auto-convergence</a:t>
            </a:r>
            <a:endParaRPr lang="th-TH" dirty="0"/>
          </a:p>
        </p:txBody>
      </p:sp>
      <p:sp>
        <p:nvSpPr>
          <p:cNvPr id="3" name="Content Placeholder 2"/>
          <p:cNvSpPr>
            <a:spLocks noGrp="1"/>
          </p:cNvSpPr>
          <p:nvPr>
            <p:ph idx="1"/>
          </p:nvPr>
        </p:nvSpPr>
        <p:spPr>
          <a:xfrm>
            <a:off x="457200" y="4114800"/>
            <a:ext cx="8229600" cy="2743200"/>
          </a:xfrm>
        </p:spPr>
        <p:txBody>
          <a:bodyPr>
            <a:normAutofit lnSpcReduction="10000"/>
          </a:bodyPr>
          <a:lstStyle/>
          <a:p>
            <a:r>
              <a:rPr lang="en-US" sz="2400" dirty="0" smtClean="0"/>
              <a:t>KVM’s CPU auto-convergence was released last Oct.</a:t>
            </a:r>
          </a:p>
          <a:p>
            <a:r>
              <a:rPr lang="en-US" sz="2400" dirty="0" smtClean="0"/>
              <a:t>After detect that migration does not converge (high dirty page generation), It pause VM </a:t>
            </a:r>
            <a:r>
              <a:rPr lang="en-US" sz="2400" dirty="0" err="1" smtClean="0"/>
              <a:t>cpu</a:t>
            </a:r>
            <a:r>
              <a:rPr lang="en-US" sz="2400" dirty="0" smtClean="0"/>
              <a:t> repeatedly (every 40 </a:t>
            </a:r>
            <a:r>
              <a:rPr lang="en-US" sz="2400" dirty="0" err="1" smtClean="0"/>
              <a:t>msec</a:t>
            </a:r>
            <a:r>
              <a:rPr lang="en-US" sz="2400" dirty="0" smtClean="0"/>
              <a:t>) for a short period of time (3 </a:t>
            </a:r>
            <a:r>
              <a:rPr lang="en-US" sz="2400" dirty="0" err="1" smtClean="0"/>
              <a:t>msec</a:t>
            </a:r>
            <a:r>
              <a:rPr lang="en-US" sz="2400" dirty="0" smtClean="0"/>
              <a:t>) until pre-copy migration finish</a:t>
            </a:r>
          </a:p>
          <a:p>
            <a:r>
              <a:rPr lang="en-US" sz="2400" dirty="0" smtClean="0"/>
              <a:t>On MG, It can achieve lower downtime than CPU over-commit, but  have approximately 2x migration time</a:t>
            </a:r>
          </a:p>
          <a:p>
            <a:r>
              <a:rPr lang="en-US" sz="2400" dirty="0" smtClean="0"/>
              <a:t>It is more intuitive : no  parameter requires</a:t>
            </a:r>
            <a:endParaRPr lang="th-TH" sz="2400" dirty="0"/>
          </a:p>
        </p:txBody>
      </p:sp>
      <p:pic>
        <p:nvPicPr>
          <p:cNvPr id="4" name="Picture 3"/>
          <p:cNvPicPr/>
          <p:nvPr/>
        </p:nvPicPr>
        <p:blipFill>
          <a:blip r:embed="rId2" cstate="print"/>
          <a:srcRect/>
          <a:stretch>
            <a:fillRect/>
          </a:stretch>
        </p:blipFill>
        <p:spPr bwMode="auto">
          <a:xfrm>
            <a:off x="0" y="1447800"/>
            <a:ext cx="9144000" cy="2590800"/>
          </a:xfrm>
          <a:prstGeom prst="rect">
            <a:avLst/>
          </a:prstGeom>
          <a:noFill/>
          <a:ln w="9525">
            <a:noFill/>
            <a:miter lim="800000"/>
            <a:headEnd/>
            <a:tailEnd/>
          </a:ln>
        </p:spPr>
      </p:pic>
      <p:sp>
        <p:nvSpPr>
          <p:cNvPr id="5" name="Rectangle 4"/>
          <p:cNvSpPr/>
          <p:nvPr/>
        </p:nvSpPr>
        <p:spPr>
          <a:xfrm>
            <a:off x="6934200" y="4572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6" name="Picture 6" descr="D:\website\website_data\vasabi_img\vasabi_header2.png"/>
          <p:cNvPicPr>
            <a:picLocks noChangeAspect="1" noChangeArrowheads="1"/>
          </p:cNvPicPr>
          <p:nvPr/>
        </p:nvPicPr>
        <p:blipFill>
          <a:blip r:embed="rId3" cstate="print"/>
          <a:srcRect/>
          <a:stretch>
            <a:fillRect/>
          </a:stretch>
        </p:blipFill>
        <p:spPr bwMode="auto">
          <a:xfrm>
            <a:off x="6585555" y="533400"/>
            <a:ext cx="2558445" cy="747079"/>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 </a:t>
            </a:r>
            <a:br>
              <a:rPr lang="en-US" dirty="0" smtClean="0"/>
            </a:br>
            <a:r>
              <a:rPr lang="en-US" dirty="0" smtClean="0"/>
              <a:t>and Future Works</a:t>
            </a:r>
            <a:endParaRPr lang="th-TH"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smtClean="0"/>
              <a:t>We have proposed a new time-bound design to pre-copy migration </a:t>
            </a:r>
          </a:p>
          <a:p>
            <a:pPr lvl="1"/>
            <a:r>
              <a:rPr lang="en-US" dirty="0" smtClean="0"/>
              <a:t>Require migration to finish in a bound time period and </a:t>
            </a:r>
          </a:p>
          <a:p>
            <a:pPr lvl="1"/>
            <a:r>
              <a:rPr lang="en-US" dirty="0" smtClean="0"/>
              <a:t>Provide best effort downtime minimization</a:t>
            </a:r>
          </a:p>
          <a:p>
            <a:r>
              <a:rPr lang="en-US" dirty="0" smtClean="0"/>
              <a:t>CPU over-commit can help provision resource  for migration thread and reduce downtime</a:t>
            </a:r>
          </a:p>
          <a:p>
            <a:r>
              <a:rPr lang="en-US" dirty="0" smtClean="0"/>
              <a:t>Our TLM prototype are practical for both </a:t>
            </a:r>
            <a:r>
              <a:rPr lang="en-US" dirty="0" err="1" smtClean="0"/>
              <a:t>OpenMP</a:t>
            </a:r>
            <a:r>
              <a:rPr lang="en-US" dirty="0" smtClean="0"/>
              <a:t> and MPI memory intensive benchmarks</a:t>
            </a:r>
          </a:p>
          <a:p>
            <a:r>
              <a:rPr lang="en-US" dirty="0" smtClean="0"/>
              <a:t>Apply TLM for Time-bound live VM </a:t>
            </a:r>
            <a:r>
              <a:rPr lang="en-US" dirty="0" err="1" smtClean="0"/>
              <a:t>checkpointing</a:t>
            </a:r>
            <a:endParaRPr lang="en-US" dirty="0" smtClean="0"/>
          </a:p>
          <a:p>
            <a:r>
              <a:rPr lang="en-US" dirty="0" smtClean="0"/>
              <a:t>Develop automatic downtime minimization mechanism</a:t>
            </a:r>
          </a:p>
          <a:p>
            <a:r>
              <a:rPr lang="en-US" dirty="0" smtClean="0"/>
              <a:t>Software available at </a:t>
            </a:r>
            <a:r>
              <a:rPr lang="en-US" dirty="0" smtClean="0">
                <a:hlinkClick r:id="rId2"/>
              </a:rPr>
              <a:t>http://vasabilab.cs.tu.ac.th/projects/TLM.html</a:t>
            </a:r>
            <a:endParaRPr lang="en-US" dirty="0" smtClean="0"/>
          </a:p>
          <a:p>
            <a:r>
              <a:rPr lang="en-US" dirty="0" smtClean="0"/>
              <a:t>Thank you. Questions?</a:t>
            </a:r>
            <a:endParaRPr lang="th-TH" dirty="0" smtClean="0"/>
          </a:p>
          <a:p>
            <a:endParaRPr lang="en-US" dirty="0" smtClean="0"/>
          </a:p>
          <a:p>
            <a:endParaRPr lang="th-TH" dirty="0"/>
          </a:p>
        </p:txBody>
      </p:sp>
      <p:sp>
        <p:nvSpPr>
          <p:cNvPr id="4" name="Rectangle 3"/>
          <p:cNvSpPr/>
          <p:nvPr/>
        </p:nvSpPr>
        <p:spPr>
          <a:xfrm>
            <a:off x="6934200" y="4572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5" name="Picture 6" descr="D:\website\website_data\vasabi_img\vasabi_header2.png"/>
          <p:cNvPicPr>
            <a:picLocks noChangeAspect="1" noChangeArrowheads="1"/>
          </p:cNvPicPr>
          <p:nvPr/>
        </p:nvPicPr>
        <p:blipFill>
          <a:blip r:embed="rId3" cstate="print"/>
          <a:srcRect/>
          <a:stretch>
            <a:fillRect/>
          </a:stretch>
        </p:blipFill>
        <p:spPr bwMode="auto">
          <a:xfrm>
            <a:off x="6585555" y="533400"/>
            <a:ext cx="2558445" cy="747079"/>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dirty="0" smtClean="0"/>
              <a:t>BACKUP</a:t>
            </a:r>
            <a:endParaRPr lang="th-TH"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th-TH" dirty="0"/>
          </a:p>
        </p:txBody>
      </p:sp>
      <p:sp>
        <p:nvSpPr>
          <p:cNvPr id="3" name="Content Placeholder 2"/>
          <p:cNvSpPr>
            <a:spLocks noGrp="1"/>
          </p:cNvSpPr>
          <p:nvPr>
            <p:ph idx="1"/>
          </p:nvPr>
        </p:nvSpPr>
        <p:spPr/>
        <p:txBody>
          <a:bodyPr>
            <a:normAutofit/>
          </a:bodyPr>
          <a:lstStyle/>
          <a:p>
            <a:r>
              <a:rPr lang="en-US" dirty="0" smtClean="0"/>
              <a:t>Migration time: Pre-copy &amp; Threaded pre-copy</a:t>
            </a:r>
          </a:p>
          <a:p>
            <a:pPr lvl="1"/>
            <a:r>
              <a:rPr lang="en-US" dirty="0" smtClean="0"/>
              <a:t>Pre-copy may not converge or may take too long</a:t>
            </a:r>
          </a:p>
          <a:p>
            <a:pPr lvl="1"/>
            <a:r>
              <a:rPr lang="en-US" dirty="0" smtClean="0"/>
              <a:t>Pre-copy migration parameters are hard to configure</a:t>
            </a:r>
          </a:p>
          <a:p>
            <a:pPr lvl="2"/>
            <a:r>
              <a:rPr lang="en-US" dirty="0" smtClean="0"/>
              <a:t>Tolerable Downtime, </a:t>
            </a:r>
            <a:r>
              <a:rPr lang="en-US" dirty="0" err="1" smtClean="0"/>
              <a:t>Maimum</a:t>
            </a:r>
            <a:r>
              <a:rPr lang="en-US" dirty="0" smtClean="0"/>
              <a:t> Migration time , Maximum Data Transfer Bandwidth</a:t>
            </a:r>
          </a:p>
          <a:p>
            <a:pPr lvl="1"/>
            <a:r>
              <a:rPr lang="en-US" dirty="0" smtClean="0"/>
              <a:t>The longer the migration time, the higher the VM execution overhead</a:t>
            </a:r>
          </a:p>
          <a:p>
            <a:pPr lvl="1"/>
            <a:r>
              <a:rPr lang="en-US" dirty="0" smtClean="0"/>
              <a:t>Post-copy is time-bound by one memory scan</a:t>
            </a:r>
          </a:p>
          <a:p>
            <a:pPr lvl="1"/>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th-TH" dirty="0"/>
          </a:p>
        </p:txBody>
      </p:sp>
      <p:sp>
        <p:nvSpPr>
          <p:cNvPr id="3" name="Content Placeholder 2"/>
          <p:cNvSpPr>
            <a:spLocks noGrp="1"/>
          </p:cNvSpPr>
          <p:nvPr>
            <p:ph idx="1"/>
          </p:nvPr>
        </p:nvSpPr>
        <p:spPr/>
        <p:txBody>
          <a:bodyPr>
            <a:normAutofit fontScale="92500" lnSpcReduction="20000"/>
          </a:bodyPr>
          <a:lstStyle/>
          <a:p>
            <a:r>
              <a:rPr lang="en-US" dirty="0" smtClean="0"/>
              <a:t>Reliability: Post-copy &amp; Guided-copy</a:t>
            </a:r>
          </a:p>
          <a:p>
            <a:pPr lvl="1"/>
            <a:r>
              <a:rPr lang="en-US" dirty="0" smtClean="0"/>
              <a:t>Post-copy may lose computation and need to send updated VM </a:t>
            </a:r>
            <a:r>
              <a:rPr lang="en-US" dirty="0" err="1" smtClean="0"/>
              <a:t>stste</a:t>
            </a:r>
            <a:r>
              <a:rPr lang="en-US" dirty="0" smtClean="0"/>
              <a:t> back to the source for backup</a:t>
            </a:r>
          </a:p>
          <a:p>
            <a:pPr lvl="1"/>
            <a:r>
              <a:rPr lang="en-US" dirty="0" smtClean="0"/>
              <a:t>Pre-copy can simply abort migration and resume computation on source</a:t>
            </a:r>
          </a:p>
          <a:p>
            <a:r>
              <a:rPr lang="en-US" dirty="0" smtClean="0"/>
              <a:t>Computation Speed: All cause slowdown</a:t>
            </a:r>
          </a:p>
          <a:p>
            <a:pPr lvl="1"/>
            <a:r>
              <a:rPr lang="en-US" dirty="0" smtClean="0"/>
              <a:t>Pre-copy and Thread pre-copy mechanisms may interfere with VM computation</a:t>
            </a:r>
          </a:p>
          <a:p>
            <a:pPr lvl="1"/>
            <a:r>
              <a:rPr lang="en-US" dirty="0" smtClean="0"/>
              <a:t>In Post-copy, computation speed at destination depends on how fast required pages are delivered</a:t>
            </a:r>
          </a:p>
          <a:p>
            <a:pPr lvl="1"/>
            <a:r>
              <a:rPr lang="en-US" dirty="0" smtClean="0"/>
              <a:t>Gilded-copy improve the delivery rate since the required page order is known</a:t>
            </a:r>
          </a:p>
          <a:p>
            <a:pPr lvl="1"/>
            <a:endParaRPr lang="en-US" dirty="0" smtClean="0"/>
          </a:p>
          <a:p>
            <a:endParaRPr lang="en-US" dirty="0" smtClean="0"/>
          </a:p>
          <a:p>
            <a:endParaRPr lang="th-TH" dirty="0" smtClean="0"/>
          </a:p>
          <a:p>
            <a:endParaRPr lang="th-TH"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th-TH" dirty="0"/>
          </a:p>
        </p:txBody>
      </p:sp>
      <p:sp>
        <p:nvSpPr>
          <p:cNvPr id="3" name="Content Placeholder 2"/>
          <p:cNvSpPr>
            <a:spLocks noGrp="1"/>
          </p:cNvSpPr>
          <p:nvPr>
            <p:ph idx="1"/>
          </p:nvPr>
        </p:nvSpPr>
        <p:spPr/>
        <p:txBody>
          <a:bodyPr>
            <a:normAutofit lnSpcReduction="10000"/>
          </a:bodyPr>
          <a:lstStyle/>
          <a:p>
            <a:r>
              <a:rPr lang="en-US" dirty="0" smtClean="0"/>
              <a:t>Existing solutions cannot handle VMs with large-scale computation and memory intensive workloads well </a:t>
            </a:r>
          </a:p>
          <a:p>
            <a:pPr lvl="1"/>
            <a:r>
              <a:rPr lang="en-US" dirty="0" smtClean="0"/>
              <a:t>Takes too long to migrate</a:t>
            </a:r>
          </a:p>
          <a:p>
            <a:pPr lvl="1"/>
            <a:r>
              <a:rPr lang="en-US" dirty="0" smtClean="0"/>
              <a:t>Have to migrate offline</a:t>
            </a:r>
          </a:p>
          <a:p>
            <a:r>
              <a:rPr lang="en-US" dirty="0" smtClean="0"/>
              <a:t>E.g. Migrate a VM running NPB MG Class D</a:t>
            </a:r>
          </a:p>
          <a:p>
            <a:pPr lvl="1"/>
            <a:r>
              <a:rPr lang="en-US" dirty="0" smtClean="0"/>
              <a:t>8 </a:t>
            </a:r>
            <a:r>
              <a:rPr lang="en-US" dirty="0" err="1" smtClean="0"/>
              <a:t>vcpus</a:t>
            </a:r>
            <a:r>
              <a:rPr lang="en-US" dirty="0" smtClean="0"/>
              <a:t>, 36 GB Ram</a:t>
            </a:r>
          </a:p>
          <a:p>
            <a:pPr lvl="1"/>
            <a:r>
              <a:rPr lang="en-US" dirty="0" smtClean="0"/>
              <a:t>27.3 GB Working Set Size</a:t>
            </a:r>
          </a:p>
          <a:p>
            <a:pPr lvl="1"/>
            <a:r>
              <a:rPr lang="en-US" dirty="0" smtClean="0"/>
              <a:t>Can generate over 600,000 dirt pages in a sec.</a:t>
            </a:r>
          </a:p>
          <a:p>
            <a:endParaRPr lang="th-TH" dirty="0" smtClean="0"/>
          </a:p>
          <a:p>
            <a:endParaRPr lang="th-TH"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Notations</a:t>
            </a:r>
            <a:endParaRPr lang="th-TH" dirty="0"/>
          </a:p>
        </p:txBody>
      </p:sp>
      <p:sp>
        <p:nvSpPr>
          <p:cNvPr id="3" name="Content Placeholder 2"/>
          <p:cNvSpPr>
            <a:spLocks noGrp="1"/>
          </p:cNvSpPr>
          <p:nvPr>
            <p:ph idx="1"/>
          </p:nvPr>
        </p:nvSpPr>
        <p:spPr/>
        <p:txBody>
          <a:bodyPr>
            <a:normAutofit fontScale="92500" lnSpcReduction="20000"/>
          </a:bodyPr>
          <a:lstStyle/>
          <a:p>
            <a:r>
              <a:rPr lang="en-US" dirty="0" smtClean="0"/>
              <a:t>Live Migrate: Time to perform live migration where the migration is performed during VM computation</a:t>
            </a:r>
          </a:p>
          <a:p>
            <a:r>
              <a:rPr lang="en-US" dirty="0" smtClean="0"/>
              <a:t>Downtime: Time the VM stop to transfer the last part of VM state</a:t>
            </a:r>
          </a:p>
          <a:p>
            <a:r>
              <a:rPr lang="en-US" dirty="0" smtClean="0"/>
              <a:t>Migration Time = Live Migrate + Downtime</a:t>
            </a:r>
          </a:p>
          <a:p>
            <a:r>
              <a:rPr lang="en-US" dirty="0" smtClean="0"/>
              <a:t>Pre-copy Migration takes two Parameters:</a:t>
            </a:r>
          </a:p>
          <a:p>
            <a:pPr lvl="1"/>
            <a:r>
              <a:rPr lang="en-US" dirty="0" smtClean="0"/>
              <a:t>Tolerable Bandwidth: The BW given for a single burst of data transfer [Default 33.5 MB/s]</a:t>
            </a:r>
          </a:p>
          <a:p>
            <a:pPr lvl="1"/>
            <a:r>
              <a:rPr lang="en-US" dirty="0" smtClean="0"/>
              <a:t>Tolerable Downtime: The acceptable downtime [30 </a:t>
            </a:r>
            <a:r>
              <a:rPr lang="en-US" dirty="0" err="1" smtClean="0"/>
              <a:t>msec</a:t>
            </a:r>
            <a:r>
              <a:rPr lang="en-US" dirty="0" smtClean="0"/>
              <a:t>]</a:t>
            </a:r>
            <a:endParaRPr lang="th-TH"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 Migration of MG.D</a:t>
            </a:r>
            <a:endParaRPr lang="th-TH" dirty="0"/>
          </a:p>
        </p:txBody>
      </p:sp>
      <p:pic>
        <p:nvPicPr>
          <p:cNvPr id="1026" name="Picture 2"/>
          <p:cNvPicPr>
            <a:picLocks noChangeAspect="1" noChangeArrowheads="1"/>
          </p:cNvPicPr>
          <p:nvPr/>
        </p:nvPicPr>
        <p:blipFill>
          <a:blip r:embed="rId2" cstate="print"/>
          <a:srcRect/>
          <a:stretch>
            <a:fillRect/>
          </a:stretch>
        </p:blipFill>
        <p:spPr bwMode="auto">
          <a:xfrm>
            <a:off x="838200" y="1524000"/>
            <a:ext cx="7594761" cy="4471987"/>
          </a:xfrm>
          <a:prstGeom prst="rect">
            <a:avLst/>
          </a:prstGeom>
          <a:noFill/>
          <a:ln w="9525">
            <a:noFill/>
            <a:miter lim="800000"/>
            <a:headEnd/>
            <a:tailEnd/>
          </a:ln>
        </p:spPr>
      </p:pic>
      <p:cxnSp>
        <p:nvCxnSpPr>
          <p:cNvPr id="6" name="Straight Connector 5"/>
          <p:cNvCxnSpPr/>
          <p:nvPr/>
        </p:nvCxnSpPr>
        <p:spPr>
          <a:xfrm flipV="1">
            <a:off x="4572000" y="1676400"/>
            <a:ext cx="0" cy="38862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33800" y="1295400"/>
            <a:ext cx="2291012" cy="369332"/>
          </a:xfrm>
          <a:prstGeom prst="rect">
            <a:avLst/>
          </a:prstGeom>
          <a:noFill/>
        </p:spPr>
        <p:txBody>
          <a:bodyPr wrap="none" rtlCol="0">
            <a:spAutoFit/>
          </a:bodyPr>
          <a:lstStyle/>
          <a:p>
            <a:r>
              <a:rPr lang="en-US" b="1" dirty="0" smtClean="0"/>
              <a:t>MG.D Finish: 1352 sec</a:t>
            </a:r>
            <a:endParaRPr lang="th-TH" b="1" dirty="0"/>
          </a:p>
        </p:txBody>
      </p:sp>
      <p:sp>
        <p:nvSpPr>
          <p:cNvPr id="8" name="TextBox 7"/>
          <p:cNvSpPr txBox="1"/>
          <p:nvPr/>
        </p:nvSpPr>
        <p:spPr>
          <a:xfrm>
            <a:off x="533400" y="5791200"/>
            <a:ext cx="1642886" cy="369332"/>
          </a:xfrm>
          <a:prstGeom prst="rect">
            <a:avLst/>
          </a:prstGeom>
          <a:noFill/>
        </p:spPr>
        <p:txBody>
          <a:bodyPr wrap="none" rtlCol="0">
            <a:spAutoFit/>
          </a:bodyPr>
          <a:lstStyle/>
          <a:p>
            <a:r>
              <a:rPr lang="en-US" b="1" dirty="0" smtClean="0">
                <a:solidFill>
                  <a:srgbClr val="C00000"/>
                </a:solidFill>
              </a:rPr>
              <a:t>Default </a:t>
            </a:r>
            <a:r>
              <a:rPr lang="en-US" b="1" dirty="0" err="1" smtClean="0">
                <a:solidFill>
                  <a:srgbClr val="C00000"/>
                </a:solidFill>
              </a:rPr>
              <a:t>Params</a:t>
            </a:r>
            <a:endParaRPr lang="th-TH" b="1" dirty="0">
              <a:solidFill>
                <a:srgbClr val="C00000"/>
              </a:solidFill>
            </a:endParaRPr>
          </a:p>
        </p:txBody>
      </p:sp>
      <p:cxnSp>
        <p:nvCxnSpPr>
          <p:cNvPr id="10" name="Straight Arrow Connector 9"/>
          <p:cNvCxnSpPr>
            <a:stCxn id="8" idx="0"/>
          </p:cNvCxnSpPr>
          <p:nvPr/>
        </p:nvCxnSpPr>
        <p:spPr>
          <a:xfrm flipV="1">
            <a:off x="1354843" y="5562600"/>
            <a:ext cx="92960" cy="2286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14400" y="5257800"/>
            <a:ext cx="1371600" cy="304800"/>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2" name="TextBox 11"/>
          <p:cNvSpPr txBox="1"/>
          <p:nvPr/>
        </p:nvSpPr>
        <p:spPr>
          <a:xfrm>
            <a:off x="609600" y="1295400"/>
            <a:ext cx="1709763" cy="369332"/>
          </a:xfrm>
          <a:prstGeom prst="rect">
            <a:avLst/>
          </a:prstGeom>
          <a:noFill/>
        </p:spPr>
        <p:txBody>
          <a:bodyPr wrap="none" rtlCol="0">
            <a:spAutoFit/>
          </a:bodyPr>
          <a:lstStyle/>
          <a:p>
            <a:r>
              <a:rPr lang="en-US" b="1" dirty="0" smtClean="0"/>
              <a:t>Tolerable </a:t>
            </a:r>
            <a:r>
              <a:rPr lang="en-US" b="1" dirty="0" err="1" smtClean="0"/>
              <a:t>Bw-Dt</a:t>
            </a:r>
            <a:endParaRPr lang="th-TH" b="1" dirty="0"/>
          </a:p>
        </p:txBody>
      </p:sp>
      <p:sp>
        <p:nvSpPr>
          <p:cNvPr id="13" name="TextBox 12"/>
          <p:cNvSpPr txBox="1"/>
          <p:nvPr/>
        </p:nvSpPr>
        <p:spPr>
          <a:xfrm>
            <a:off x="5867400" y="3657600"/>
            <a:ext cx="590226" cy="646331"/>
          </a:xfrm>
          <a:prstGeom prst="rect">
            <a:avLst/>
          </a:prstGeom>
          <a:noFill/>
        </p:spPr>
        <p:txBody>
          <a:bodyPr wrap="none" rtlCol="0">
            <a:spAutoFit/>
          </a:bodyPr>
          <a:lstStyle/>
          <a:p>
            <a:r>
              <a:rPr lang="en-US" dirty="0" smtClean="0"/>
              <a:t>Too</a:t>
            </a:r>
          </a:p>
          <a:p>
            <a:r>
              <a:rPr lang="en-US" dirty="0" smtClean="0"/>
              <a:t>long</a:t>
            </a:r>
            <a:endParaRPr lang="th-TH" dirty="0"/>
          </a:p>
        </p:txBody>
      </p:sp>
      <p:cxnSp>
        <p:nvCxnSpPr>
          <p:cNvPr id="15" name="Straight Arrow Connector 14"/>
          <p:cNvCxnSpPr/>
          <p:nvPr/>
        </p:nvCxnSpPr>
        <p:spPr>
          <a:xfrm flipH="1" flipV="1">
            <a:off x="5562600" y="2667000"/>
            <a:ext cx="304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4876800" y="2895600"/>
            <a:ext cx="914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5105400" y="3810000"/>
            <a:ext cx="685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953000" y="41148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5410200" y="4343400"/>
            <a:ext cx="457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562600" y="4343400"/>
            <a:ext cx="457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 Migration of MG.D</a:t>
            </a:r>
            <a:endParaRPr lang="th-TH" dirty="0"/>
          </a:p>
        </p:txBody>
      </p:sp>
      <p:pic>
        <p:nvPicPr>
          <p:cNvPr id="2051" name="Picture 3"/>
          <p:cNvPicPr>
            <a:picLocks noChangeAspect="1" noChangeArrowheads="1"/>
          </p:cNvPicPr>
          <p:nvPr/>
        </p:nvPicPr>
        <p:blipFill>
          <a:blip r:embed="rId2" cstate="print"/>
          <a:srcRect/>
          <a:stretch>
            <a:fillRect/>
          </a:stretch>
        </p:blipFill>
        <p:spPr bwMode="auto">
          <a:xfrm>
            <a:off x="1143000" y="1981200"/>
            <a:ext cx="7204695" cy="2590800"/>
          </a:xfrm>
          <a:prstGeom prst="rect">
            <a:avLst/>
          </a:prstGeom>
          <a:noFill/>
          <a:ln w="9525">
            <a:noFill/>
            <a:miter lim="800000"/>
            <a:headEnd/>
            <a:tailEnd/>
          </a:ln>
        </p:spPr>
      </p:pic>
      <p:sp>
        <p:nvSpPr>
          <p:cNvPr id="9" name="TextBox 8"/>
          <p:cNvSpPr txBox="1"/>
          <p:nvPr/>
        </p:nvSpPr>
        <p:spPr>
          <a:xfrm>
            <a:off x="4343400" y="2743200"/>
            <a:ext cx="1282852" cy="369332"/>
          </a:xfrm>
          <a:prstGeom prst="rect">
            <a:avLst/>
          </a:prstGeom>
          <a:noFill/>
        </p:spPr>
        <p:txBody>
          <a:bodyPr wrap="none" rtlCol="0">
            <a:spAutoFit/>
          </a:bodyPr>
          <a:lstStyle/>
          <a:p>
            <a:r>
              <a:rPr lang="en-US" b="1" dirty="0" smtClean="0">
                <a:solidFill>
                  <a:srgbClr val="C00000"/>
                </a:solidFill>
              </a:rPr>
              <a:t>Offline-Like</a:t>
            </a:r>
            <a:endParaRPr lang="th-TH" b="1" dirty="0">
              <a:solidFill>
                <a:srgbClr val="C00000"/>
              </a:solidFill>
            </a:endParaRPr>
          </a:p>
        </p:txBody>
      </p:sp>
      <p:cxnSp>
        <p:nvCxnSpPr>
          <p:cNvPr id="11" name="Straight Arrow Connector 10"/>
          <p:cNvCxnSpPr/>
          <p:nvPr/>
        </p:nvCxnSpPr>
        <p:spPr>
          <a:xfrm flipH="1">
            <a:off x="3200400" y="29718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200400" y="2971800"/>
            <a:ext cx="1066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43600" y="3124200"/>
            <a:ext cx="466794" cy="369332"/>
          </a:xfrm>
          <a:prstGeom prst="rect">
            <a:avLst/>
          </a:prstGeom>
          <a:noFill/>
        </p:spPr>
        <p:txBody>
          <a:bodyPr wrap="none" rtlCol="0">
            <a:spAutoFit/>
          </a:bodyPr>
          <a:lstStyle/>
          <a:p>
            <a:r>
              <a:rPr lang="en-US" b="1" dirty="0" smtClean="0">
                <a:solidFill>
                  <a:srgbClr val="C00000"/>
                </a:solidFill>
              </a:rPr>
              <a:t>OK</a:t>
            </a:r>
            <a:endParaRPr lang="th-TH" b="1" dirty="0">
              <a:solidFill>
                <a:srgbClr val="C00000"/>
              </a:solidFill>
            </a:endParaRPr>
          </a:p>
        </p:txBody>
      </p:sp>
      <p:cxnSp>
        <p:nvCxnSpPr>
          <p:cNvPr id="20" name="Straight Arrow Connector 19"/>
          <p:cNvCxnSpPr/>
          <p:nvPr/>
        </p:nvCxnSpPr>
        <p:spPr>
          <a:xfrm flipH="1">
            <a:off x="3505200" y="3276600"/>
            <a:ext cx="2438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5638800" y="3429000"/>
            <a:ext cx="381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2000" y="4724400"/>
            <a:ext cx="7590989" cy="1446550"/>
          </a:xfrm>
          <a:prstGeom prst="rect">
            <a:avLst/>
          </a:prstGeom>
          <a:noFill/>
        </p:spPr>
        <p:txBody>
          <a:bodyPr wrap="none" rtlCol="0">
            <a:spAutoFit/>
          </a:bodyPr>
          <a:lstStyle/>
          <a:p>
            <a:pPr>
              <a:buFontTx/>
              <a:buChar char="-"/>
            </a:pPr>
            <a:r>
              <a:rPr lang="en-US" sz="3200" dirty="0" smtClean="0"/>
              <a:t> </a:t>
            </a:r>
            <a:r>
              <a:rPr lang="en-US" sz="2800" dirty="0" smtClean="0"/>
              <a:t>Usually takes too-long to migrate in default mode</a:t>
            </a:r>
          </a:p>
          <a:p>
            <a:pPr>
              <a:buFontTx/>
              <a:buChar char="-"/>
            </a:pPr>
            <a:r>
              <a:rPr lang="en-US" sz="2800" dirty="0" smtClean="0"/>
              <a:t> Determining the right tolerable bandwidth </a:t>
            </a:r>
          </a:p>
          <a:p>
            <a:r>
              <a:rPr lang="en-US" sz="2800" dirty="0" smtClean="0"/>
              <a:t>   and downtime is hard</a:t>
            </a:r>
            <a:endParaRPr lang="th-TH"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VM Migration</a:t>
            </a:r>
            <a:endParaRPr lang="th-TH" dirty="0"/>
          </a:p>
        </p:txBody>
      </p:sp>
      <p:sp>
        <p:nvSpPr>
          <p:cNvPr id="3" name="Content Placeholder 2"/>
          <p:cNvSpPr>
            <a:spLocks noGrp="1"/>
          </p:cNvSpPr>
          <p:nvPr>
            <p:ph idx="1"/>
          </p:nvPr>
        </p:nvSpPr>
        <p:spPr>
          <a:xfrm>
            <a:off x="914400" y="1600200"/>
            <a:ext cx="8229600" cy="4648199"/>
          </a:xfrm>
        </p:spPr>
        <p:txBody>
          <a:bodyPr>
            <a:normAutofit fontScale="92500" lnSpcReduction="10000"/>
          </a:bodyPr>
          <a:lstStyle/>
          <a:p>
            <a:r>
              <a:rPr lang="en-US" b="1" dirty="0" smtClean="0"/>
              <a:t>VM Live Migration </a:t>
            </a:r>
            <a:r>
              <a:rPr lang="en-US" dirty="0" smtClean="0"/>
              <a:t>is the ability to relocate a VM between two computers while the VM is running with minimal downtime</a:t>
            </a:r>
          </a:p>
          <a:p>
            <a:r>
              <a:rPr lang="en-US" b="1" dirty="0" smtClean="0"/>
              <a:t>VM Live Migration</a:t>
            </a:r>
            <a:r>
              <a:rPr lang="en-US" dirty="0" smtClean="0"/>
              <a:t> has several advantages:</a:t>
            </a:r>
          </a:p>
          <a:p>
            <a:pPr lvl="1"/>
            <a:r>
              <a:rPr lang="en-US" dirty="0" smtClean="0"/>
              <a:t>Load Balancing, Fault-Resiliency, Data Locality</a:t>
            </a:r>
          </a:p>
          <a:p>
            <a:pPr lvl="1"/>
            <a:r>
              <a:rPr lang="en-US" dirty="0" smtClean="0"/>
              <a:t>Base on Solid Theoretical Foundation </a:t>
            </a:r>
          </a:p>
          <a:p>
            <a:pPr lvl="2"/>
            <a:r>
              <a:rPr lang="en-US" dirty="0" smtClean="0"/>
              <a:t>[M. </a:t>
            </a:r>
            <a:r>
              <a:rPr lang="en-US" dirty="0" err="1" smtClean="0"/>
              <a:t>Harchol</a:t>
            </a:r>
            <a:r>
              <a:rPr lang="en-US" dirty="0" smtClean="0"/>
              <a:t> </a:t>
            </a:r>
            <a:r>
              <a:rPr lang="en-US" dirty="0" err="1" smtClean="0"/>
              <a:t>Balter</a:t>
            </a:r>
            <a:r>
              <a:rPr lang="en-US" dirty="0" smtClean="0"/>
              <a:t> and A. Downey, Sigmetric96]</a:t>
            </a:r>
          </a:p>
          <a:p>
            <a:r>
              <a:rPr lang="en-US" b="1" dirty="0" smtClean="0"/>
              <a:t>Problem:</a:t>
            </a:r>
            <a:r>
              <a:rPr lang="en-US" b="1" i="1" dirty="0" smtClean="0"/>
              <a:t> </a:t>
            </a:r>
            <a:r>
              <a:rPr lang="en-US" dirty="0" smtClean="0"/>
              <a:t>Existing Mechanisms did not perform well on VMs running </a:t>
            </a:r>
            <a:r>
              <a:rPr lang="en-US" i="1" u="sng" dirty="0" smtClean="0"/>
              <a:t>computation</a:t>
            </a:r>
            <a:r>
              <a:rPr lang="en-US" dirty="0" smtClean="0"/>
              <a:t> and </a:t>
            </a:r>
            <a:r>
              <a:rPr lang="en-US" i="1" u="sng" dirty="0" smtClean="0"/>
              <a:t>memory intensive workloads</a:t>
            </a:r>
          </a:p>
          <a:p>
            <a:endParaRPr lang="en-US" dirty="0" smtClean="0"/>
          </a:p>
          <a:p>
            <a:pPr lvl="1"/>
            <a:endParaRPr lang="en-US" dirty="0" smtClean="0">
              <a:solidFill>
                <a:schemeClr val="bg1"/>
              </a:solidFill>
            </a:endParaRPr>
          </a:p>
          <a:p>
            <a:endParaRPr lang="th-TH" dirty="0" smtClean="0"/>
          </a:p>
          <a:p>
            <a:endParaRPr lang="th-TH" dirty="0"/>
          </a:p>
        </p:txBody>
      </p:sp>
      <p:sp>
        <p:nvSpPr>
          <p:cNvPr id="6" name="Rectangle 5"/>
          <p:cNvSpPr/>
          <p:nvPr/>
        </p:nvSpPr>
        <p:spPr>
          <a:xfrm>
            <a:off x="6934200" y="1524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7" name="Picture 6" descr="D:\website\website_data\vasabi_img\vasabi_header2.png"/>
          <p:cNvPicPr>
            <a:picLocks noChangeAspect="1" noChangeArrowheads="1"/>
          </p:cNvPicPr>
          <p:nvPr/>
        </p:nvPicPr>
        <p:blipFill>
          <a:blip r:embed="rId3" cstate="print"/>
          <a:srcRect/>
          <a:stretch>
            <a:fillRect/>
          </a:stretch>
        </p:blipFill>
        <p:spPr bwMode="auto">
          <a:xfrm>
            <a:off x="6585555" y="228600"/>
            <a:ext cx="2558445" cy="74707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Existing Mechanisms</a:t>
            </a:r>
            <a:endParaRPr lang="th-TH" dirty="0"/>
          </a:p>
        </p:txBody>
      </p:sp>
      <p:sp>
        <p:nvSpPr>
          <p:cNvPr id="3" name="Content Placeholder 2"/>
          <p:cNvSpPr>
            <a:spLocks noGrp="1"/>
          </p:cNvSpPr>
          <p:nvPr>
            <p:ph idx="1"/>
          </p:nvPr>
        </p:nvSpPr>
        <p:spPr>
          <a:xfrm>
            <a:off x="914400" y="1600200"/>
            <a:ext cx="8229600" cy="4648199"/>
          </a:xfrm>
        </p:spPr>
        <p:txBody>
          <a:bodyPr>
            <a:normAutofit fontScale="92500" lnSpcReduction="10000"/>
          </a:bodyPr>
          <a:lstStyle/>
          <a:p>
            <a:r>
              <a:rPr lang="en-US" dirty="0" smtClean="0"/>
              <a:t>Pre-copy: [kvm-1.3, </a:t>
            </a:r>
            <a:r>
              <a:rPr lang="en-US" dirty="0" err="1" smtClean="0"/>
              <a:t>Xen</a:t>
            </a:r>
            <a:r>
              <a:rPr lang="en-US" dirty="0" smtClean="0"/>
              <a:t>, </a:t>
            </a:r>
            <a:r>
              <a:rPr lang="en-US" dirty="0" err="1" smtClean="0"/>
              <a:t>vmware</a:t>
            </a:r>
            <a:r>
              <a:rPr lang="en-US" dirty="0" smtClean="0"/>
              <a:t>]</a:t>
            </a:r>
          </a:p>
          <a:p>
            <a:pPr lvl="1"/>
            <a:r>
              <a:rPr lang="en-US" dirty="0" smtClean="0"/>
              <a:t>Copy partial VM state to destination repeatedly prior to switching over VM computation</a:t>
            </a:r>
          </a:p>
          <a:p>
            <a:r>
              <a:rPr lang="en-US" dirty="0" smtClean="0"/>
              <a:t>Thread-based Pre-copy: [kvm-1.4 and later]</a:t>
            </a:r>
          </a:p>
          <a:p>
            <a:pPr lvl="1"/>
            <a:r>
              <a:rPr lang="en-US" dirty="0" smtClean="0"/>
              <a:t>Pre-copy using a migration thread</a:t>
            </a:r>
          </a:p>
          <a:p>
            <a:pPr marL="342900" lvl="1" indent="-342900">
              <a:buFont typeface="Arial" pitchFamily="34" charset="0"/>
              <a:buChar char="•"/>
            </a:pPr>
            <a:r>
              <a:rPr lang="en-US" sz="3200" dirty="0" smtClean="0"/>
              <a:t>Post-copy:  [Hine et al. SIGOPS 09]</a:t>
            </a:r>
            <a:r>
              <a:rPr lang="en-US" dirty="0" smtClean="0"/>
              <a:t> </a:t>
            </a:r>
          </a:p>
          <a:p>
            <a:pPr lvl="1"/>
            <a:r>
              <a:rPr lang="en-US" dirty="0" smtClean="0"/>
              <a:t>Switch over the computation before transfer VM state</a:t>
            </a:r>
          </a:p>
          <a:p>
            <a:r>
              <a:rPr lang="en-US" dirty="0" smtClean="0"/>
              <a:t>Guided-copy: [Kim et al. SC13]</a:t>
            </a:r>
          </a:p>
          <a:p>
            <a:pPr lvl="1"/>
            <a:r>
              <a:rPr lang="en-US" dirty="0" smtClean="0"/>
              <a:t>Post-copy that let computation on the source continue to determine order of memory page transfer </a:t>
            </a:r>
          </a:p>
          <a:p>
            <a:endParaRPr lang="th-TH" dirty="0" smtClean="0"/>
          </a:p>
          <a:p>
            <a:endParaRPr lang="th-TH" dirty="0"/>
          </a:p>
        </p:txBody>
      </p:sp>
      <p:sp>
        <p:nvSpPr>
          <p:cNvPr id="6" name="Rectangle 5"/>
          <p:cNvSpPr/>
          <p:nvPr/>
        </p:nvSpPr>
        <p:spPr>
          <a:xfrm>
            <a:off x="6934200" y="1524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7" name="Picture 6" descr="D:\website\website_data\vasabi_img\vasabi_header2.png"/>
          <p:cNvPicPr>
            <a:picLocks noChangeAspect="1" noChangeArrowheads="1"/>
          </p:cNvPicPr>
          <p:nvPr/>
        </p:nvPicPr>
        <p:blipFill>
          <a:blip r:embed="rId3" cstate="print"/>
          <a:srcRect/>
          <a:stretch>
            <a:fillRect/>
          </a:stretch>
        </p:blipFill>
        <p:spPr bwMode="auto">
          <a:xfrm>
            <a:off x="6585555" y="228600"/>
            <a:ext cx="2558445" cy="74707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Pre-copy</a:t>
            </a:r>
            <a:endParaRPr lang="th-TH" dirty="0"/>
          </a:p>
        </p:txBody>
      </p:sp>
      <p:sp>
        <p:nvSpPr>
          <p:cNvPr id="6" name="Down Arrow 5"/>
          <p:cNvSpPr/>
          <p:nvPr/>
        </p:nvSpPr>
        <p:spPr>
          <a:xfrm>
            <a:off x="2057400" y="1676400"/>
            <a:ext cx="484632" cy="2438400"/>
          </a:xfrm>
          <a:prstGeom prst="down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 name="Down Arrow 6"/>
          <p:cNvSpPr/>
          <p:nvPr/>
        </p:nvSpPr>
        <p:spPr>
          <a:xfrm>
            <a:off x="6705600" y="4572000"/>
            <a:ext cx="484632" cy="198120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11" name="Straight Arrow Connector 10"/>
          <p:cNvCxnSpPr/>
          <p:nvPr/>
        </p:nvCxnSpPr>
        <p:spPr>
          <a:xfrm>
            <a:off x="6934200" y="2438400"/>
            <a:ext cx="0" cy="2057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438400" y="1981200"/>
            <a:ext cx="4495800" cy="457200"/>
          </a:xfrm>
          <a:prstGeom prst="straightConnector1">
            <a:avLst/>
          </a:prstGeom>
          <a:ln w="38100">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438400" y="2362200"/>
            <a:ext cx="4495800" cy="457200"/>
          </a:xfrm>
          <a:prstGeom prst="straightConnector1">
            <a:avLst/>
          </a:prstGeom>
          <a:ln w="38100">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438400" y="2743200"/>
            <a:ext cx="4495800" cy="457200"/>
          </a:xfrm>
          <a:prstGeom prst="straightConnector1">
            <a:avLst/>
          </a:prstGeom>
          <a:ln w="38100">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38400" y="3200400"/>
            <a:ext cx="4495800" cy="457200"/>
          </a:xfrm>
          <a:prstGeom prst="straightConnector1">
            <a:avLst/>
          </a:prstGeom>
          <a:ln w="38100">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438400" y="3657600"/>
            <a:ext cx="4495800" cy="457200"/>
          </a:xfrm>
          <a:prstGeom prst="straightConnector1">
            <a:avLst/>
          </a:prstGeom>
          <a:ln w="38100">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2"/>
          </p:cNvCxnSpPr>
          <p:nvPr/>
        </p:nvCxnSpPr>
        <p:spPr>
          <a:xfrm flipH="1">
            <a:off x="2286000" y="4114800"/>
            <a:ext cx="13716" cy="304800"/>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400" y="4724400"/>
            <a:ext cx="4876800" cy="1938992"/>
          </a:xfrm>
          <a:prstGeom prst="rect">
            <a:avLst/>
          </a:prstGeom>
          <a:noFill/>
        </p:spPr>
        <p:txBody>
          <a:bodyPr wrap="square" rtlCol="0">
            <a:spAutoFit/>
          </a:bodyPr>
          <a:lstStyle/>
          <a:p>
            <a:r>
              <a:rPr lang="en-US" sz="2400" dirty="0" smtClean="0"/>
              <a:t>2. Switch over VM computation</a:t>
            </a:r>
          </a:p>
          <a:p>
            <a:r>
              <a:rPr lang="en-US" sz="2400" dirty="0" smtClean="0"/>
              <a:t>    to destination when number of     </a:t>
            </a:r>
          </a:p>
          <a:p>
            <a:r>
              <a:rPr lang="en-US" sz="2400" dirty="0" smtClean="0"/>
              <a:t>    remaining  dirty  page is small</a:t>
            </a:r>
          </a:p>
          <a:p>
            <a:r>
              <a:rPr lang="en-US" sz="2400" dirty="0" smtClean="0"/>
              <a:t>    enough to transfer all within a </a:t>
            </a:r>
          </a:p>
          <a:p>
            <a:r>
              <a:rPr lang="en-US" sz="2400" dirty="0" smtClean="0"/>
              <a:t>    </a:t>
            </a:r>
            <a:r>
              <a:rPr lang="en-US" sz="2400" b="1" dirty="0" smtClean="0">
                <a:solidFill>
                  <a:schemeClr val="accent6">
                    <a:lumMod val="75000"/>
                  </a:schemeClr>
                </a:solidFill>
              </a:rPr>
              <a:t>tolerable downtime</a:t>
            </a:r>
          </a:p>
        </p:txBody>
      </p:sp>
      <p:sp>
        <p:nvSpPr>
          <p:cNvPr id="22" name="TextBox 21"/>
          <p:cNvSpPr txBox="1"/>
          <p:nvPr/>
        </p:nvSpPr>
        <p:spPr>
          <a:xfrm>
            <a:off x="4495800" y="1371600"/>
            <a:ext cx="4160883" cy="461665"/>
          </a:xfrm>
          <a:prstGeom prst="rect">
            <a:avLst/>
          </a:prstGeom>
          <a:noFill/>
        </p:spPr>
        <p:txBody>
          <a:bodyPr wrap="none" rtlCol="0">
            <a:spAutoFit/>
          </a:bodyPr>
          <a:lstStyle/>
          <a:p>
            <a:pPr marL="457200" indent="-457200">
              <a:buAutoNum type="arabicPeriod"/>
            </a:pPr>
            <a:r>
              <a:rPr lang="en-US" sz="2400" dirty="0" smtClean="0"/>
              <a:t>Transfer partial VM memory</a:t>
            </a:r>
          </a:p>
        </p:txBody>
      </p:sp>
      <p:sp>
        <p:nvSpPr>
          <p:cNvPr id="18" name="Down Arrow 17"/>
          <p:cNvSpPr/>
          <p:nvPr/>
        </p:nvSpPr>
        <p:spPr>
          <a:xfrm>
            <a:off x="2057400" y="1371600"/>
            <a:ext cx="484632" cy="60960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9" name="Rectangle 18"/>
          <p:cNvSpPr/>
          <p:nvPr/>
        </p:nvSpPr>
        <p:spPr>
          <a:xfrm>
            <a:off x="6934200" y="1524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23" name="Picture 22" descr="D:\website\website_data\vasabi_img\vasabi_header2.png"/>
          <p:cNvPicPr>
            <a:picLocks noChangeAspect="1" noChangeArrowheads="1"/>
          </p:cNvPicPr>
          <p:nvPr/>
        </p:nvPicPr>
        <p:blipFill>
          <a:blip r:embed="rId3" cstate="print"/>
          <a:srcRect/>
          <a:stretch>
            <a:fillRect/>
          </a:stretch>
        </p:blipFill>
        <p:spPr bwMode="auto">
          <a:xfrm>
            <a:off x="6585555" y="228600"/>
            <a:ext cx="2558445" cy="747079"/>
          </a:xfrm>
          <a:prstGeom prst="rect">
            <a:avLst/>
          </a:prstGeom>
          <a:noFill/>
        </p:spPr>
      </p:pic>
      <p:cxnSp>
        <p:nvCxnSpPr>
          <p:cNvPr id="24" name="Straight Arrow Connector 23"/>
          <p:cNvCxnSpPr/>
          <p:nvPr/>
        </p:nvCxnSpPr>
        <p:spPr>
          <a:xfrm>
            <a:off x="2286000" y="4114800"/>
            <a:ext cx="4648200" cy="457200"/>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Thread-based pre-copy</a:t>
            </a:r>
            <a:endParaRPr lang="th-TH" dirty="0"/>
          </a:p>
        </p:txBody>
      </p:sp>
      <p:sp>
        <p:nvSpPr>
          <p:cNvPr id="6" name="Down Arrow 5"/>
          <p:cNvSpPr/>
          <p:nvPr/>
        </p:nvSpPr>
        <p:spPr>
          <a:xfrm>
            <a:off x="2057400" y="1676400"/>
            <a:ext cx="484632" cy="2438400"/>
          </a:xfrm>
          <a:prstGeom prst="downArrow">
            <a:avLst/>
          </a:prstGeom>
          <a:solidFill>
            <a:schemeClr val="accent5">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 name="Down Arrow 6"/>
          <p:cNvSpPr/>
          <p:nvPr/>
        </p:nvSpPr>
        <p:spPr>
          <a:xfrm>
            <a:off x="6705600" y="4572000"/>
            <a:ext cx="484632" cy="198120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9" name="Straight Arrow Connector 8"/>
          <p:cNvCxnSpPr>
            <a:stCxn id="6" idx="2"/>
            <a:endCxn id="7" idx="0"/>
          </p:cNvCxnSpPr>
          <p:nvPr/>
        </p:nvCxnSpPr>
        <p:spPr>
          <a:xfrm>
            <a:off x="2299716" y="4114800"/>
            <a:ext cx="4648200" cy="457200"/>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934200" y="2438400"/>
            <a:ext cx="0" cy="2057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819400" y="2057400"/>
            <a:ext cx="4114800" cy="381000"/>
          </a:xfrm>
          <a:prstGeom prst="straightConnector1">
            <a:avLst/>
          </a:prstGeom>
          <a:ln w="38100">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819400" y="2438400"/>
            <a:ext cx="4114800" cy="381000"/>
          </a:xfrm>
          <a:prstGeom prst="straightConnector1">
            <a:avLst/>
          </a:prstGeom>
          <a:ln w="38100">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819400" y="2819400"/>
            <a:ext cx="4114800" cy="381000"/>
          </a:xfrm>
          <a:prstGeom prst="straightConnector1">
            <a:avLst/>
          </a:prstGeom>
          <a:ln w="38100">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819400" y="3276600"/>
            <a:ext cx="4114800" cy="381000"/>
          </a:xfrm>
          <a:prstGeom prst="straightConnector1">
            <a:avLst/>
          </a:prstGeom>
          <a:ln w="38100">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819400" y="3733800"/>
            <a:ext cx="4114800" cy="381000"/>
          </a:xfrm>
          <a:prstGeom prst="straightConnector1">
            <a:avLst/>
          </a:prstGeom>
          <a:ln w="38100">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2"/>
          </p:cNvCxnSpPr>
          <p:nvPr/>
        </p:nvCxnSpPr>
        <p:spPr>
          <a:xfrm flipH="1">
            <a:off x="2286000" y="4114800"/>
            <a:ext cx="13716" cy="304800"/>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400" y="4724400"/>
            <a:ext cx="4876800" cy="830997"/>
          </a:xfrm>
          <a:prstGeom prst="rect">
            <a:avLst/>
          </a:prstGeom>
          <a:noFill/>
        </p:spPr>
        <p:txBody>
          <a:bodyPr wrap="square" rtlCol="0">
            <a:spAutoFit/>
          </a:bodyPr>
          <a:lstStyle/>
          <a:p>
            <a:r>
              <a:rPr lang="en-US" sz="2400" dirty="0" smtClean="0"/>
              <a:t>2. Switch over VM computation</a:t>
            </a:r>
          </a:p>
          <a:p>
            <a:r>
              <a:rPr lang="en-US" sz="2400" dirty="0" smtClean="0"/>
              <a:t>    to destination</a:t>
            </a:r>
          </a:p>
        </p:txBody>
      </p:sp>
      <p:sp>
        <p:nvSpPr>
          <p:cNvPr id="22" name="TextBox 21"/>
          <p:cNvSpPr txBox="1"/>
          <p:nvPr/>
        </p:nvSpPr>
        <p:spPr>
          <a:xfrm>
            <a:off x="4572000" y="1524000"/>
            <a:ext cx="4160883" cy="461665"/>
          </a:xfrm>
          <a:prstGeom prst="rect">
            <a:avLst/>
          </a:prstGeom>
          <a:noFill/>
        </p:spPr>
        <p:txBody>
          <a:bodyPr wrap="none" rtlCol="0">
            <a:spAutoFit/>
          </a:bodyPr>
          <a:lstStyle/>
          <a:p>
            <a:pPr marL="457200" indent="-457200">
              <a:buAutoNum type="arabicPeriod"/>
            </a:pPr>
            <a:r>
              <a:rPr lang="en-US" sz="2400" dirty="0" smtClean="0"/>
              <a:t>Transfer partial VM memory</a:t>
            </a:r>
          </a:p>
        </p:txBody>
      </p:sp>
      <p:sp>
        <p:nvSpPr>
          <p:cNvPr id="18" name="Down Arrow 17"/>
          <p:cNvSpPr/>
          <p:nvPr/>
        </p:nvSpPr>
        <p:spPr>
          <a:xfrm>
            <a:off x="2057400" y="1371600"/>
            <a:ext cx="484632" cy="60960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9" name="TextBox 28"/>
          <p:cNvSpPr txBox="1"/>
          <p:nvPr/>
        </p:nvSpPr>
        <p:spPr>
          <a:xfrm>
            <a:off x="609600" y="5791200"/>
            <a:ext cx="4090992" cy="830997"/>
          </a:xfrm>
          <a:prstGeom prst="rect">
            <a:avLst/>
          </a:prstGeom>
          <a:noFill/>
        </p:spPr>
        <p:txBody>
          <a:bodyPr wrap="none" rtlCol="0">
            <a:spAutoFit/>
          </a:bodyPr>
          <a:lstStyle/>
          <a:p>
            <a:r>
              <a:rPr lang="en-US" sz="2400" dirty="0" smtClean="0"/>
              <a:t>Add a migration thread to help </a:t>
            </a:r>
          </a:p>
          <a:p>
            <a:r>
              <a:rPr lang="en-US" sz="2400" dirty="0" smtClean="0"/>
              <a:t>transfer  VM state faster</a:t>
            </a:r>
            <a:endParaRPr lang="th-TH" sz="2400" dirty="0"/>
          </a:p>
        </p:txBody>
      </p:sp>
      <p:cxnSp>
        <p:nvCxnSpPr>
          <p:cNvPr id="30" name="Straight Arrow Connector 29"/>
          <p:cNvCxnSpPr/>
          <p:nvPr/>
        </p:nvCxnSpPr>
        <p:spPr>
          <a:xfrm>
            <a:off x="2819400" y="2057400"/>
            <a:ext cx="0" cy="2057400"/>
          </a:xfrm>
          <a:prstGeom prst="straightConnector1">
            <a:avLst/>
          </a:prstGeom>
          <a:ln w="889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438400" y="2057400"/>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29" idx="3"/>
          </p:cNvCxnSpPr>
          <p:nvPr/>
        </p:nvCxnSpPr>
        <p:spPr>
          <a:xfrm flipH="1" flipV="1">
            <a:off x="2971800" y="2819400"/>
            <a:ext cx="1728792" cy="3387299"/>
          </a:xfrm>
          <a:prstGeom prst="bentConnector4">
            <a:avLst>
              <a:gd name="adj1" fmla="val -13223"/>
              <a:gd name="adj2" fmla="val 100307"/>
            </a:avLst>
          </a:prstGeom>
          <a:ln w="25400">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934200" y="1524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31" name="Picture 30" descr="D:\website\website_data\vasabi_img\vasabi_header2.png"/>
          <p:cNvPicPr>
            <a:picLocks noChangeAspect="1" noChangeArrowheads="1"/>
          </p:cNvPicPr>
          <p:nvPr/>
        </p:nvPicPr>
        <p:blipFill>
          <a:blip r:embed="rId2" cstate="print"/>
          <a:srcRect/>
          <a:stretch>
            <a:fillRect/>
          </a:stretch>
        </p:blipFill>
        <p:spPr bwMode="auto">
          <a:xfrm>
            <a:off x="6585555" y="228600"/>
            <a:ext cx="2558445" cy="747079"/>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Post-copy</a:t>
            </a:r>
            <a:endParaRPr lang="th-TH" dirty="0"/>
          </a:p>
        </p:txBody>
      </p:sp>
      <p:sp>
        <p:nvSpPr>
          <p:cNvPr id="6" name="Down Arrow 5"/>
          <p:cNvSpPr/>
          <p:nvPr/>
        </p:nvSpPr>
        <p:spPr>
          <a:xfrm>
            <a:off x="2057400" y="1371600"/>
            <a:ext cx="484632" cy="182880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 name="Down Arrow 6"/>
          <p:cNvSpPr/>
          <p:nvPr/>
        </p:nvSpPr>
        <p:spPr>
          <a:xfrm>
            <a:off x="6705600" y="3962400"/>
            <a:ext cx="484632" cy="259080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9" name="Straight Arrow Connector 8"/>
          <p:cNvCxnSpPr/>
          <p:nvPr/>
        </p:nvCxnSpPr>
        <p:spPr>
          <a:xfrm>
            <a:off x="2286000" y="3200400"/>
            <a:ext cx="4648200" cy="457200"/>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286000" y="3581400"/>
            <a:ext cx="4648200" cy="457200"/>
          </a:xfrm>
          <a:prstGeom prst="straightConnector1">
            <a:avLst/>
          </a:prstGeom>
          <a:ln w="38100">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286000" y="3962400"/>
            <a:ext cx="4648200" cy="457200"/>
          </a:xfrm>
          <a:prstGeom prst="straightConnector1">
            <a:avLst/>
          </a:prstGeom>
          <a:ln w="38100">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86000" y="4343400"/>
            <a:ext cx="4648200" cy="457200"/>
          </a:xfrm>
          <a:prstGeom prst="straightConnector1">
            <a:avLst/>
          </a:prstGeom>
          <a:ln w="38100">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286000" y="4800600"/>
            <a:ext cx="4648200" cy="457200"/>
          </a:xfrm>
          <a:prstGeom prst="straightConnector1">
            <a:avLst/>
          </a:prstGeom>
          <a:ln w="38100">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286000" y="5257800"/>
            <a:ext cx="4648200" cy="457200"/>
          </a:xfrm>
          <a:prstGeom prst="straightConnector1">
            <a:avLst/>
          </a:prstGeom>
          <a:ln w="38100">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934200" y="3657600"/>
            <a:ext cx="13716" cy="304800"/>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286000" y="3200400"/>
            <a:ext cx="0" cy="2209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2286000" y="4876800"/>
            <a:ext cx="4495800" cy="3048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85800" y="5562600"/>
            <a:ext cx="4343400" cy="1569660"/>
          </a:xfrm>
          <a:prstGeom prst="rect">
            <a:avLst/>
          </a:prstGeom>
          <a:noFill/>
        </p:spPr>
        <p:txBody>
          <a:bodyPr wrap="square" rtlCol="0">
            <a:spAutoFit/>
          </a:bodyPr>
          <a:lstStyle/>
          <a:p>
            <a:pPr marL="457200" indent="-457200"/>
            <a:r>
              <a:rPr lang="en-US" sz="2400" dirty="0" smtClean="0"/>
              <a:t>2. </a:t>
            </a:r>
            <a:r>
              <a:rPr lang="en-US" sz="2400" dirty="0" smtClean="0">
                <a:solidFill>
                  <a:srgbClr val="0070C0"/>
                </a:solidFill>
              </a:rPr>
              <a:t>Transfer VM memory from source in one memory scan</a:t>
            </a:r>
            <a:r>
              <a:rPr lang="en-US" sz="2400" dirty="0" smtClean="0"/>
              <a:t> or </a:t>
            </a:r>
            <a:r>
              <a:rPr lang="en-US" sz="2400" dirty="0" smtClean="0">
                <a:solidFill>
                  <a:schemeClr val="accent6">
                    <a:lumMod val="75000"/>
                  </a:schemeClr>
                </a:solidFill>
              </a:rPr>
              <a:t>get page on-demand  </a:t>
            </a:r>
          </a:p>
          <a:p>
            <a:pPr marL="457200" indent="-457200"/>
            <a:r>
              <a:rPr lang="en-US" sz="2400" dirty="0" smtClean="0"/>
              <a:t>    </a:t>
            </a:r>
            <a:endParaRPr lang="th-TH" sz="2400" dirty="0"/>
          </a:p>
        </p:txBody>
      </p:sp>
      <p:sp>
        <p:nvSpPr>
          <p:cNvPr id="43" name="TextBox 42"/>
          <p:cNvSpPr txBox="1"/>
          <p:nvPr/>
        </p:nvSpPr>
        <p:spPr>
          <a:xfrm>
            <a:off x="3352800" y="1828800"/>
            <a:ext cx="4419600" cy="830997"/>
          </a:xfrm>
          <a:prstGeom prst="rect">
            <a:avLst/>
          </a:prstGeom>
          <a:noFill/>
        </p:spPr>
        <p:txBody>
          <a:bodyPr wrap="square" rtlCol="0">
            <a:spAutoFit/>
          </a:bodyPr>
          <a:lstStyle/>
          <a:p>
            <a:r>
              <a:rPr lang="en-US" sz="2400" dirty="0" smtClean="0"/>
              <a:t>1. Switch over VM computation</a:t>
            </a:r>
          </a:p>
          <a:p>
            <a:r>
              <a:rPr lang="en-US" sz="2400" dirty="0" smtClean="0"/>
              <a:t>    to destination</a:t>
            </a:r>
            <a:endParaRPr lang="th-TH" sz="2400" dirty="0"/>
          </a:p>
        </p:txBody>
      </p:sp>
      <p:sp>
        <p:nvSpPr>
          <p:cNvPr id="44" name="Down Arrow 43"/>
          <p:cNvSpPr/>
          <p:nvPr/>
        </p:nvSpPr>
        <p:spPr>
          <a:xfrm>
            <a:off x="6705600" y="3962400"/>
            <a:ext cx="484632" cy="2057400"/>
          </a:xfrm>
          <a:prstGeom prst="downArrow">
            <a:avLst/>
          </a:prstGeom>
          <a:solidFill>
            <a:schemeClr val="accent3">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24" name="Elbow Connector 23"/>
          <p:cNvCxnSpPr/>
          <p:nvPr/>
        </p:nvCxnSpPr>
        <p:spPr>
          <a:xfrm rot="5400000" flipH="1" flipV="1">
            <a:off x="4343400" y="5105400"/>
            <a:ext cx="1600200" cy="1447800"/>
          </a:xfrm>
          <a:prstGeom prst="bentConnector3">
            <a:avLst>
              <a:gd name="adj1" fmla="val -216"/>
            </a:avLst>
          </a:prstGeom>
          <a:ln w="25400">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5400000" flipH="1" flipV="1">
            <a:off x="1104900" y="4457700"/>
            <a:ext cx="1371600" cy="838200"/>
          </a:xfrm>
          <a:prstGeom prst="bentConnector3">
            <a:avLst>
              <a:gd name="adj1" fmla="val 101515"/>
            </a:avLst>
          </a:prstGeom>
          <a:ln w="25400">
            <a:solidFill>
              <a:schemeClr val="tx2">
                <a:lumMod val="60000"/>
                <a:lumOff val="4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286000" y="4191000"/>
            <a:ext cx="4495800" cy="3048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286000" y="4572000"/>
            <a:ext cx="4495800" cy="3048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934200" y="1524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34" name="Picture 33" descr="D:\website\website_data\vasabi_img\vasabi_header2.png"/>
          <p:cNvPicPr>
            <a:picLocks noChangeAspect="1" noChangeArrowheads="1"/>
          </p:cNvPicPr>
          <p:nvPr/>
        </p:nvPicPr>
        <p:blipFill>
          <a:blip r:embed="rId2" cstate="print"/>
          <a:srcRect/>
          <a:stretch>
            <a:fillRect/>
          </a:stretch>
        </p:blipFill>
        <p:spPr bwMode="auto">
          <a:xfrm>
            <a:off x="6585555" y="228600"/>
            <a:ext cx="2558445" cy="74707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own Arrow 20"/>
          <p:cNvSpPr/>
          <p:nvPr/>
        </p:nvSpPr>
        <p:spPr>
          <a:xfrm>
            <a:off x="2057400" y="2971800"/>
            <a:ext cx="484632" cy="2057400"/>
          </a:xfrm>
          <a:prstGeom prst="downArrow">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 name="Title 1"/>
          <p:cNvSpPr>
            <a:spLocks noGrp="1"/>
          </p:cNvSpPr>
          <p:nvPr>
            <p:ph type="title"/>
          </p:nvPr>
        </p:nvSpPr>
        <p:spPr/>
        <p:txBody>
          <a:bodyPr/>
          <a:lstStyle/>
          <a:p>
            <a:pPr algn="l"/>
            <a:r>
              <a:rPr lang="en-US" dirty="0" smtClean="0"/>
              <a:t>Guided-copy</a:t>
            </a:r>
            <a:endParaRPr lang="th-TH" dirty="0"/>
          </a:p>
        </p:txBody>
      </p:sp>
      <p:sp>
        <p:nvSpPr>
          <p:cNvPr id="6" name="Down Arrow 5"/>
          <p:cNvSpPr/>
          <p:nvPr/>
        </p:nvSpPr>
        <p:spPr>
          <a:xfrm>
            <a:off x="2057400" y="1371600"/>
            <a:ext cx="484632" cy="182880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 name="Down Arrow 6"/>
          <p:cNvSpPr/>
          <p:nvPr/>
        </p:nvSpPr>
        <p:spPr>
          <a:xfrm>
            <a:off x="6705600" y="3962400"/>
            <a:ext cx="484632" cy="259080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13" name="Straight Arrow Connector 12"/>
          <p:cNvCxnSpPr/>
          <p:nvPr/>
        </p:nvCxnSpPr>
        <p:spPr>
          <a:xfrm>
            <a:off x="2286000" y="3581400"/>
            <a:ext cx="4648200" cy="457200"/>
          </a:xfrm>
          <a:prstGeom prst="straightConnector1">
            <a:avLst/>
          </a:prstGeom>
          <a:ln w="38100">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286000" y="3962400"/>
            <a:ext cx="4648200" cy="457200"/>
          </a:xfrm>
          <a:prstGeom prst="straightConnector1">
            <a:avLst/>
          </a:prstGeom>
          <a:ln w="38100">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86000" y="4343400"/>
            <a:ext cx="4648200" cy="457200"/>
          </a:xfrm>
          <a:prstGeom prst="straightConnector1">
            <a:avLst/>
          </a:prstGeom>
          <a:ln w="38100">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286000" y="4800600"/>
            <a:ext cx="4648200" cy="457200"/>
          </a:xfrm>
          <a:prstGeom prst="straightConnector1">
            <a:avLst/>
          </a:prstGeom>
          <a:ln w="38100">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286000" y="5257800"/>
            <a:ext cx="4648200" cy="457200"/>
          </a:xfrm>
          <a:prstGeom prst="straightConnector1">
            <a:avLst/>
          </a:prstGeom>
          <a:ln w="38100">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934200" y="3657600"/>
            <a:ext cx="13716" cy="304800"/>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286000" y="4114800"/>
            <a:ext cx="449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286000" y="3200400"/>
            <a:ext cx="0" cy="2209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2286000" y="4495800"/>
            <a:ext cx="449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2286000" y="4876800"/>
            <a:ext cx="449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38200" y="5791200"/>
            <a:ext cx="3654334" cy="1200329"/>
          </a:xfrm>
          <a:prstGeom prst="rect">
            <a:avLst/>
          </a:prstGeom>
          <a:noFill/>
        </p:spPr>
        <p:txBody>
          <a:bodyPr wrap="square" rtlCol="0">
            <a:spAutoFit/>
          </a:bodyPr>
          <a:lstStyle/>
          <a:p>
            <a:pPr marL="457200" indent="-457200"/>
            <a:r>
              <a:rPr lang="en-US" sz="2400" dirty="0" smtClean="0"/>
              <a:t>2. Transfer VM memory like </a:t>
            </a:r>
          </a:p>
          <a:p>
            <a:pPr marL="457200" indent="-457200"/>
            <a:r>
              <a:rPr lang="en-US" sz="2400" dirty="0" smtClean="0"/>
              <a:t>     in Post-copy  </a:t>
            </a:r>
          </a:p>
          <a:p>
            <a:pPr marL="457200" indent="-457200"/>
            <a:r>
              <a:rPr lang="en-US" sz="2400" dirty="0" smtClean="0"/>
              <a:t>    </a:t>
            </a:r>
            <a:endParaRPr lang="th-TH" sz="2400" dirty="0"/>
          </a:p>
        </p:txBody>
      </p:sp>
      <p:sp>
        <p:nvSpPr>
          <p:cNvPr id="43" name="TextBox 42"/>
          <p:cNvSpPr txBox="1"/>
          <p:nvPr/>
        </p:nvSpPr>
        <p:spPr>
          <a:xfrm>
            <a:off x="3124200" y="2133600"/>
            <a:ext cx="4419600" cy="830997"/>
          </a:xfrm>
          <a:prstGeom prst="rect">
            <a:avLst/>
          </a:prstGeom>
          <a:noFill/>
        </p:spPr>
        <p:txBody>
          <a:bodyPr wrap="square" rtlCol="0">
            <a:spAutoFit/>
          </a:bodyPr>
          <a:lstStyle/>
          <a:p>
            <a:r>
              <a:rPr lang="en-US" sz="2400" dirty="0" smtClean="0"/>
              <a:t>1. Switch over VM computation</a:t>
            </a:r>
          </a:p>
          <a:p>
            <a:r>
              <a:rPr lang="en-US" sz="2400" dirty="0" smtClean="0"/>
              <a:t>    to destination</a:t>
            </a:r>
            <a:endParaRPr lang="th-TH" sz="2400" dirty="0"/>
          </a:p>
        </p:txBody>
      </p:sp>
      <p:sp>
        <p:nvSpPr>
          <p:cNvPr id="44" name="Down Arrow 43"/>
          <p:cNvSpPr/>
          <p:nvPr/>
        </p:nvSpPr>
        <p:spPr>
          <a:xfrm>
            <a:off x="6705600" y="3962400"/>
            <a:ext cx="484632" cy="2057400"/>
          </a:xfrm>
          <a:prstGeom prst="downArrow">
            <a:avLst/>
          </a:prstGeom>
          <a:solidFill>
            <a:schemeClr val="accent3">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2" name="TextBox 21"/>
          <p:cNvSpPr txBox="1"/>
          <p:nvPr/>
        </p:nvSpPr>
        <p:spPr>
          <a:xfrm>
            <a:off x="152400" y="3124200"/>
            <a:ext cx="1719253" cy="1938992"/>
          </a:xfrm>
          <a:prstGeom prst="rect">
            <a:avLst/>
          </a:prstGeom>
          <a:noFill/>
        </p:spPr>
        <p:txBody>
          <a:bodyPr wrap="none" rtlCol="0">
            <a:spAutoFit/>
          </a:bodyPr>
          <a:lstStyle/>
          <a:p>
            <a:r>
              <a:rPr lang="en-US" sz="2400" dirty="0" smtClean="0"/>
              <a:t>Source VM</a:t>
            </a:r>
          </a:p>
          <a:p>
            <a:r>
              <a:rPr lang="en-US" sz="2400" dirty="0" smtClean="0"/>
              <a:t>continue to </a:t>
            </a:r>
          </a:p>
          <a:p>
            <a:r>
              <a:rPr lang="en-US" sz="2400" dirty="0" smtClean="0"/>
              <a:t>trace  order</a:t>
            </a:r>
          </a:p>
          <a:p>
            <a:r>
              <a:rPr lang="en-US" sz="2400" dirty="0" smtClean="0"/>
              <a:t>of memory</a:t>
            </a:r>
          </a:p>
          <a:p>
            <a:r>
              <a:rPr lang="en-US" sz="2400" dirty="0" smtClean="0"/>
              <a:t>access </a:t>
            </a:r>
          </a:p>
        </p:txBody>
      </p:sp>
      <p:sp>
        <p:nvSpPr>
          <p:cNvPr id="23" name="Rectangle 22"/>
          <p:cNvSpPr/>
          <p:nvPr/>
        </p:nvSpPr>
        <p:spPr>
          <a:xfrm>
            <a:off x="6934200" y="152400"/>
            <a:ext cx="2209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24" name="Picture 23" descr="D:\website\website_data\vasabi_img\vasabi_header2.png"/>
          <p:cNvPicPr>
            <a:picLocks noChangeAspect="1" noChangeArrowheads="1"/>
          </p:cNvPicPr>
          <p:nvPr/>
        </p:nvPicPr>
        <p:blipFill>
          <a:blip r:embed="rId2" cstate="print"/>
          <a:srcRect/>
          <a:stretch>
            <a:fillRect/>
          </a:stretch>
        </p:blipFill>
        <p:spPr bwMode="auto">
          <a:xfrm>
            <a:off x="6585555" y="228600"/>
            <a:ext cx="2558445" cy="747079"/>
          </a:xfrm>
          <a:prstGeom prst="rect">
            <a:avLst/>
          </a:prstGeom>
          <a:noFill/>
        </p:spPr>
      </p:pic>
      <p:cxnSp>
        <p:nvCxnSpPr>
          <p:cNvPr id="25" name="Straight Arrow Connector 24"/>
          <p:cNvCxnSpPr/>
          <p:nvPr/>
        </p:nvCxnSpPr>
        <p:spPr>
          <a:xfrm>
            <a:off x="2286000" y="3200400"/>
            <a:ext cx="4648200" cy="457200"/>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vasabi-template-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vasabi-template-01</Template>
  <TotalTime>4145</TotalTime>
  <Words>2661</Words>
  <Application>Microsoft Office PowerPoint</Application>
  <PresentationFormat>On-screen Show (4:3)</PresentationFormat>
  <Paragraphs>333</Paragraphs>
  <Slides>38</Slides>
  <Notes>20</Notes>
  <HiddenSlides>0</HiddenSlides>
  <MMClips>0</MMClips>
  <ScaleCrop>false</ScaleCrop>
  <HeadingPairs>
    <vt:vector size="4" baseType="variant">
      <vt:variant>
        <vt:lpstr>Theme</vt:lpstr>
      </vt:variant>
      <vt:variant>
        <vt:i4>3</vt:i4>
      </vt:variant>
      <vt:variant>
        <vt:lpstr>Slide Titles</vt:lpstr>
      </vt:variant>
      <vt:variant>
        <vt:i4>38</vt:i4>
      </vt:variant>
    </vt:vector>
  </HeadingPairs>
  <TitlesOfParts>
    <vt:vector size="41" baseType="lpstr">
      <vt:lpstr>vasabi-template-01</vt:lpstr>
      <vt:lpstr>Custom Design</vt:lpstr>
      <vt:lpstr>Office Theme</vt:lpstr>
      <vt:lpstr>Time-Bounded, Thread-Based Live Migration of Virtual Machines</vt:lpstr>
      <vt:lpstr>Outline</vt:lpstr>
      <vt:lpstr>Introduction</vt:lpstr>
      <vt:lpstr>VM Migration</vt:lpstr>
      <vt:lpstr>Existing Mechanisms</vt:lpstr>
      <vt:lpstr>Pre-copy</vt:lpstr>
      <vt:lpstr>Thread-based pre-copy</vt:lpstr>
      <vt:lpstr>Post-copy</vt:lpstr>
      <vt:lpstr>Guided-copy</vt:lpstr>
      <vt:lpstr>Slide 10</vt:lpstr>
      <vt:lpstr>Our Approach</vt:lpstr>
      <vt:lpstr>TLM Design</vt:lpstr>
      <vt:lpstr>VM State Transfer</vt:lpstr>
      <vt:lpstr>VM State Transfer</vt:lpstr>
      <vt:lpstr>VM State Transfer</vt:lpstr>
      <vt:lpstr>Resource Management</vt:lpstr>
      <vt:lpstr>Experiments</vt:lpstr>
      <vt:lpstr>Experimental Setup</vt:lpstr>
      <vt:lpstr>Kvm Migration and  Downtime </vt:lpstr>
      <vt:lpstr>KVM’s Application  Execution Overheads</vt:lpstr>
      <vt:lpstr>TLM Notations</vt:lpstr>
      <vt:lpstr>TLM Performance: Kernel MG Class D</vt:lpstr>
      <vt:lpstr>TLM Performance:  Kernel IS Class D</vt:lpstr>
      <vt:lpstr>TLM Performance:  Kernel SP Class D</vt:lpstr>
      <vt:lpstr>TLM Performance:  Kernel BT Class D</vt:lpstr>
      <vt:lpstr>Downtime Minimization using CPU over-commit (1)</vt:lpstr>
      <vt:lpstr>Slide 27</vt:lpstr>
      <vt:lpstr>Migration Time and Iperf Bandwidth</vt:lpstr>
      <vt:lpstr>TLM Application Execution Time</vt:lpstr>
      <vt:lpstr>CPU overcommit  vs Kvm Auto-convergence</vt:lpstr>
      <vt:lpstr>Conclusion  and Future Works</vt:lpstr>
      <vt:lpstr>BACKUP</vt:lpstr>
      <vt:lpstr>Problems</vt:lpstr>
      <vt:lpstr>Problems</vt:lpstr>
      <vt:lpstr>Problems</vt:lpstr>
      <vt:lpstr>Notations</vt:lpstr>
      <vt:lpstr>E.g. Migration of MG.D</vt:lpstr>
      <vt:lpstr>E.g. Migration of MG.D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kani</dc:creator>
  <cp:lastModifiedBy>CSTU1</cp:lastModifiedBy>
  <cp:revision>290</cp:revision>
  <dcterms:created xsi:type="dcterms:W3CDTF">2012-11-08T02:38:04Z</dcterms:created>
  <dcterms:modified xsi:type="dcterms:W3CDTF">2014-06-09T11:06:12Z</dcterms:modified>
</cp:coreProperties>
</file>