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Nuni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e3e1264c5d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e3e1264c5d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233A44"/>
              </a:buClr>
              <a:buSzPts val="1600"/>
              <a:buFont typeface="Calibri"/>
              <a:buChar char="●"/>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50b47c867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50b47c867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dummy or indicator variable can have a value of 0 or 1. Using get_dummies()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One approach to addressing imbalanced datasets is to oversample the minority class. The simplest approach involves duplicating examples in the minority class, although these examples don’t add any new information to the model. Instead, new examples can be synthesized from the existing examples. This is a type of data augmentation for the minority class and is referred to as the Synthetic Minority Oversampling Technique, or SMOTE for short.</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removes the mean and scales each feature/variable to unit variance</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e3e1264c5d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e3e1264c5d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dummy or indicator variable can have a value of 0 or 1. Using get_dummies()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One approach to addressing imbalanced datasets is to oversample the minority class. The simplest approach involves duplicating examples in the minority class, although these examples don’t add any new information to the model. Instead, new examples can be synthesized from the existing examples. This is a type of data augmentation for the minority class and is referred to as the Synthetic Minority Oversampling Technique, or SMOTE for short.</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removes the mean and scales each feature/variable to unit variance</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e3e1264c5d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e3e1264c5d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dummy or indicator variable can have a value of 0 or 1. Using get_dummies()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One approach to addressing imbalanced datasets is to oversample the minority class. The simplest approach involves duplicating examples in the minority class, although these examples don’t add any new information to the model. Instead, new examples can be synthesized from the existing examples. This is a type of data augmentation for the minority class and is referred to as the Synthetic Minority Oversampling Technique, or SMOTE for short.</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removes the mean and scales each feature/variable to unit variance</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e3e1264c5d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e3e1264c5d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dummy or indicator variable can have a value of 0 or 1. Using get_dummies()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One approach to addressing imbalanced datasets is to oversample the minority class. The simplest approach involves duplicating examples in the minority class, although these examples don’t add any new information to the model. Instead, new examples can be synthesized from the existing examples. This is a type of data augmentation for the minority class and is referred to as the Synthetic Minority Oversampling Technique, or SMOTE for short.</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removes the mean and scales each feature/variable to unit variance</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e3e1264c5d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e3e1264c5d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dummy or indicator variable can have a value of 0 or 1. Using get_dummies()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One approach to addressing imbalanced datasets is to oversample the minority class. The simplest approach involves duplicating examples in the minority class, although these examples don’t add any new information to the model. Instead, new examples can be synthesized from the existing examples. This is a type of data augmentation for the minority class and is referred to as the Synthetic Minority Oversampling Technique, or SMOTE for short.</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removes the mean and scales each feature/variable to unit variance</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50b47c867b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50b47c867b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50b47c867b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50b47c867b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50b47c867b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50b47c867b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50b47c867b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50b47c867b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0b47c867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0b47c867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50b47c867b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50b47c867b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50b47c867b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50b47c867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0b47c867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0b47c867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0b47c867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50b47c867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50b47c867b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50b47c867b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50b47c867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50b47c867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233A44"/>
              </a:buClr>
              <a:buSzPts val="1600"/>
              <a:buFont typeface="Calibri"/>
              <a:buChar char="●"/>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e3e1264c5d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e3e1264c5d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233A44"/>
              </a:buClr>
              <a:buSzPts val="1600"/>
              <a:buFont typeface="Calibri"/>
              <a:buChar char="●"/>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e3e1264c5d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e3e1264c5d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233A44"/>
              </a:buClr>
              <a:buSzPts val="1600"/>
              <a:buFont typeface="Calibri"/>
              <a:buChar char="●"/>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e3e1264c5d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e3e1264c5d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233A44"/>
              </a:buClr>
              <a:buSzPts val="1600"/>
              <a:buFont typeface="Calibri"/>
              <a:buChar char="●"/>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public.tableau.com/app/profile/christopher.cruz1586/viz/HrPredictionAnalysis/HrPredictionAnalysis?publish=yes" TargetMode="External"/><Relationship Id="rId4" Type="http://schemas.openxmlformats.org/officeDocument/2006/relationships/image" Target="../media/image2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public.tableau.com/app/profile/christopher.cruz1586/viz/HrPredictionAnalysis/HrPredictionAnalysis"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417175" y="1540275"/>
            <a:ext cx="4748700" cy="1417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HR Promotion Prediction Model</a:t>
            </a:r>
            <a:endParaRPr/>
          </a:p>
        </p:txBody>
      </p:sp>
      <p:sp>
        <p:nvSpPr>
          <p:cNvPr id="129" name="Google Shape;129;p13"/>
          <p:cNvSpPr txBox="1"/>
          <p:nvPr>
            <p:ph idx="1" type="subTitle"/>
          </p:nvPr>
        </p:nvSpPr>
        <p:spPr>
          <a:xfrm>
            <a:off x="3582800" y="42033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Victor Abril-Sanchez, Sydney Penny, Chris Cruz</a:t>
            </a:r>
            <a:endParaRPr/>
          </a:p>
        </p:txBody>
      </p:sp>
      <p:pic>
        <p:nvPicPr>
          <p:cNvPr id="130" name="Google Shape;130;p13"/>
          <p:cNvPicPr preferRelativeResize="0"/>
          <p:nvPr/>
        </p:nvPicPr>
        <p:blipFill>
          <a:blip r:embed="rId3">
            <a:alphaModFix/>
          </a:blip>
          <a:stretch>
            <a:fillRect/>
          </a:stretch>
        </p:blipFill>
        <p:spPr>
          <a:xfrm>
            <a:off x="5572100" y="1167150"/>
            <a:ext cx="2888650" cy="2708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555750" y="5103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a:t>
            </a:r>
            <a:endParaRPr/>
          </a:p>
        </p:txBody>
      </p:sp>
      <p:sp>
        <p:nvSpPr>
          <p:cNvPr id="192" name="Google Shape;192;p22"/>
          <p:cNvSpPr txBox="1"/>
          <p:nvPr>
            <p:ph idx="1" type="body"/>
          </p:nvPr>
        </p:nvSpPr>
        <p:spPr>
          <a:xfrm>
            <a:off x="555750" y="1626750"/>
            <a:ext cx="63135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Filling missing values</a:t>
            </a:r>
            <a:endParaRPr sz="1800"/>
          </a:p>
          <a:p>
            <a:pPr indent="-342900" lvl="1" marL="914400" rtl="0" algn="l">
              <a:spcBef>
                <a:spcPts val="0"/>
              </a:spcBef>
              <a:spcAft>
                <a:spcPts val="0"/>
              </a:spcAft>
              <a:buSzPts val="1800"/>
              <a:buChar char="○"/>
            </a:pPr>
            <a:r>
              <a:rPr lang="en" sz="1800"/>
              <a:t>education feature with the mode </a:t>
            </a:r>
            <a:endParaRPr sz="1800"/>
          </a:p>
          <a:p>
            <a:pPr indent="-342900" lvl="1" marL="914400" rtl="0" algn="l">
              <a:spcBef>
                <a:spcPts val="0"/>
              </a:spcBef>
              <a:spcAft>
                <a:spcPts val="0"/>
              </a:spcAft>
              <a:buSzPts val="1800"/>
              <a:buChar char="○"/>
            </a:pPr>
            <a:r>
              <a:rPr lang="en" sz="1800"/>
              <a:t>previous_year_rating with zero values</a:t>
            </a:r>
            <a:endParaRPr sz="1800"/>
          </a:p>
        </p:txBody>
      </p:sp>
      <p:pic>
        <p:nvPicPr>
          <p:cNvPr id="193" name="Google Shape;193;p22"/>
          <p:cNvPicPr preferRelativeResize="0"/>
          <p:nvPr/>
        </p:nvPicPr>
        <p:blipFill>
          <a:blip r:embed="rId3">
            <a:alphaModFix/>
          </a:blip>
          <a:stretch>
            <a:fillRect/>
          </a:stretch>
        </p:blipFill>
        <p:spPr>
          <a:xfrm>
            <a:off x="555750" y="3128200"/>
            <a:ext cx="7839075" cy="561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Preprocessing</a:t>
            </a:r>
            <a:r>
              <a:rPr lang="en"/>
              <a:t> of Features</a:t>
            </a:r>
            <a:endParaRPr/>
          </a:p>
        </p:txBody>
      </p:sp>
      <p:sp>
        <p:nvSpPr>
          <p:cNvPr id="199" name="Google Shape;199;p23"/>
          <p:cNvSpPr txBox="1"/>
          <p:nvPr>
            <p:ph idx="1" type="body"/>
          </p:nvPr>
        </p:nvSpPr>
        <p:spPr>
          <a:xfrm>
            <a:off x="819150" y="1990725"/>
            <a:ext cx="3931500" cy="24429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Encoding categorical features</a:t>
            </a:r>
            <a:endParaRPr/>
          </a:p>
          <a:p>
            <a:pPr indent="-298450" lvl="1" marL="914400" rtl="0" algn="l">
              <a:spcBef>
                <a:spcPts val="0"/>
              </a:spcBef>
              <a:spcAft>
                <a:spcPts val="0"/>
              </a:spcAft>
              <a:buSzPts val="1100"/>
              <a:buChar char="○"/>
            </a:pPr>
            <a:r>
              <a:rPr lang="en"/>
              <a:t>categorical variables into dummy or indicator variables</a:t>
            </a:r>
            <a:endParaRPr/>
          </a:p>
          <a:p>
            <a:pPr indent="-311150" lvl="0" marL="457200" rtl="0" algn="l">
              <a:spcBef>
                <a:spcPts val="0"/>
              </a:spcBef>
              <a:spcAft>
                <a:spcPts val="0"/>
              </a:spcAft>
              <a:buSzPts val="1300"/>
              <a:buChar char="●"/>
            </a:pPr>
            <a:r>
              <a:rPr lang="en"/>
              <a:t>Oversampling data</a:t>
            </a:r>
            <a:endParaRPr/>
          </a:p>
          <a:p>
            <a:pPr indent="-298450" lvl="1" marL="914400" rtl="0" algn="l">
              <a:spcBef>
                <a:spcPts val="0"/>
              </a:spcBef>
              <a:spcAft>
                <a:spcPts val="0"/>
              </a:spcAft>
              <a:buSzPts val="1100"/>
              <a:buChar char="○"/>
            </a:pPr>
            <a:r>
              <a:rPr lang="en"/>
              <a:t>Synthetic Minority Oversampling Technique</a:t>
            </a:r>
            <a:endParaRPr/>
          </a:p>
          <a:p>
            <a:pPr indent="-311150" lvl="0" marL="457200" rtl="0" algn="l">
              <a:spcBef>
                <a:spcPts val="0"/>
              </a:spcBef>
              <a:spcAft>
                <a:spcPts val="0"/>
              </a:spcAft>
              <a:buSzPts val="1300"/>
              <a:buChar char="●"/>
            </a:pPr>
            <a:r>
              <a:rPr lang="en"/>
              <a:t>Scaling data</a:t>
            </a:r>
            <a:endParaRPr/>
          </a:p>
          <a:p>
            <a:pPr indent="-298450" lvl="1" marL="914400" rtl="0" algn="l">
              <a:spcBef>
                <a:spcPts val="0"/>
              </a:spcBef>
              <a:spcAft>
                <a:spcPts val="0"/>
              </a:spcAft>
              <a:buSzPts val="1100"/>
              <a:buChar char="○"/>
            </a:pPr>
            <a:r>
              <a:rPr lang="en"/>
              <a:t>Standard scaler</a:t>
            </a:r>
            <a:endParaRPr/>
          </a:p>
          <a:p>
            <a:pPr indent="-311150" lvl="0" marL="457200" rtl="0" algn="l">
              <a:spcBef>
                <a:spcPts val="0"/>
              </a:spcBef>
              <a:spcAft>
                <a:spcPts val="0"/>
              </a:spcAft>
              <a:buSzPts val="1300"/>
              <a:buChar char="●"/>
            </a:pPr>
            <a:r>
              <a:rPr lang="en"/>
              <a:t>Split data</a:t>
            </a:r>
            <a:endParaRPr/>
          </a:p>
          <a:p>
            <a:pPr indent="-298450" lvl="1" marL="914400" rtl="0" algn="l">
              <a:spcBef>
                <a:spcPts val="0"/>
              </a:spcBef>
              <a:spcAft>
                <a:spcPts val="0"/>
              </a:spcAft>
              <a:buSzPts val="1100"/>
              <a:buChar char="○"/>
            </a:pPr>
            <a:r>
              <a:rPr lang="en"/>
              <a:t>Features and label into t</a:t>
            </a:r>
            <a:r>
              <a:rPr lang="en"/>
              <a:t>raining and testing data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00" name="Google Shape;200;p23"/>
          <p:cNvPicPr preferRelativeResize="0"/>
          <p:nvPr/>
        </p:nvPicPr>
        <p:blipFill>
          <a:blip r:embed="rId3">
            <a:alphaModFix/>
          </a:blip>
          <a:stretch>
            <a:fillRect/>
          </a:stretch>
        </p:blipFill>
        <p:spPr>
          <a:xfrm>
            <a:off x="4914400" y="1901927"/>
            <a:ext cx="3342774" cy="1880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Preprocessing of Features</a:t>
            </a:r>
            <a:endParaRPr/>
          </a:p>
        </p:txBody>
      </p:sp>
      <p:sp>
        <p:nvSpPr>
          <p:cNvPr id="206" name="Google Shape;206;p24"/>
          <p:cNvSpPr txBox="1"/>
          <p:nvPr>
            <p:ph idx="1" type="body"/>
          </p:nvPr>
        </p:nvSpPr>
        <p:spPr>
          <a:xfrm>
            <a:off x="819150" y="1990725"/>
            <a:ext cx="7211400" cy="24429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b="1" lang="en" sz="1900"/>
              <a:t>Encoding categorical features</a:t>
            </a:r>
            <a:endParaRPr b="1" sz="1900"/>
          </a:p>
          <a:p>
            <a:pPr indent="-336550" lvl="1" marL="914400" rtl="0" algn="l">
              <a:spcBef>
                <a:spcPts val="0"/>
              </a:spcBef>
              <a:spcAft>
                <a:spcPts val="0"/>
              </a:spcAft>
              <a:buSzPts val="1700"/>
              <a:buChar char="○"/>
            </a:pPr>
            <a:r>
              <a:rPr lang="en" sz="1700"/>
              <a:t>categorical variables into dummy or indicator variables</a:t>
            </a:r>
            <a:endParaRPr sz="17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07" name="Google Shape;207;p24"/>
          <p:cNvPicPr preferRelativeResize="0"/>
          <p:nvPr/>
        </p:nvPicPr>
        <p:blipFill>
          <a:blip r:embed="rId3">
            <a:alphaModFix/>
          </a:blip>
          <a:stretch>
            <a:fillRect/>
          </a:stretch>
        </p:blipFill>
        <p:spPr>
          <a:xfrm>
            <a:off x="1224379" y="3137650"/>
            <a:ext cx="6615950" cy="729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Preprocessing of Features</a:t>
            </a:r>
            <a:endParaRPr/>
          </a:p>
        </p:txBody>
      </p:sp>
      <p:sp>
        <p:nvSpPr>
          <p:cNvPr id="213" name="Google Shape;213;p25"/>
          <p:cNvSpPr txBox="1"/>
          <p:nvPr>
            <p:ph idx="1" type="body"/>
          </p:nvPr>
        </p:nvSpPr>
        <p:spPr>
          <a:xfrm>
            <a:off x="819150" y="1990725"/>
            <a:ext cx="6378600" cy="24429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b="1" lang="en" sz="2100"/>
              <a:t>Oversampling data</a:t>
            </a:r>
            <a:endParaRPr b="1" sz="2100"/>
          </a:p>
          <a:p>
            <a:pPr indent="-349250" lvl="1" marL="914400" rtl="0" algn="l">
              <a:spcBef>
                <a:spcPts val="0"/>
              </a:spcBef>
              <a:spcAft>
                <a:spcPts val="0"/>
              </a:spcAft>
              <a:buSzPts val="1900"/>
              <a:buChar char="○"/>
            </a:pPr>
            <a:r>
              <a:rPr lang="en" sz="1900"/>
              <a:t>Synthetic Minority Oversampling Technique</a:t>
            </a:r>
            <a:endParaRPr sz="19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14" name="Google Shape;214;p25"/>
          <p:cNvPicPr preferRelativeResize="0"/>
          <p:nvPr/>
        </p:nvPicPr>
        <p:blipFill>
          <a:blip r:embed="rId3">
            <a:alphaModFix/>
          </a:blip>
          <a:stretch>
            <a:fillRect/>
          </a:stretch>
        </p:blipFill>
        <p:spPr>
          <a:xfrm>
            <a:off x="1071431" y="3013025"/>
            <a:ext cx="7078776" cy="780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Preprocessing of Features</a:t>
            </a:r>
            <a:endParaRPr/>
          </a:p>
        </p:txBody>
      </p:sp>
      <p:sp>
        <p:nvSpPr>
          <p:cNvPr id="220" name="Google Shape;220;p26"/>
          <p:cNvSpPr txBox="1"/>
          <p:nvPr>
            <p:ph idx="1" type="body"/>
          </p:nvPr>
        </p:nvSpPr>
        <p:spPr>
          <a:xfrm>
            <a:off x="819150" y="1990725"/>
            <a:ext cx="3931500" cy="24429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Scaling data</a:t>
            </a:r>
            <a:endParaRPr sz="2000"/>
          </a:p>
          <a:p>
            <a:pPr indent="-342900" lvl="1" marL="914400" rtl="0" algn="l">
              <a:spcBef>
                <a:spcPts val="0"/>
              </a:spcBef>
              <a:spcAft>
                <a:spcPts val="0"/>
              </a:spcAft>
              <a:buSzPts val="1800"/>
              <a:buChar char="○"/>
            </a:pPr>
            <a:r>
              <a:rPr lang="en" sz="1800"/>
              <a:t>Standard scaler</a:t>
            </a:r>
            <a:endParaRPr sz="18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21" name="Google Shape;221;p26"/>
          <p:cNvPicPr preferRelativeResize="0"/>
          <p:nvPr/>
        </p:nvPicPr>
        <p:blipFill>
          <a:blip r:embed="rId3">
            <a:alphaModFix/>
          </a:blip>
          <a:stretch>
            <a:fillRect/>
          </a:stretch>
        </p:blipFill>
        <p:spPr>
          <a:xfrm>
            <a:off x="647450" y="3098025"/>
            <a:ext cx="7849099" cy="865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Preprocessing of Features</a:t>
            </a:r>
            <a:endParaRPr/>
          </a:p>
        </p:txBody>
      </p:sp>
      <p:sp>
        <p:nvSpPr>
          <p:cNvPr id="227" name="Google Shape;227;p27"/>
          <p:cNvSpPr txBox="1"/>
          <p:nvPr>
            <p:ph idx="1" type="body"/>
          </p:nvPr>
        </p:nvSpPr>
        <p:spPr>
          <a:xfrm>
            <a:off x="819150" y="1990725"/>
            <a:ext cx="5189100" cy="2442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Split data</a:t>
            </a:r>
            <a:endParaRPr sz="1800"/>
          </a:p>
          <a:p>
            <a:pPr indent="-330200" lvl="1" marL="914400" rtl="0" algn="l">
              <a:spcBef>
                <a:spcPts val="0"/>
              </a:spcBef>
              <a:spcAft>
                <a:spcPts val="0"/>
              </a:spcAft>
              <a:buSzPts val="1600"/>
              <a:buChar char="○"/>
            </a:pPr>
            <a:r>
              <a:rPr lang="en" sz="1600"/>
              <a:t>Features and label into training and testing data </a:t>
            </a:r>
            <a:endParaRPr sz="16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28" name="Google Shape;228;p27"/>
          <p:cNvPicPr preferRelativeResize="0"/>
          <p:nvPr/>
        </p:nvPicPr>
        <p:blipFill>
          <a:blip r:embed="rId3">
            <a:alphaModFix/>
          </a:blip>
          <a:stretch>
            <a:fillRect/>
          </a:stretch>
        </p:blipFill>
        <p:spPr>
          <a:xfrm>
            <a:off x="886800" y="3296300"/>
            <a:ext cx="7370400" cy="684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Machine Learning Models</a:t>
            </a:r>
            <a:endParaRPr/>
          </a:p>
        </p:txBody>
      </p:sp>
      <p:sp>
        <p:nvSpPr>
          <p:cNvPr id="234" name="Google Shape;234;p28"/>
          <p:cNvSpPr txBox="1"/>
          <p:nvPr>
            <p:ph idx="1" type="body"/>
          </p:nvPr>
        </p:nvSpPr>
        <p:spPr>
          <a:xfrm>
            <a:off x="819150" y="1990725"/>
            <a:ext cx="3234900" cy="2448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Binary </a:t>
            </a:r>
            <a:r>
              <a:rPr lang="en" sz="1600"/>
              <a:t>Classification models:</a:t>
            </a:r>
            <a:r>
              <a:rPr lang="en" sz="1600"/>
              <a:t> </a:t>
            </a:r>
            <a:endParaRPr sz="1600"/>
          </a:p>
          <a:p>
            <a:pPr indent="-317500" lvl="1" marL="914400" rtl="0" algn="l">
              <a:spcBef>
                <a:spcPts val="0"/>
              </a:spcBef>
              <a:spcAft>
                <a:spcPts val="0"/>
              </a:spcAft>
              <a:buSzPts val="1400"/>
              <a:buChar char="○"/>
            </a:pPr>
            <a:r>
              <a:rPr lang="en" sz="1400"/>
              <a:t>Random Forest </a:t>
            </a:r>
            <a:endParaRPr sz="1400"/>
          </a:p>
          <a:p>
            <a:pPr indent="-317500" lvl="1" marL="914400" rtl="0" algn="l">
              <a:spcBef>
                <a:spcPts val="0"/>
              </a:spcBef>
              <a:spcAft>
                <a:spcPts val="0"/>
              </a:spcAft>
              <a:buSzPts val="1400"/>
              <a:buChar char="○"/>
            </a:pPr>
            <a:r>
              <a:rPr lang="en" sz="1400"/>
              <a:t>Logistic </a:t>
            </a:r>
            <a:r>
              <a:rPr lang="en" sz="1400"/>
              <a:t>Regression</a:t>
            </a:r>
            <a:endParaRPr sz="1400"/>
          </a:p>
        </p:txBody>
      </p:sp>
      <p:pic>
        <p:nvPicPr>
          <p:cNvPr id="235" name="Google Shape;235;p28"/>
          <p:cNvPicPr preferRelativeResize="0"/>
          <p:nvPr/>
        </p:nvPicPr>
        <p:blipFill rotWithShape="1">
          <a:blip r:embed="rId3">
            <a:alphaModFix/>
          </a:blip>
          <a:srcRect b="11106" l="0" r="0" t="13438"/>
          <a:stretch/>
        </p:blipFill>
        <p:spPr>
          <a:xfrm>
            <a:off x="767300" y="3252700"/>
            <a:ext cx="3122452" cy="1569125"/>
          </a:xfrm>
          <a:prstGeom prst="rect">
            <a:avLst/>
          </a:prstGeom>
          <a:noFill/>
          <a:ln>
            <a:noFill/>
          </a:ln>
        </p:spPr>
      </p:pic>
      <p:pic>
        <p:nvPicPr>
          <p:cNvPr id="236" name="Google Shape;236;p28"/>
          <p:cNvPicPr preferRelativeResize="0"/>
          <p:nvPr/>
        </p:nvPicPr>
        <p:blipFill rotWithShape="1">
          <a:blip r:embed="rId4">
            <a:alphaModFix/>
          </a:blip>
          <a:srcRect b="0" l="0" r="43813" t="0"/>
          <a:stretch/>
        </p:blipFill>
        <p:spPr>
          <a:xfrm>
            <a:off x="4679612" y="3252700"/>
            <a:ext cx="3687251" cy="1095375"/>
          </a:xfrm>
          <a:prstGeom prst="rect">
            <a:avLst/>
          </a:prstGeom>
          <a:noFill/>
          <a:ln>
            <a:noFill/>
          </a:ln>
        </p:spPr>
      </p:pic>
      <p:pic>
        <p:nvPicPr>
          <p:cNvPr id="237" name="Google Shape;237;p28"/>
          <p:cNvPicPr preferRelativeResize="0"/>
          <p:nvPr/>
        </p:nvPicPr>
        <p:blipFill>
          <a:blip r:embed="rId5">
            <a:alphaModFix/>
          </a:blip>
          <a:stretch>
            <a:fillRect/>
          </a:stretch>
        </p:blipFill>
        <p:spPr>
          <a:xfrm>
            <a:off x="4316235" y="1990722"/>
            <a:ext cx="4414025" cy="736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ML Models Classification Report </a:t>
            </a:r>
            <a:endParaRPr/>
          </a:p>
        </p:txBody>
      </p:sp>
      <p:sp>
        <p:nvSpPr>
          <p:cNvPr id="243" name="Google Shape;243;p29"/>
          <p:cNvSpPr txBox="1"/>
          <p:nvPr>
            <p:ph idx="1" type="body"/>
          </p:nvPr>
        </p:nvSpPr>
        <p:spPr>
          <a:xfrm>
            <a:off x="378575" y="1862213"/>
            <a:ext cx="3628200" cy="2600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Random Forest</a:t>
            </a:r>
            <a:endParaRPr/>
          </a:p>
        </p:txBody>
      </p:sp>
      <p:sp>
        <p:nvSpPr>
          <p:cNvPr id="244" name="Google Shape;244;p29"/>
          <p:cNvSpPr txBox="1"/>
          <p:nvPr>
            <p:ph idx="1" type="body"/>
          </p:nvPr>
        </p:nvSpPr>
        <p:spPr>
          <a:xfrm>
            <a:off x="4946550" y="1862200"/>
            <a:ext cx="3628200" cy="2600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Logistic Regression</a:t>
            </a:r>
            <a:endParaRPr/>
          </a:p>
        </p:txBody>
      </p:sp>
      <p:pic>
        <p:nvPicPr>
          <p:cNvPr id="245" name="Google Shape;245;p29"/>
          <p:cNvPicPr preferRelativeResize="0"/>
          <p:nvPr/>
        </p:nvPicPr>
        <p:blipFill rotWithShape="1">
          <a:blip r:embed="rId3">
            <a:alphaModFix/>
          </a:blip>
          <a:srcRect b="5944" l="2602" r="7951" t="0"/>
          <a:stretch/>
        </p:blipFill>
        <p:spPr>
          <a:xfrm>
            <a:off x="4883325" y="2571750"/>
            <a:ext cx="3754650" cy="1181325"/>
          </a:xfrm>
          <a:prstGeom prst="rect">
            <a:avLst/>
          </a:prstGeom>
          <a:noFill/>
          <a:ln>
            <a:noFill/>
          </a:ln>
        </p:spPr>
      </p:pic>
      <p:pic>
        <p:nvPicPr>
          <p:cNvPr id="246" name="Google Shape;246;p29"/>
          <p:cNvPicPr preferRelativeResize="0"/>
          <p:nvPr/>
        </p:nvPicPr>
        <p:blipFill rotWithShape="1">
          <a:blip r:embed="rId4">
            <a:alphaModFix/>
          </a:blip>
          <a:srcRect b="6147" l="0" r="11512" t="0"/>
          <a:stretch/>
        </p:blipFill>
        <p:spPr>
          <a:xfrm>
            <a:off x="378575" y="2571750"/>
            <a:ext cx="3722231" cy="1181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Importance</a:t>
            </a:r>
            <a:endParaRPr/>
          </a:p>
          <a:p>
            <a:pPr indent="0" lvl="0" marL="0" rtl="0" algn="l">
              <a:spcBef>
                <a:spcPts val="0"/>
              </a:spcBef>
              <a:spcAft>
                <a:spcPts val="0"/>
              </a:spcAft>
              <a:buNone/>
            </a:pPr>
            <a:r>
              <a:t/>
            </a:r>
            <a:endParaRPr/>
          </a:p>
        </p:txBody>
      </p:sp>
      <p:sp>
        <p:nvSpPr>
          <p:cNvPr id="252" name="Google Shape;252;p30"/>
          <p:cNvSpPr txBox="1"/>
          <p:nvPr>
            <p:ph idx="1" type="body"/>
          </p:nvPr>
        </p:nvSpPr>
        <p:spPr>
          <a:xfrm>
            <a:off x="819150" y="1575350"/>
            <a:ext cx="3686100" cy="28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Forest feature importance</a:t>
            </a:r>
            <a:endParaRPr/>
          </a:p>
          <a:p>
            <a:pPr indent="0" lvl="0" marL="0" rtl="0" algn="l">
              <a:spcBef>
                <a:spcPts val="1200"/>
              </a:spcBef>
              <a:spcAft>
                <a:spcPts val="1200"/>
              </a:spcAft>
              <a:buNone/>
            </a:pPr>
            <a:r>
              <a:t/>
            </a:r>
            <a:endParaRPr/>
          </a:p>
        </p:txBody>
      </p:sp>
      <p:sp>
        <p:nvSpPr>
          <p:cNvPr id="253" name="Google Shape;253;p30"/>
          <p:cNvSpPr txBox="1"/>
          <p:nvPr>
            <p:ph idx="2" type="body"/>
          </p:nvPr>
        </p:nvSpPr>
        <p:spPr>
          <a:xfrm>
            <a:off x="4572000" y="1575225"/>
            <a:ext cx="3686100" cy="286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Logistic </a:t>
            </a:r>
            <a:r>
              <a:rPr lang="en"/>
              <a:t>Regression</a:t>
            </a:r>
            <a:r>
              <a:rPr lang="en"/>
              <a:t> feature importance</a:t>
            </a:r>
            <a:endParaRPr/>
          </a:p>
        </p:txBody>
      </p:sp>
      <p:pic>
        <p:nvPicPr>
          <p:cNvPr id="254" name="Google Shape;254;p30"/>
          <p:cNvPicPr preferRelativeResize="0"/>
          <p:nvPr/>
        </p:nvPicPr>
        <p:blipFill>
          <a:blip r:embed="rId3">
            <a:alphaModFix/>
          </a:blip>
          <a:stretch>
            <a:fillRect/>
          </a:stretch>
        </p:blipFill>
        <p:spPr>
          <a:xfrm>
            <a:off x="616225" y="1886688"/>
            <a:ext cx="3686101" cy="2656076"/>
          </a:xfrm>
          <a:prstGeom prst="rect">
            <a:avLst/>
          </a:prstGeom>
          <a:noFill/>
          <a:ln>
            <a:noFill/>
          </a:ln>
        </p:spPr>
      </p:pic>
      <p:pic>
        <p:nvPicPr>
          <p:cNvPr id="255" name="Google Shape;255;p30"/>
          <p:cNvPicPr preferRelativeResize="0"/>
          <p:nvPr/>
        </p:nvPicPr>
        <p:blipFill>
          <a:blip r:embed="rId4">
            <a:alphaModFix/>
          </a:blip>
          <a:stretch>
            <a:fillRect/>
          </a:stretch>
        </p:blipFill>
        <p:spPr>
          <a:xfrm>
            <a:off x="4782550" y="1886700"/>
            <a:ext cx="3686101" cy="2431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261" name="Google Shape;261;p3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Balanced dataset</a:t>
            </a:r>
            <a:endParaRPr/>
          </a:p>
          <a:p>
            <a:pPr indent="-311150" lvl="0" marL="457200" rtl="0" algn="l">
              <a:spcBef>
                <a:spcPts val="0"/>
              </a:spcBef>
              <a:spcAft>
                <a:spcPts val="0"/>
              </a:spcAft>
              <a:buSzPts val="1300"/>
              <a:buChar char="●"/>
            </a:pPr>
            <a:r>
              <a:rPr lang="en"/>
              <a:t>Exploration of top feature importances</a:t>
            </a:r>
            <a:endParaRPr/>
          </a:p>
          <a:p>
            <a:pPr indent="-311150" lvl="0" marL="457200" rtl="0" algn="l">
              <a:spcBef>
                <a:spcPts val="0"/>
              </a:spcBef>
              <a:spcAft>
                <a:spcPts val="0"/>
              </a:spcAft>
              <a:buSzPts val="1300"/>
              <a:buChar char="●"/>
            </a:pPr>
            <a:r>
              <a:rPr lang="en"/>
              <a:t>Do the top </a:t>
            </a:r>
            <a:r>
              <a:rPr lang="en"/>
              <a:t>features</a:t>
            </a:r>
            <a:r>
              <a:rPr lang="en"/>
              <a:t> vary by company, country, etc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136" name="Google Shape;136;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sz="1200">
                <a:solidFill>
                  <a:srgbClr val="1F2328"/>
                </a:solidFill>
                <a:highlight>
                  <a:srgbClr val="FFFFFF"/>
                </a:highlight>
                <a:latin typeface="Arial"/>
                <a:ea typeface="Arial"/>
                <a:cs typeface="Arial"/>
                <a:sym typeface="Arial"/>
              </a:rPr>
              <a:t>In this project we use a HR dataset retrieved from Kaggle.com to run a model that predicts employee promotions.  The dataset </a:t>
            </a:r>
            <a:r>
              <a:rPr lang="en" sz="1200">
                <a:solidFill>
                  <a:srgbClr val="1F2328"/>
                </a:solidFill>
                <a:highlight>
                  <a:srgbClr val="FFFFFF"/>
                </a:highlight>
                <a:latin typeface="Arial"/>
                <a:ea typeface="Arial"/>
                <a:cs typeface="Arial"/>
                <a:sym typeface="Arial"/>
              </a:rPr>
              <a:t>is from a multinational corporation that wanted to identify eligible promotion candidates sooner to expedite promotion processes.  For our purposes we use the data set to predict likelihood of promotion and what features influence that outcome.</a:t>
            </a:r>
            <a:endParaRPr sz="1200">
              <a:solidFill>
                <a:srgbClr val="1F2328"/>
              </a:solidFill>
              <a:highlight>
                <a:srgbClr val="FFFFFF"/>
              </a:highlight>
              <a:latin typeface="Arial"/>
              <a:ea typeface="Arial"/>
              <a:cs typeface="Arial"/>
              <a:sym typeface="Arial"/>
            </a:endParaRPr>
          </a:p>
          <a:p>
            <a:pPr indent="0" lvl="0" marL="457200" rtl="0" algn="l">
              <a:spcBef>
                <a:spcPts val="1200"/>
              </a:spcBef>
              <a:spcAft>
                <a:spcPts val="1200"/>
              </a:spcAft>
              <a:buNone/>
            </a:pPr>
            <a:r>
              <a:t/>
            </a:r>
            <a:endParaRPr sz="1200">
              <a:solidFill>
                <a:srgbClr val="1F2328"/>
              </a:solidFill>
              <a:highlight>
                <a:srgbClr val="FFFFFF"/>
              </a:highlight>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Key Takeaways</a:t>
            </a:r>
            <a:endParaRPr/>
          </a:p>
        </p:txBody>
      </p:sp>
      <p:sp>
        <p:nvSpPr>
          <p:cNvPr id="267" name="Google Shape;267;p3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0"/>
              </a:spcAft>
              <a:buNone/>
            </a:pPr>
            <a:r>
              <a:t/>
            </a:r>
            <a:endParaRPr/>
          </a:p>
          <a:p>
            <a:pPr indent="0" lvl="0" marL="0" rtl="0" algn="ctr">
              <a:spcBef>
                <a:spcPts val="1200"/>
              </a:spcBef>
              <a:spcAft>
                <a:spcPts val="0"/>
              </a:spcAft>
              <a:buNone/>
            </a:pPr>
            <a:r>
              <a:t/>
            </a:r>
            <a:endParaRPr/>
          </a:p>
          <a:p>
            <a:pPr indent="0" lvl="0" marL="0" rtl="0" algn="ctr">
              <a:spcBef>
                <a:spcPts val="1200"/>
              </a:spcBef>
              <a:spcAft>
                <a:spcPts val="0"/>
              </a:spcAft>
              <a:buNone/>
            </a:pPr>
            <a:r>
              <a:t/>
            </a:r>
            <a:endParaRPr/>
          </a:p>
          <a:p>
            <a:pPr indent="0" lvl="0" marL="0" rtl="0" algn="ctr">
              <a:spcBef>
                <a:spcPts val="1200"/>
              </a:spcBef>
              <a:spcAft>
                <a:spcPts val="0"/>
              </a:spcAft>
              <a:buNone/>
            </a:pPr>
            <a:r>
              <a:rPr lang="en" sz="2534" u="sng">
                <a:solidFill>
                  <a:schemeClr val="hlink"/>
                </a:solidFill>
                <a:hlinkClick r:id="rId3"/>
              </a:rPr>
              <a:t>Hr Prediction Analysis - Post</a:t>
            </a:r>
            <a:endParaRPr sz="2534"/>
          </a:p>
          <a:p>
            <a:pPr indent="0" lvl="0" marL="0" rtl="0" algn="l">
              <a:spcBef>
                <a:spcPts val="1200"/>
              </a:spcBef>
              <a:spcAft>
                <a:spcPts val="1200"/>
              </a:spcAft>
              <a:buNone/>
            </a:pPr>
            <a:r>
              <a:t/>
            </a:r>
            <a:endParaRPr/>
          </a:p>
        </p:txBody>
      </p:sp>
      <p:pic>
        <p:nvPicPr>
          <p:cNvPr id="268" name="Google Shape;268;p32"/>
          <p:cNvPicPr preferRelativeResize="0"/>
          <p:nvPr/>
        </p:nvPicPr>
        <p:blipFill>
          <a:blip r:embed="rId4">
            <a:alphaModFix/>
          </a:blip>
          <a:stretch>
            <a:fillRect/>
          </a:stretch>
        </p:blipFill>
        <p:spPr>
          <a:xfrm>
            <a:off x="2508163" y="1598750"/>
            <a:ext cx="4127675" cy="1946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200"/>
              <a:t>Q&amp;A</a:t>
            </a:r>
            <a:endParaRPr sz="4200"/>
          </a:p>
        </p:txBody>
      </p:sp>
      <p:pic>
        <p:nvPicPr>
          <p:cNvPr id="274" name="Google Shape;274;p33"/>
          <p:cNvPicPr preferRelativeResize="0"/>
          <p:nvPr/>
        </p:nvPicPr>
        <p:blipFill>
          <a:blip r:embed="rId3">
            <a:alphaModFix/>
          </a:blip>
          <a:stretch>
            <a:fillRect/>
          </a:stretch>
        </p:blipFill>
        <p:spPr>
          <a:xfrm>
            <a:off x="1913113" y="2023875"/>
            <a:ext cx="5317775" cy="2655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Dataset</a:t>
            </a:r>
            <a:endParaRPr/>
          </a:p>
        </p:txBody>
      </p:sp>
      <p:sp>
        <p:nvSpPr>
          <p:cNvPr id="142" name="Google Shape;142;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13 columns</a:t>
            </a:r>
            <a:endParaRPr/>
          </a:p>
          <a:p>
            <a:pPr indent="-311150" lvl="0" marL="457200" rtl="0" algn="l">
              <a:spcBef>
                <a:spcPts val="0"/>
              </a:spcBef>
              <a:spcAft>
                <a:spcPts val="0"/>
              </a:spcAft>
              <a:buSzPts val="1300"/>
              <a:buChar char="●"/>
            </a:pPr>
            <a:r>
              <a:rPr lang="en"/>
              <a:t>54,808 rows</a:t>
            </a:r>
            <a:endParaRPr/>
          </a:p>
          <a:p>
            <a:pPr indent="-311150" lvl="0" marL="457200" rtl="0" algn="l">
              <a:spcBef>
                <a:spcPts val="0"/>
              </a:spcBef>
              <a:spcAft>
                <a:spcPts val="0"/>
              </a:spcAft>
              <a:buSzPts val="1300"/>
              <a:buChar char="●"/>
            </a:pPr>
            <a:r>
              <a:rPr lang="en"/>
              <a:t>Features include:</a:t>
            </a:r>
            <a:endParaRPr/>
          </a:p>
          <a:p>
            <a:pPr indent="-298450" lvl="1" marL="914400" rtl="0" algn="l">
              <a:spcBef>
                <a:spcPts val="0"/>
              </a:spcBef>
              <a:spcAft>
                <a:spcPts val="0"/>
              </a:spcAft>
              <a:buSzPts val="1100"/>
              <a:buChar char="○"/>
            </a:pPr>
            <a:r>
              <a:rPr lang="en"/>
              <a:t>Age</a:t>
            </a:r>
            <a:endParaRPr/>
          </a:p>
          <a:p>
            <a:pPr indent="-298450" lvl="1" marL="914400" rtl="0" algn="l">
              <a:spcBef>
                <a:spcPts val="0"/>
              </a:spcBef>
              <a:spcAft>
                <a:spcPts val="0"/>
              </a:spcAft>
              <a:buSzPts val="1100"/>
              <a:buChar char="○"/>
            </a:pPr>
            <a:r>
              <a:rPr lang="en"/>
              <a:t>Gender</a:t>
            </a:r>
            <a:endParaRPr/>
          </a:p>
          <a:p>
            <a:pPr indent="-298450" lvl="1" marL="914400" rtl="0" algn="l">
              <a:spcBef>
                <a:spcPts val="0"/>
              </a:spcBef>
              <a:spcAft>
                <a:spcPts val="0"/>
              </a:spcAft>
              <a:buSzPts val="1100"/>
              <a:buChar char="○"/>
            </a:pPr>
            <a:r>
              <a:rPr lang="en"/>
              <a:t>Number of trainings</a:t>
            </a:r>
            <a:endParaRPr/>
          </a:p>
          <a:p>
            <a:pPr indent="-298450" lvl="1" marL="914400" rtl="0" algn="l">
              <a:spcBef>
                <a:spcPts val="0"/>
              </a:spcBef>
              <a:spcAft>
                <a:spcPts val="0"/>
              </a:spcAft>
              <a:buSzPts val="1100"/>
              <a:buChar char="○"/>
            </a:pPr>
            <a:r>
              <a:rPr lang="en"/>
              <a:t>Previous year trainings</a:t>
            </a:r>
            <a:endParaRPr/>
          </a:p>
          <a:p>
            <a:pPr indent="-298450" lvl="1" marL="914400" rtl="0" algn="l">
              <a:spcBef>
                <a:spcPts val="0"/>
              </a:spcBef>
              <a:spcAft>
                <a:spcPts val="0"/>
              </a:spcAft>
              <a:buSzPts val="1100"/>
              <a:buChar char="○"/>
            </a:pPr>
            <a:r>
              <a:rPr lang="en"/>
              <a:t>Awards won</a:t>
            </a:r>
            <a:endParaRPr/>
          </a:p>
          <a:p>
            <a:pPr indent="-298450" lvl="1" marL="914400" rtl="0" algn="l">
              <a:spcBef>
                <a:spcPts val="0"/>
              </a:spcBef>
              <a:spcAft>
                <a:spcPts val="0"/>
              </a:spcAft>
              <a:buSzPts val="1100"/>
              <a:buChar char="○"/>
            </a:pPr>
            <a:r>
              <a:rPr lang="en"/>
              <a:t>Average training score</a:t>
            </a:r>
            <a:endParaRPr/>
          </a:p>
          <a:p>
            <a:pPr indent="-298450" lvl="1" marL="914400" rtl="0" algn="l">
              <a:spcBef>
                <a:spcPts val="0"/>
              </a:spcBef>
              <a:spcAft>
                <a:spcPts val="0"/>
              </a:spcAft>
              <a:buSzPts val="1100"/>
              <a:buChar char="○"/>
            </a:pPr>
            <a:r>
              <a:rPr lang="en"/>
              <a:t>Length of service</a:t>
            </a:r>
            <a:endParaRPr/>
          </a:p>
          <a:p>
            <a:pPr indent="-298450" lvl="1" marL="914400" rtl="0" algn="l">
              <a:spcBef>
                <a:spcPts val="0"/>
              </a:spcBef>
              <a:spcAft>
                <a:spcPts val="0"/>
              </a:spcAft>
              <a:buSzPts val="1100"/>
              <a:buChar char="○"/>
            </a:pPr>
            <a:r>
              <a:rPr lang="en"/>
              <a:t>e</a:t>
            </a:r>
            <a:r>
              <a:rPr lang="en"/>
              <a:t>duction</a:t>
            </a:r>
            <a:endParaRPr/>
          </a:p>
          <a:p>
            <a:pPr indent="0" lvl="0" marL="914400" rtl="0" algn="l">
              <a:spcBef>
                <a:spcPts val="1200"/>
              </a:spcBef>
              <a:spcAft>
                <a:spcPts val="1200"/>
              </a:spcAft>
              <a:buNone/>
            </a:pPr>
            <a:r>
              <a:t/>
            </a:r>
            <a:endParaRPr/>
          </a:p>
        </p:txBody>
      </p:sp>
      <p:pic>
        <p:nvPicPr>
          <p:cNvPr id="143" name="Google Shape;143;p15"/>
          <p:cNvPicPr preferRelativeResize="0"/>
          <p:nvPr/>
        </p:nvPicPr>
        <p:blipFill>
          <a:blip r:embed="rId3">
            <a:alphaModFix/>
          </a:blip>
          <a:stretch>
            <a:fillRect/>
          </a:stretch>
        </p:blipFill>
        <p:spPr>
          <a:xfrm>
            <a:off x="4931663" y="1872913"/>
            <a:ext cx="2143125" cy="2143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785625" y="4720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Exploratory Data Analysis in Tableau</a:t>
            </a:r>
            <a:endParaRPr/>
          </a:p>
        </p:txBody>
      </p:sp>
      <p:sp>
        <p:nvSpPr>
          <p:cNvPr id="149" name="Google Shape;149;p16"/>
          <p:cNvSpPr txBox="1"/>
          <p:nvPr>
            <p:ph idx="1" type="body"/>
          </p:nvPr>
        </p:nvSpPr>
        <p:spPr>
          <a:xfrm>
            <a:off x="3272725" y="3824950"/>
            <a:ext cx="2598600" cy="56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u="sng">
                <a:solidFill>
                  <a:schemeClr val="hlink"/>
                </a:solidFill>
                <a:hlinkClick r:id="rId3"/>
              </a:rPr>
              <a:t>HR Prediction Analysis </a:t>
            </a:r>
            <a:endParaRPr sz="2000"/>
          </a:p>
        </p:txBody>
      </p:sp>
      <p:pic>
        <p:nvPicPr>
          <p:cNvPr id="150" name="Google Shape;150;p16"/>
          <p:cNvPicPr preferRelativeResize="0"/>
          <p:nvPr/>
        </p:nvPicPr>
        <p:blipFill rotWithShape="1">
          <a:blip r:embed="rId4">
            <a:alphaModFix/>
          </a:blip>
          <a:srcRect b="10398" l="17052" r="17262" t="11299"/>
          <a:stretch/>
        </p:blipFill>
        <p:spPr>
          <a:xfrm>
            <a:off x="2615650" y="1291450"/>
            <a:ext cx="3912700" cy="2448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Database Creation</a:t>
            </a:r>
            <a:endParaRPr/>
          </a:p>
        </p:txBody>
      </p:sp>
      <p:sp>
        <p:nvSpPr>
          <p:cNvPr id="156" name="Google Shape;156;p17"/>
          <p:cNvSpPr txBox="1"/>
          <p:nvPr/>
        </p:nvSpPr>
        <p:spPr>
          <a:xfrm>
            <a:off x="1960125" y="1857475"/>
            <a:ext cx="3569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Utilizing PySpark</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Created spark session</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Set the partitions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Import the CSV file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Create a dataframe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Create a view</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Select the Data</a:t>
            </a:r>
            <a:endParaRPr>
              <a:latin typeface="Calibri"/>
              <a:ea typeface="Calibri"/>
              <a:cs typeface="Calibri"/>
              <a:sym typeface="Calibri"/>
            </a:endParaRPr>
          </a:p>
        </p:txBody>
      </p:sp>
      <p:pic>
        <p:nvPicPr>
          <p:cNvPr id="157" name="Google Shape;157;p17"/>
          <p:cNvPicPr preferRelativeResize="0"/>
          <p:nvPr/>
        </p:nvPicPr>
        <p:blipFill>
          <a:blip r:embed="rId3">
            <a:alphaModFix/>
          </a:blip>
          <a:stretch>
            <a:fillRect/>
          </a:stretch>
        </p:blipFill>
        <p:spPr>
          <a:xfrm>
            <a:off x="5465400" y="2088875"/>
            <a:ext cx="2925875" cy="1402125"/>
          </a:xfrm>
          <a:prstGeom prst="rect">
            <a:avLst/>
          </a:prstGeom>
          <a:noFill/>
          <a:ln>
            <a:noFill/>
          </a:ln>
        </p:spPr>
      </p:pic>
      <p:cxnSp>
        <p:nvCxnSpPr>
          <p:cNvPr id="158" name="Google Shape;158;p17"/>
          <p:cNvCxnSpPr/>
          <p:nvPr/>
        </p:nvCxnSpPr>
        <p:spPr>
          <a:xfrm>
            <a:off x="4339450" y="2736275"/>
            <a:ext cx="708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555750" y="5103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a:t>
            </a:r>
            <a:endParaRPr/>
          </a:p>
        </p:txBody>
      </p:sp>
      <p:sp>
        <p:nvSpPr>
          <p:cNvPr id="164" name="Google Shape;164;p18"/>
          <p:cNvSpPr txBox="1"/>
          <p:nvPr>
            <p:ph idx="1" type="body"/>
          </p:nvPr>
        </p:nvSpPr>
        <p:spPr>
          <a:xfrm>
            <a:off x="555750" y="1626750"/>
            <a:ext cx="4552500" cy="24480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Char char="●"/>
            </a:pPr>
            <a:r>
              <a:rPr lang="en" sz="1600"/>
              <a:t>Assigning</a:t>
            </a:r>
            <a:r>
              <a:rPr lang="en" sz="1600"/>
              <a:t> the correct numeric and categorical data type to each feature</a:t>
            </a:r>
            <a:endParaRPr sz="1600"/>
          </a:p>
          <a:p>
            <a:pPr indent="-330200" lvl="0" marL="457200" rtl="0" algn="l">
              <a:spcBef>
                <a:spcPts val="0"/>
              </a:spcBef>
              <a:spcAft>
                <a:spcPts val="0"/>
              </a:spcAft>
              <a:buSzPts val="1600"/>
              <a:buChar char="●"/>
            </a:pPr>
            <a:r>
              <a:rPr lang="en" sz="1600"/>
              <a:t>Checking</a:t>
            </a:r>
            <a:r>
              <a:rPr lang="en" sz="1600"/>
              <a:t> for </a:t>
            </a:r>
            <a:r>
              <a:rPr lang="en" sz="1600"/>
              <a:t>duplicate</a:t>
            </a:r>
            <a:r>
              <a:rPr lang="en" sz="1600"/>
              <a:t> values</a:t>
            </a:r>
            <a:endParaRPr sz="1600"/>
          </a:p>
          <a:p>
            <a:pPr indent="-330200" lvl="0" marL="457200" rtl="0" algn="l">
              <a:spcBef>
                <a:spcPts val="0"/>
              </a:spcBef>
              <a:spcAft>
                <a:spcPts val="0"/>
              </a:spcAft>
              <a:buSzPts val="1600"/>
              <a:buChar char="●"/>
            </a:pPr>
            <a:r>
              <a:rPr lang="en" sz="1600"/>
              <a:t>Dropping </a:t>
            </a:r>
            <a:r>
              <a:rPr lang="en" sz="1600"/>
              <a:t>unnecessary</a:t>
            </a:r>
            <a:r>
              <a:rPr lang="en" sz="1600"/>
              <a:t> columns</a:t>
            </a:r>
            <a:endParaRPr sz="1600"/>
          </a:p>
          <a:p>
            <a:pPr indent="-330200" lvl="1" marL="914400" rtl="0" algn="l">
              <a:spcBef>
                <a:spcPts val="0"/>
              </a:spcBef>
              <a:spcAft>
                <a:spcPts val="0"/>
              </a:spcAft>
              <a:buSzPts val="1600"/>
              <a:buChar char="○"/>
            </a:pPr>
            <a:r>
              <a:rPr lang="en" sz="1600"/>
              <a:t>e</a:t>
            </a:r>
            <a:r>
              <a:rPr lang="en" sz="1600"/>
              <a:t>mployee_id </a:t>
            </a:r>
            <a:endParaRPr sz="1600"/>
          </a:p>
          <a:p>
            <a:pPr indent="-330200" lvl="1" marL="914400" rtl="0" algn="l">
              <a:spcBef>
                <a:spcPts val="0"/>
              </a:spcBef>
              <a:spcAft>
                <a:spcPts val="0"/>
              </a:spcAft>
              <a:buSzPts val="1600"/>
              <a:buChar char="○"/>
            </a:pPr>
            <a:r>
              <a:rPr lang="en" sz="1600"/>
              <a:t>region</a:t>
            </a:r>
            <a:endParaRPr sz="1600"/>
          </a:p>
          <a:p>
            <a:pPr indent="-330200" lvl="0" marL="457200" rtl="0" algn="l">
              <a:spcBef>
                <a:spcPts val="0"/>
              </a:spcBef>
              <a:spcAft>
                <a:spcPts val="0"/>
              </a:spcAft>
              <a:buSzPts val="1600"/>
              <a:buChar char="●"/>
            </a:pPr>
            <a:r>
              <a:rPr lang="en" sz="1600"/>
              <a:t>Filling missing values</a:t>
            </a:r>
            <a:endParaRPr sz="1600"/>
          </a:p>
          <a:p>
            <a:pPr indent="-330200" lvl="1" marL="914400" rtl="0" algn="l">
              <a:spcBef>
                <a:spcPts val="0"/>
              </a:spcBef>
              <a:spcAft>
                <a:spcPts val="0"/>
              </a:spcAft>
              <a:buSzPts val="1600"/>
              <a:buChar char="○"/>
            </a:pPr>
            <a:r>
              <a:rPr lang="en" sz="1600"/>
              <a:t>education </a:t>
            </a:r>
            <a:r>
              <a:rPr lang="en" sz="1600"/>
              <a:t>feature</a:t>
            </a:r>
            <a:r>
              <a:rPr lang="en" sz="1600"/>
              <a:t> with the mode </a:t>
            </a:r>
            <a:endParaRPr sz="1600"/>
          </a:p>
          <a:p>
            <a:pPr indent="-330200" lvl="1" marL="914400" rtl="0" algn="l">
              <a:spcBef>
                <a:spcPts val="0"/>
              </a:spcBef>
              <a:spcAft>
                <a:spcPts val="0"/>
              </a:spcAft>
              <a:buSzPts val="1600"/>
              <a:buChar char="○"/>
            </a:pPr>
            <a:r>
              <a:rPr lang="en" sz="1600"/>
              <a:t>previous_year_rating with zero values</a:t>
            </a:r>
            <a:endParaRPr sz="1600"/>
          </a:p>
        </p:txBody>
      </p:sp>
      <p:pic>
        <p:nvPicPr>
          <p:cNvPr id="165" name="Google Shape;165;p18"/>
          <p:cNvPicPr preferRelativeResize="0"/>
          <p:nvPr/>
        </p:nvPicPr>
        <p:blipFill>
          <a:blip r:embed="rId3">
            <a:alphaModFix/>
          </a:blip>
          <a:stretch>
            <a:fillRect/>
          </a:stretch>
        </p:blipFill>
        <p:spPr>
          <a:xfrm>
            <a:off x="5519250" y="1441250"/>
            <a:ext cx="2927124" cy="1951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555750" y="5103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a:t>
            </a:r>
            <a:endParaRPr/>
          </a:p>
        </p:txBody>
      </p:sp>
      <p:sp>
        <p:nvSpPr>
          <p:cNvPr id="171" name="Google Shape;171;p19"/>
          <p:cNvSpPr txBox="1"/>
          <p:nvPr>
            <p:ph idx="1" type="body"/>
          </p:nvPr>
        </p:nvSpPr>
        <p:spPr>
          <a:xfrm>
            <a:off x="555750" y="1626750"/>
            <a:ext cx="7882800" cy="829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Assigning the correct numeric and categorical data type to each feature</a:t>
            </a:r>
            <a:endParaRPr sz="1800"/>
          </a:p>
        </p:txBody>
      </p:sp>
      <p:pic>
        <p:nvPicPr>
          <p:cNvPr id="172" name="Google Shape;172;p19"/>
          <p:cNvPicPr preferRelativeResize="0"/>
          <p:nvPr/>
        </p:nvPicPr>
        <p:blipFill>
          <a:blip r:embed="rId3">
            <a:alphaModFix/>
          </a:blip>
          <a:stretch>
            <a:fillRect/>
          </a:stretch>
        </p:blipFill>
        <p:spPr>
          <a:xfrm>
            <a:off x="1462788" y="2799675"/>
            <a:ext cx="6167476" cy="763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555750" y="5103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a:t>
            </a:r>
            <a:endParaRPr/>
          </a:p>
        </p:txBody>
      </p:sp>
      <p:sp>
        <p:nvSpPr>
          <p:cNvPr id="178" name="Google Shape;178;p20"/>
          <p:cNvSpPr txBox="1"/>
          <p:nvPr>
            <p:ph idx="1" type="body"/>
          </p:nvPr>
        </p:nvSpPr>
        <p:spPr>
          <a:xfrm>
            <a:off x="555750" y="1626750"/>
            <a:ext cx="4552500" cy="614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b="1" lang="en" sz="2000"/>
              <a:t>Checking for duplicate values</a:t>
            </a:r>
            <a:endParaRPr sz="2000"/>
          </a:p>
        </p:txBody>
      </p:sp>
      <p:pic>
        <p:nvPicPr>
          <p:cNvPr id="179" name="Google Shape;179;p20"/>
          <p:cNvPicPr preferRelativeResize="0"/>
          <p:nvPr/>
        </p:nvPicPr>
        <p:blipFill>
          <a:blip r:embed="rId3">
            <a:alphaModFix/>
          </a:blip>
          <a:stretch>
            <a:fillRect/>
          </a:stretch>
        </p:blipFill>
        <p:spPr>
          <a:xfrm>
            <a:off x="1119175" y="2452452"/>
            <a:ext cx="6630701" cy="1052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555750" y="5103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a:t>
            </a:r>
            <a:endParaRPr/>
          </a:p>
        </p:txBody>
      </p:sp>
      <p:sp>
        <p:nvSpPr>
          <p:cNvPr id="185" name="Google Shape;185;p21"/>
          <p:cNvSpPr txBox="1"/>
          <p:nvPr>
            <p:ph idx="1" type="body"/>
          </p:nvPr>
        </p:nvSpPr>
        <p:spPr>
          <a:xfrm>
            <a:off x="555750" y="1626750"/>
            <a:ext cx="4552500" cy="1124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Dropping unnecessary columns</a:t>
            </a:r>
            <a:endParaRPr sz="1900"/>
          </a:p>
          <a:p>
            <a:pPr indent="-349250" lvl="1" marL="914400" rtl="0" algn="l">
              <a:spcBef>
                <a:spcPts val="0"/>
              </a:spcBef>
              <a:spcAft>
                <a:spcPts val="0"/>
              </a:spcAft>
              <a:buSzPts val="1900"/>
              <a:buChar char="○"/>
            </a:pPr>
            <a:r>
              <a:rPr lang="en" sz="1900"/>
              <a:t>employee_id </a:t>
            </a:r>
            <a:endParaRPr sz="1900"/>
          </a:p>
          <a:p>
            <a:pPr indent="-349250" lvl="1" marL="914400" rtl="0" algn="l">
              <a:spcBef>
                <a:spcPts val="0"/>
              </a:spcBef>
              <a:spcAft>
                <a:spcPts val="0"/>
              </a:spcAft>
              <a:buSzPts val="1900"/>
              <a:buChar char="○"/>
            </a:pPr>
            <a:r>
              <a:rPr lang="en" sz="1900"/>
              <a:t>region</a:t>
            </a:r>
            <a:endParaRPr sz="1900"/>
          </a:p>
        </p:txBody>
      </p:sp>
      <p:pic>
        <p:nvPicPr>
          <p:cNvPr id="186" name="Google Shape;186;p21"/>
          <p:cNvPicPr preferRelativeResize="0"/>
          <p:nvPr/>
        </p:nvPicPr>
        <p:blipFill>
          <a:blip r:embed="rId3">
            <a:alphaModFix/>
          </a:blip>
          <a:stretch>
            <a:fillRect/>
          </a:stretch>
        </p:blipFill>
        <p:spPr>
          <a:xfrm>
            <a:off x="367675" y="2875225"/>
            <a:ext cx="8037902" cy="1411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