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7" r:id="rId5"/>
    <p:sldId id="268" r:id="rId6"/>
    <p:sldId id="259" r:id="rId7"/>
    <p:sldId id="260" r:id="rId8"/>
    <p:sldId id="261" r:id="rId9"/>
    <p:sldId id="262" r:id="rId10"/>
    <p:sldId id="269" r:id="rId11"/>
    <p:sldId id="263"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EE4F9-F170-874D-828C-549733DC8A54}" type="doc">
      <dgm:prSet loTypeId="urn:microsoft.com/office/officeart/2005/8/layout/cycle7" loCatId="" qsTypeId="urn:microsoft.com/office/officeart/2005/8/quickstyle/simple4" qsCatId="simple" csTypeId="urn:microsoft.com/office/officeart/2005/8/colors/accent0_3" csCatId="mainScheme" phldr="1"/>
      <dgm:spPr/>
      <dgm:t>
        <a:bodyPr/>
        <a:lstStyle/>
        <a:p>
          <a:endParaRPr lang="en-US"/>
        </a:p>
      </dgm:t>
    </dgm:pt>
    <dgm:pt modelId="{6827081A-0CD6-644C-96D9-356FFD23F789}">
      <dgm:prSet phldrT="[Text]"/>
      <dgm:spPr/>
      <dgm:t>
        <a:bodyPr/>
        <a:lstStyle/>
        <a:p>
          <a:r>
            <a:rPr lang="en-US" dirty="0" smtClean="0"/>
            <a:t>Define Objectives</a:t>
          </a:r>
          <a:endParaRPr lang="en-US" dirty="0"/>
        </a:p>
      </dgm:t>
    </dgm:pt>
    <dgm:pt modelId="{F73CD08A-9A85-BA4C-AA91-C00FCCB8D438}" type="parTrans" cxnId="{FE6C3E57-9BAB-E64B-BC19-6AE4FC84CEB6}">
      <dgm:prSet/>
      <dgm:spPr/>
      <dgm:t>
        <a:bodyPr/>
        <a:lstStyle/>
        <a:p>
          <a:endParaRPr lang="en-US"/>
        </a:p>
      </dgm:t>
    </dgm:pt>
    <dgm:pt modelId="{43AFC074-D124-7944-B77D-A9CEA1ADCA3B}" type="sibTrans" cxnId="{FE6C3E57-9BAB-E64B-BC19-6AE4FC84CEB6}">
      <dgm:prSet/>
      <dgm:spPr/>
      <dgm:t>
        <a:bodyPr/>
        <a:lstStyle/>
        <a:p>
          <a:endParaRPr lang="en-US"/>
        </a:p>
      </dgm:t>
    </dgm:pt>
    <dgm:pt modelId="{6331D952-B384-2D46-A3A1-6416B2730818}">
      <dgm:prSet phldrT="[Text]"/>
      <dgm:spPr/>
      <dgm:t>
        <a:bodyPr/>
        <a:lstStyle/>
        <a:p>
          <a:r>
            <a:rPr lang="en-US" dirty="0" smtClean="0"/>
            <a:t>Data Preparation </a:t>
          </a:r>
          <a:endParaRPr lang="en-US" dirty="0"/>
        </a:p>
      </dgm:t>
    </dgm:pt>
    <dgm:pt modelId="{4308CF0C-8F02-9E45-AB82-EECE6501AA04}" type="parTrans" cxnId="{95ADF2FF-CEFF-1D4F-955B-A1260384F5B7}">
      <dgm:prSet/>
      <dgm:spPr/>
      <dgm:t>
        <a:bodyPr/>
        <a:lstStyle/>
        <a:p>
          <a:endParaRPr lang="en-US"/>
        </a:p>
      </dgm:t>
    </dgm:pt>
    <dgm:pt modelId="{58ABD9B2-4DF6-654A-915A-61A085B92AEA}" type="sibTrans" cxnId="{95ADF2FF-CEFF-1D4F-955B-A1260384F5B7}">
      <dgm:prSet/>
      <dgm:spPr/>
      <dgm:t>
        <a:bodyPr/>
        <a:lstStyle/>
        <a:p>
          <a:endParaRPr lang="en-US"/>
        </a:p>
      </dgm:t>
    </dgm:pt>
    <dgm:pt modelId="{38C0E69C-9694-294A-B1FD-57D682A1DD54}">
      <dgm:prSet phldrT="[Text]"/>
      <dgm:spPr/>
      <dgm:t>
        <a:bodyPr/>
        <a:lstStyle/>
        <a:p>
          <a:r>
            <a:rPr lang="en-US" dirty="0" smtClean="0"/>
            <a:t>Model Building</a:t>
          </a:r>
          <a:endParaRPr lang="en-US" dirty="0"/>
        </a:p>
      </dgm:t>
    </dgm:pt>
    <dgm:pt modelId="{C5302BBF-288F-8248-8671-72A5DB837EF6}" type="parTrans" cxnId="{60418B41-12E6-4542-A3EF-B72C18452BF0}">
      <dgm:prSet/>
      <dgm:spPr/>
      <dgm:t>
        <a:bodyPr/>
        <a:lstStyle/>
        <a:p>
          <a:endParaRPr lang="en-US"/>
        </a:p>
      </dgm:t>
    </dgm:pt>
    <dgm:pt modelId="{BBC2E477-8BA1-964F-8ACA-0499ED6AAFA8}" type="sibTrans" cxnId="{60418B41-12E6-4542-A3EF-B72C18452BF0}">
      <dgm:prSet/>
      <dgm:spPr/>
      <dgm:t>
        <a:bodyPr/>
        <a:lstStyle/>
        <a:p>
          <a:endParaRPr lang="en-US"/>
        </a:p>
      </dgm:t>
    </dgm:pt>
    <dgm:pt modelId="{C6B526F0-CD06-BA4E-89FB-B1779B79CBDA}">
      <dgm:prSet phldrT="[Text]"/>
      <dgm:spPr/>
      <dgm:t>
        <a:bodyPr/>
        <a:lstStyle/>
        <a:p>
          <a:r>
            <a:rPr lang="en-US" dirty="0" smtClean="0"/>
            <a:t>Model Deployment</a:t>
          </a:r>
          <a:endParaRPr lang="en-US" dirty="0"/>
        </a:p>
      </dgm:t>
    </dgm:pt>
    <dgm:pt modelId="{6A955128-E29B-A94F-BEC3-12F24A46F584}" type="parTrans" cxnId="{7362C071-6F61-C049-83F2-BDC0AD6DF911}">
      <dgm:prSet/>
      <dgm:spPr/>
      <dgm:t>
        <a:bodyPr/>
        <a:lstStyle/>
        <a:p>
          <a:endParaRPr lang="en-US"/>
        </a:p>
      </dgm:t>
    </dgm:pt>
    <dgm:pt modelId="{C0C47CA1-546A-3D4D-9386-D33273F4C962}" type="sibTrans" cxnId="{7362C071-6F61-C049-83F2-BDC0AD6DF911}">
      <dgm:prSet/>
      <dgm:spPr/>
      <dgm:t>
        <a:bodyPr/>
        <a:lstStyle/>
        <a:p>
          <a:endParaRPr lang="en-US"/>
        </a:p>
      </dgm:t>
    </dgm:pt>
    <dgm:pt modelId="{A077038D-1091-6F4B-9992-22C515A5112D}">
      <dgm:prSet/>
      <dgm:spPr/>
      <dgm:t>
        <a:bodyPr/>
        <a:lstStyle/>
        <a:p>
          <a:r>
            <a:rPr lang="en-US" dirty="0" smtClean="0"/>
            <a:t>Model Evaluation</a:t>
          </a:r>
          <a:endParaRPr lang="en-US" dirty="0"/>
        </a:p>
      </dgm:t>
    </dgm:pt>
    <dgm:pt modelId="{F5A82671-CAF6-0F41-BB3D-6D7E096DB205}" type="parTrans" cxnId="{A485AABA-E1CA-8A44-B810-1D5A569DADD2}">
      <dgm:prSet/>
      <dgm:spPr/>
      <dgm:t>
        <a:bodyPr/>
        <a:lstStyle/>
        <a:p>
          <a:endParaRPr lang="en-US"/>
        </a:p>
      </dgm:t>
    </dgm:pt>
    <dgm:pt modelId="{A9C6130E-1F6F-D342-A9D3-046AB9D77C03}" type="sibTrans" cxnId="{A485AABA-E1CA-8A44-B810-1D5A569DADD2}">
      <dgm:prSet/>
      <dgm:spPr/>
      <dgm:t>
        <a:bodyPr/>
        <a:lstStyle/>
        <a:p>
          <a:endParaRPr lang="en-US"/>
        </a:p>
      </dgm:t>
    </dgm:pt>
    <dgm:pt modelId="{9E35B0D7-5CC8-6941-9B18-D9C152E30E46}" type="pres">
      <dgm:prSet presAssocID="{EBDEE4F9-F170-874D-828C-549733DC8A54}" presName="Name0" presStyleCnt="0">
        <dgm:presLayoutVars>
          <dgm:dir/>
          <dgm:resizeHandles val="exact"/>
        </dgm:presLayoutVars>
      </dgm:prSet>
      <dgm:spPr/>
      <dgm:t>
        <a:bodyPr/>
        <a:lstStyle/>
        <a:p>
          <a:endParaRPr lang="en-US"/>
        </a:p>
      </dgm:t>
    </dgm:pt>
    <dgm:pt modelId="{958348B2-D2D2-0143-9B2D-A2A011102E46}" type="pres">
      <dgm:prSet presAssocID="{6827081A-0CD6-644C-96D9-356FFD23F789}" presName="node" presStyleLbl="node1" presStyleIdx="0" presStyleCnt="5">
        <dgm:presLayoutVars>
          <dgm:bulletEnabled val="1"/>
        </dgm:presLayoutVars>
      </dgm:prSet>
      <dgm:spPr/>
      <dgm:t>
        <a:bodyPr/>
        <a:lstStyle/>
        <a:p>
          <a:endParaRPr lang="en-US"/>
        </a:p>
      </dgm:t>
    </dgm:pt>
    <dgm:pt modelId="{633BBCA7-217C-6A47-9563-75C4F75651EA}" type="pres">
      <dgm:prSet presAssocID="{43AFC074-D124-7944-B77D-A9CEA1ADCA3B}" presName="sibTrans" presStyleLbl="sibTrans2D1" presStyleIdx="0" presStyleCnt="5" custLinFactNeighborX="15716" custLinFactNeighborY="-55187"/>
      <dgm:spPr/>
      <dgm:t>
        <a:bodyPr/>
        <a:lstStyle/>
        <a:p>
          <a:endParaRPr lang="en-US"/>
        </a:p>
      </dgm:t>
    </dgm:pt>
    <dgm:pt modelId="{930633C2-CB48-454A-94A3-3352913FD584}" type="pres">
      <dgm:prSet presAssocID="{43AFC074-D124-7944-B77D-A9CEA1ADCA3B}" presName="connectorText" presStyleLbl="sibTrans2D1" presStyleIdx="0" presStyleCnt="5"/>
      <dgm:spPr/>
      <dgm:t>
        <a:bodyPr/>
        <a:lstStyle/>
        <a:p>
          <a:endParaRPr lang="en-US"/>
        </a:p>
      </dgm:t>
    </dgm:pt>
    <dgm:pt modelId="{AB7CDEAB-14FD-EA45-AF30-8E6B50CD60B2}" type="pres">
      <dgm:prSet presAssocID="{6331D952-B384-2D46-A3A1-6416B2730818}" presName="node" presStyleLbl="node1" presStyleIdx="1" presStyleCnt="5" custRadScaleRad="98501" custRadScaleInc="18707">
        <dgm:presLayoutVars>
          <dgm:bulletEnabled val="1"/>
        </dgm:presLayoutVars>
      </dgm:prSet>
      <dgm:spPr/>
      <dgm:t>
        <a:bodyPr/>
        <a:lstStyle/>
        <a:p>
          <a:endParaRPr lang="en-US"/>
        </a:p>
      </dgm:t>
    </dgm:pt>
    <dgm:pt modelId="{FDA639FF-F469-1D42-945B-0AC6DDC41832}" type="pres">
      <dgm:prSet presAssocID="{58ABD9B2-4DF6-654A-915A-61A085B92AEA}" presName="sibTrans" presStyleLbl="sibTrans2D1" presStyleIdx="1" presStyleCnt="5"/>
      <dgm:spPr/>
      <dgm:t>
        <a:bodyPr/>
        <a:lstStyle/>
        <a:p>
          <a:endParaRPr lang="en-US"/>
        </a:p>
      </dgm:t>
    </dgm:pt>
    <dgm:pt modelId="{5FD5380B-5205-3947-98F8-4CC622B19CC8}" type="pres">
      <dgm:prSet presAssocID="{58ABD9B2-4DF6-654A-915A-61A085B92AEA}" presName="connectorText" presStyleLbl="sibTrans2D1" presStyleIdx="1" presStyleCnt="5"/>
      <dgm:spPr/>
      <dgm:t>
        <a:bodyPr/>
        <a:lstStyle/>
        <a:p>
          <a:endParaRPr lang="en-US"/>
        </a:p>
      </dgm:t>
    </dgm:pt>
    <dgm:pt modelId="{3EC3895E-FE1C-C146-85F8-E09D9A6ED6D5}" type="pres">
      <dgm:prSet presAssocID="{38C0E69C-9694-294A-B1FD-57D682A1DD54}" presName="node" presStyleLbl="node1" presStyleIdx="2" presStyleCnt="5">
        <dgm:presLayoutVars>
          <dgm:bulletEnabled val="1"/>
        </dgm:presLayoutVars>
      </dgm:prSet>
      <dgm:spPr/>
      <dgm:t>
        <a:bodyPr/>
        <a:lstStyle/>
        <a:p>
          <a:endParaRPr lang="en-US"/>
        </a:p>
      </dgm:t>
    </dgm:pt>
    <dgm:pt modelId="{87B74E7C-A0FD-E549-955B-BBF80B23765C}" type="pres">
      <dgm:prSet presAssocID="{BBC2E477-8BA1-964F-8ACA-0499ED6AAFA8}" presName="sibTrans" presStyleLbl="sibTrans2D1" presStyleIdx="2" presStyleCnt="5"/>
      <dgm:spPr/>
      <dgm:t>
        <a:bodyPr/>
        <a:lstStyle/>
        <a:p>
          <a:endParaRPr lang="en-US"/>
        </a:p>
      </dgm:t>
    </dgm:pt>
    <dgm:pt modelId="{6DA35B38-B093-E04D-9039-F356FA5A46AE}" type="pres">
      <dgm:prSet presAssocID="{BBC2E477-8BA1-964F-8ACA-0499ED6AAFA8}" presName="connectorText" presStyleLbl="sibTrans2D1" presStyleIdx="2" presStyleCnt="5"/>
      <dgm:spPr/>
      <dgm:t>
        <a:bodyPr/>
        <a:lstStyle/>
        <a:p>
          <a:endParaRPr lang="en-US"/>
        </a:p>
      </dgm:t>
    </dgm:pt>
    <dgm:pt modelId="{914FCC23-9F12-A543-BF32-253E03656B93}" type="pres">
      <dgm:prSet presAssocID="{A077038D-1091-6F4B-9992-22C515A5112D}" presName="node" presStyleLbl="node1" presStyleIdx="3" presStyleCnt="5">
        <dgm:presLayoutVars>
          <dgm:bulletEnabled val="1"/>
        </dgm:presLayoutVars>
      </dgm:prSet>
      <dgm:spPr/>
      <dgm:t>
        <a:bodyPr/>
        <a:lstStyle/>
        <a:p>
          <a:endParaRPr lang="en-US"/>
        </a:p>
      </dgm:t>
    </dgm:pt>
    <dgm:pt modelId="{47A103BD-529E-E046-A757-6167C93308F7}" type="pres">
      <dgm:prSet presAssocID="{A9C6130E-1F6F-D342-A9D3-046AB9D77C03}" presName="sibTrans" presStyleLbl="sibTrans2D1" presStyleIdx="3" presStyleCnt="5"/>
      <dgm:spPr/>
      <dgm:t>
        <a:bodyPr/>
        <a:lstStyle/>
        <a:p>
          <a:endParaRPr lang="en-US"/>
        </a:p>
      </dgm:t>
    </dgm:pt>
    <dgm:pt modelId="{99B0F6F6-7CE0-F548-A271-59A0EF4E234C}" type="pres">
      <dgm:prSet presAssocID="{A9C6130E-1F6F-D342-A9D3-046AB9D77C03}" presName="connectorText" presStyleLbl="sibTrans2D1" presStyleIdx="3" presStyleCnt="5"/>
      <dgm:spPr/>
      <dgm:t>
        <a:bodyPr/>
        <a:lstStyle/>
        <a:p>
          <a:endParaRPr lang="en-US"/>
        </a:p>
      </dgm:t>
    </dgm:pt>
    <dgm:pt modelId="{D5D4742F-497B-C44D-8032-B2742BB588DE}" type="pres">
      <dgm:prSet presAssocID="{C6B526F0-CD06-BA4E-89FB-B1779B79CBDA}" presName="node" presStyleLbl="node1" presStyleIdx="4" presStyleCnt="5">
        <dgm:presLayoutVars>
          <dgm:bulletEnabled val="1"/>
        </dgm:presLayoutVars>
      </dgm:prSet>
      <dgm:spPr/>
      <dgm:t>
        <a:bodyPr/>
        <a:lstStyle/>
        <a:p>
          <a:endParaRPr lang="en-US"/>
        </a:p>
      </dgm:t>
    </dgm:pt>
    <dgm:pt modelId="{6479D637-4CD8-6B4E-B6CB-F2BB3AB7256D}" type="pres">
      <dgm:prSet presAssocID="{C0C47CA1-546A-3D4D-9386-D33273F4C962}" presName="sibTrans" presStyleLbl="sibTrans2D1" presStyleIdx="4" presStyleCnt="5" custLinFactNeighborX="-44120" custLinFactNeighborY="-26251"/>
      <dgm:spPr/>
      <dgm:t>
        <a:bodyPr/>
        <a:lstStyle/>
        <a:p>
          <a:endParaRPr lang="en-US"/>
        </a:p>
      </dgm:t>
    </dgm:pt>
    <dgm:pt modelId="{E70D2393-3501-C34B-9701-F3228C893D6F}" type="pres">
      <dgm:prSet presAssocID="{C0C47CA1-546A-3D4D-9386-D33273F4C962}" presName="connectorText" presStyleLbl="sibTrans2D1" presStyleIdx="4" presStyleCnt="5"/>
      <dgm:spPr/>
      <dgm:t>
        <a:bodyPr/>
        <a:lstStyle/>
        <a:p>
          <a:endParaRPr lang="en-US"/>
        </a:p>
      </dgm:t>
    </dgm:pt>
  </dgm:ptLst>
  <dgm:cxnLst>
    <dgm:cxn modelId="{494AA853-D0A8-CE43-BC6A-9048BCBEDABE}" type="presOf" srcId="{43AFC074-D124-7944-B77D-A9CEA1ADCA3B}" destId="{930633C2-CB48-454A-94A3-3352913FD584}" srcOrd="1" destOrd="0" presId="urn:microsoft.com/office/officeart/2005/8/layout/cycle7"/>
    <dgm:cxn modelId="{01E16856-818C-5844-B88C-D804B61EDC92}" type="presOf" srcId="{C6B526F0-CD06-BA4E-89FB-B1779B79CBDA}" destId="{D5D4742F-497B-C44D-8032-B2742BB588DE}" srcOrd="0" destOrd="0" presId="urn:microsoft.com/office/officeart/2005/8/layout/cycle7"/>
    <dgm:cxn modelId="{C09E7E32-648F-2448-8265-E18B7AE17424}" type="presOf" srcId="{C0C47CA1-546A-3D4D-9386-D33273F4C962}" destId="{6479D637-4CD8-6B4E-B6CB-F2BB3AB7256D}" srcOrd="0" destOrd="0" presId="urn:microsoft.com/office/officeart/2005/8/layout/cycle7"/>
    <dgm:cxn modelId="{73032520-2B4E-A440-90C6-6DFDD994726D}" type="presOf" srcId="{6331D952-B384-2D46-A3A1-6416B2730818}" destId="{AB7CDEAB-14FD-EA45-AF30-8E6B50CD60B2}" srcOrd="0" destOrd="0" presId="urn:microsoft.com/office/officeart/2005/8/layout/cycle7"/>
    <dgm:cxn modelId="{47FD222B-F9E8-8447-9A16-6FCBFF8CB9EB}" type="presOf" srcId="{6827081A-0CD6-644C-96D9-356FFD23F789}" destId="{958348B2-D2D2-0143-9B2D-A2A011102E46}" srcOrd="0" destOrd="0" presId="urn:microsoft.com/office/officeart/2005/8/layout/cycle7"/>
    <dgm:cxn modelId="{A485AABA-E1CA-8A44-B810-1D5A569DADD2}" srcId="{EBDEE4F9-F170-874D-828C-549733DC8A54}" destId="{A077038D-1091-6F4B-9992-22C515A5112D}" srcOrd="3" destOrd="0" parTransId="{F5A82671-CAF6-0F41-BB3D-6D7E096DB205}" sibTransId="{A9C6130E-1F6F-D342-A9D3-046AB9D77C03}"/>
    <dgm:cxn modelId="{988256CC-E38E-074D-963F-8BA93F978ED0}" type="presOf" srcId="{A9C6130E-1F6F-D342-A9D3-046AB9D77C03}" destId="{99B0F6F6-7CE0-F548-A271-59A0EF4E234C}" srcOrd="1" destOrd="0" presId="urn:microsoft.com/office/officeart/2005/8/layout/cycle7"/>
    <dgm:cxn modelId="{2605A156-42BE-8446-9107-6F4AFA51ED86}" type="presOf" srcId="{A077038D-1091-6F4B-9992-22C515A5112D}" destId="{914FCC23-9F12-A543-BF32-253E03656B93}" srcOrd="0" destOrd="0" presId="urn:microsoft.com/office/officeart/2005/8/layout/cycle7"/>
    <dgm:cxn modelId="{B67F3B8A-B9CA-E34E-9587-17FF3AB5AB89}" type="presOf" srcId="{EBDEE4F9-F170-874D-828C-549733DC8A54}" destId="{9E35B0D7-5CC8-6941-9B18-D9C152E30E46}" srcOrd="0" destOrd="0" presId="urn:microsoft.com/office/officeart/2005/8/layout/cycle7"/>
    <dgm:cxn modelId="{AA34CE08-4A47-6C4B-A19F-3A11B3493F1C}" type="presOf" srcId="{58ABD9B2-4DF6-654A-915A-61A085B92AEA}" destId="{FDA639FF-F469-1D42-945B-0AC6DDC41832}" srcOrd="0" destOrd="0" presId="urn:microsoft.com/office/officeart/2005/8/layout/cycle7"/>
    <dgm:cxn modelId="{0EC7DE87-DF2E-7E42-AA07-19419B65A2AB}" type="presOf" srcId="{BBC2E477-8BA1-964F-8ACA-0499ED6AAFA8}" destId="{6DA35B38-B093-E04D-9039-F356FA5A46AE}" srcOrd="1" destOrd="0" presId="urn:microsoft.com/office/officeart/2005/8/layout/cycle7"/>
    <dgm:cxn modelId="{FE6C3E57-9BAB-E64B-BC19-6AE4FC84CEB6}" srcId="{EBDEE4F9-F170-874D-828C-549733DC8A54}" destId="{6827081A-0CD6-644C-96D9-356FFD23F789}" srcOrd="0" destOrd="0" parTransId="{F73CD08A-9A85-BA4C-AA91-C00FCCB8D438}" sibTransId="{43AFC074-D124-7944-B77D-A9CEA1ADCA3B}"/>
    <dgm:cxn modelId="{60418B41-12E6-4542-A3EF-B72C18452BF0}" srcId="{EBDEE4F9-F170-874D-828C-549733DC8A54}" destId="{38C0E69C-9694-294A-B1FD-57D682A1DD54}" srcOrd="2" destOrd="0" parTransId="{C5302BBF-288F-8248-8671-72A5DB837EF6}" sibTransId="{BBC2E477-8BA1-964F-8ACA-0499ED6AAFA8}"/>
    <dgm:cxn modelId="{7362C071-6F61-C049-83F2-BDC0AD6DF911}" srcId="{EBDEE4F9-F170-874D-828C-549733DC8A54}" destId="{C6B526F0-CD06-BA4E-89FB-B1779B79CBDA}" srcOrd="4" destOrd="0" parTransId="{6A955128-E29B-A94F-BEC3-12F24A46F584}" sibTransId="{C0C47CA1-546A-3D4D-9386-D33273F4C962}"/>
    <dgm:cxn modelId="{4EA9AD53-D9A0-0B4A-9F41-22B16E88EEF0}" type="presOf" srcId="{C0C47CA1-546A-3D4D-9386-D33273F4C962}" destId="{E70D2393-3501-C34B-9701-F3228C893D6F}" srcOrd="1" destOrd="0" presId="urn:microsoft.com/office/officeart/2005/8/layout/cycle7"/>
    <dgm:cxn modelId="{95ADF2FF-CEFF-1D4F-955B-A1260384F5B7}" srcId="{EBDEE4F9-F170-874D-828C-549733DC8A54}" destId="{6331D952-B384-2D46-A3A1-6416B2730818}" srcOrd="1" destOrd="0" parTransId="{4308CF0C-8F02-9E45-AB82-EECE6501AA04}" sibTransId="{58ABD9B2-4DF6-654A-915A-61A085B92AEA}"/>
    <dgm:cxn modelId="{5985553A-CB8A-454B-BB9D-B8D82FC6BEBE}" type="presOf" srcId="{58ABD9B2-4DF6-654A-915A-61A085B92AEA}" destId="{5FD5380B-5205-3947-98F8-4CC622B19CC8}" srcOrd="1" destOrd="0" presId="urn:microsoft.com/office/officeart/2005/8/layout/cycle7"/>
    <dgm:cxn modelId="{710B7D50-1F96-BC4A-A734-15491D56D034}" type="presOf" srcId="{A9C6130E-1F6F-D342-A9D3-046AB9D77C03}" destId="{47A103BD-529E-E046-A757-6167C93308F7}" srcOrd="0" destOrd="0" presId="urn:microsoft.com/office/officeart/2005/8/layout/cycle7"/>
    <dgm:cxn modelId="{F1C02167-A7D3-C542-A5DA-8297EB776A49}" type="presOf" srcId="{BBC2E477-8BA1-964F-8ACA-0499ED6AAFA8}" destId="{87B74E7C-A0FD-E549-955B-BBF80B23765C}" srcOrd="0" destOrd="0" presId="urn:microsoft.com/office/officeart/2005/8/layout/cycle7"/>
    <dgm:cxn modelId="{E3615370-09E6-7645-9D88-2143E75426DE}" type="presOf" srcId="{43AFC074-D124-7944-B77D-A9CEA1ADCA3B}" destId="{633BBCA7-217C-6A47-9563-75C4F75651EA}" srcOrd="0" destOrd="0" presId="urn:microsoft.com/office/officeart/2005/8/layout/cycle7"/>
    <dgm:cxn modelId="{16AF0746-B23D-8A45-B50C-357DB97A75E0}" type="presOf" srcId="{38C0E69C-9694-294A-B1FD-57D682A1DD54}" destId="{3EC3895E-FE1C-C146-85F8-E09D9A6ED6D5}" srcOrd="0" destOrd="0" presId="urn:microsoft.com/office/officeart/2005/8/layout/cycle7"/>
    <dgm:cxn modelId="{65E6CC11-865B-D542-939C-4CF84486002C}" type="presParOf" srcId="{9E35B0D7-5CC8-6941-9B18-D9C152E30E46}" destId="{958348B2-D2D2-0143-9B2D-A2A011102E46}" srcOrd="0" destOrd="0" presId="urn:microsoft.com/office/officeart/2005/8/layout/cycle7"/>
    <dgm:cxn modelId="{424D398B-EFB1-074D-8A02-A116FDC53A78}" type="presParOf" srcId="{9E35B0D7-5CC8-6941-9B18-D9C152E30E46}" destId="{633BBCA7-217C-6A47-9563-75C4F75651EA}" srcOrd="1" destOrd="0" presId="urn:microsoft.com/office/officeart/2005/8/layout/cycle7"/>
    <dgm:cxn modelId="{B145D056-5A48-C045-A086-B368F5753D28}" type="presParOf" srcId="{633BBCA7-217C-6A47-9563-75C4F75651EA}" destId="{930633C2-CB48-454A-94A3-3352913FD584}" srcOrd="0" destOrd="0" presId="urn:microsoft.com/office/officeart/2005/8/layout/cycle7"/>
    <dgm:cxn modelId="{4809C1D2-7182-8040-B507-241E8EF596E2}" type="presParOf" srcId="{9E35B0D7-5CC8-6941-9B18-D9C152E30E46}" destId="{AB7CDEAB-14FD-EA45-AF30-8E6B50CD60B2}" srcOrd="2" destOrd="0" presId="urn:microsoft.com/office/officeart/2005/8/layout/cycle7"/>
    <dgm:cxn modelId="{C0D4B135-193B-7F48-AF87-6C84F116F261}" type="presParOf" srcId="{9E35B0D7-5CC8-6941-9B18-D9C152E30E46}" destId="{FDA639FF-F469-1D42-945B-0AC6DDC41832}" srcOrd="3" destOrd="0" presId="urn:microsoft.com/office/officeart/2005/8/layout/cycle7"/>
    <dgm:cxn modelId="{E31323EE-3FF3-B447-92ED-D66696DD268D}" type="presParOf" srcId="{FDA639FF-F469-1D42-945B-0AC6DDC41832}" destId="{5FD5380B-5205-3947-98F8-4CC622B19CC8}" srcOrd="0" destOrd="0" presId="urn:microsoft.com/office/officeart/2005/8/layout/cycle7"/>
    <dgm:cxn modelId="{878C4696-C18D-8448-9EB4-7F1AB6C7C1D2}" type="presParOf" srcId="{9E35B0D7-5CC8-6941-9B18-D9C152E30E46}" destId="{3EC3895E-FE1C-C146-85F8-E09D9A6ED6D5}" srcOrd="4" destOrd="0" presId="urn:microsoft.com/office/officeart/2005/8/layout/cycle7"/>
    <dgm:cxn modelId="{59BFFA32-9AC5-A941-BBA6-A576BA818443}" type="presParOf" srcId="{9E35B0D7-5CC8-6941-9B18-D9C152E30E46}" destId="{87B74E7C-A0FD-E549-955B-BBF80B23765C}" srcOrd="5" destOrd="0" presId="urn:microsoft.com/office/officeart/2005/8/layout/cycle7"/>
    <dgm:cxn modelId="{2FB0FD26-C76F-F246-BBDB-EBB870ADFE75}" type="presParOf" srcId="{87B74E7C-A0FD-E549-955B-BBF80B23765C}" destId="{6DA35B38-B093-E04D-9039-F356FA5A46AE}" srcOrd="0" destOrd="0" presId="urn:microsoft.com/office/officeart/2005/8/layout/cycle7"/>
    <dgm:cxn modelId="{C607A941-3286-0B4F-9B36-10D170943FAA}" type="presParOf" srcId="{9E35B0D7-5CC8-6941-9B18-D9C152E30E46}" destId="{914FCC23-9F12-A543-BF32-253E03656B93}" srcOrd="6" destOrd="0" presId="urn:microsoft.com/office/officeart/2005/8/layout/cycle7"/>
    <dgm:cxn modelId="{5444E5B3-10D2-1841-B449-606C8E2051FE}" type="presParOf" srcId="{9E35B0D7-5CC8-6941-9B18-D9C152E30E46}" destId="{47A103BD-529E-E046-A757-6167C93308F7}" srcOrd="7" destOrd="0" presId="urn:microsoft.com/office/officeart/2005/8/layout/cycle7"/>
    <dgm:cxn modelId="{008BB468-1AD5-1E43-9F33-78C56B202CD9}" type="presParOf" srcId="{47A103BD-529E-E046-A757-6167C93308F7}" destId="{99B0F6F6-7CE0-F548-A271-59A0EF4E234C}" srcOrd="0" destOrd="0" presId="urn:microsoft.com/office/officeart/2005/8/layout/cycle7"/>
    <dgm:cxn modelId="{07CD38C5-9D82-AA45-A581-63ED4FC758D8}" type="presParOf" srcId="{9E35B0D7-5CC8-6941-9B18-D9C152E30E46}" destId="{D5D4742F-497B-C44D-8032-B2742BB588DE}" srcOrd="8" destOrd="0" presId="urn:microsoft.com/office/officeart/2005/8/layout/cycle7"/>
    <dgm:cxn modelId="{D83BEF43-D0DB-B748-93D6-B977B60BA9B6}" type="presParOf" srcId="{9E35B0D7-5CC8-6941-9B18-D9C152E30E46}" destId="{6479D637-4CD8-6B4E-B6CB-F2BB3AB7256D}" srcOrd="9" destOrd="0" presId="urn:microsoft.com/office/officeart/2005/8/layout/cycle7"/>
    <dgm:cxn modelId="{06E68C78-48D9-7748-870C-BD031F41164C}" type="presParOf" srcId="{6479D637-4CD8-6B4E-B6CB-F2BB3AB7256D}" destId="{E70D2393-3501-C34B-9701-F3228C893D6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348B2-D2D2-0143-9B2D-A2A011102E46}">
      <dsp:nvSpPr>
        <dsp:cNvPr id="0" name=""/>
        <dsp:cNvSpPr/>
      </dsp:nvSpPr>
      <dsp:spPr>
        <a:xfrm>
          <a:off x="5493222" y="1356"/>
          <a:ext cx="1834204" cy="9171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Define Objectives</a:t>
          </a:r>
          <a:endParaRPr lang="en-US" sz="2400" kern="1200" dirty="0"/>
        </a:p>
      </dsp:txBody>
      <dsp:txXfrm>
        <a:off x="5520083" y="28217"/>
        <a:ext cx="1780482" cy="863380"/>
      </dsp:txXfrm>
    </dsp:sp>
    <dsp:sp modelId="{633BBCA7-217C-6A47-9563-75C4F75651EA}">
      <dsp:nvSpPr>
        <dsp:cNvPr id="0" name=""/>
        <dsp:cNvSpPr/>
      </dsp:nvSpPr>
      <dsp:spPr>
        <a:xfrm rot="2393676">
          <a:off x="7326915" y="1162025"/>
          <a:ext cx="954317" cy="320985"/>
        </a:xfrm>
        <a:prstGeom prst="lef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423211" y="1226222"/>
        <a:ext cx="761726" cy="192591"/>
      </dsp:txXfrm>
    </dsp:sp>
    <dsp:sp modelId="{AB7CDEAB-14FD-EA45-AF30-8E6B50CD60B2}">
      <dsp:nvSpPr>
        <dsp:cNvPr id="0" name=""/>
        <dsp:cNvSpPr/>
      </dsp:nvSpPr>
      <dsp:spPr>
        <a:xfrm>
          <a:off x="7980759" y="2080862"/>
          <a:ext cx="1834204" cy="9171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Data Preparation </a:t>
          </a:r>
          <a:endParaRPr lang="en-US" sz="2400" kern="1200" dirty="0"/>
        </a:p>
      </dsp:txBody>
      <dsp:txXfrm>
        <a:off x="8007620" y="2107723"/>
        <a:ext cx="1780482" cy="863380"/>
      </dsp:txXfrm>
    </dsp:sp>
    <dsp:sp modelId="{FDA639FF-F469-1D42-945B-0AC6DDC41832}">
      <dsp:nvSpPr>
        <dsp:cNvPr id="0" name=""/>
        <dsp:cNvSpPr/>
      </dsp:nvSpPr>
      <dsp:spPr>
        <a:xfrm rot="6641495">
          <a:off x="7933709" y="3668282"/>
          <a:ext cx="954317" cy="320985"/>
        </a:xfrm>
        <a:prstGeom prst="lef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8030004" y="3732479"/>
        <a:ext cx="761726" cy="192591"/>
      </dsp:txXfrm>
    </dsp:sp>
    <dsp:sp modelId="{3EC3895E-FE1C-C146-85F8-E09D9A6ED6D5}">
      <dsp:nvSpPr>
        <dsp:cNvPr id="0" name=""/>
        <dsp:cNvSpPr/>
      </dsp:nvSpPr>
      <dsp:spPr>
        <a:xfrm>
          <a:off x="7006773" y="4659586"/>
          <a:ext cx="1834204" cy="9171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Model Building</a:t>
          </a:r>
          <a:endParaRPr lang="en-US" sz="2400" kern="1200" dirty="0"/>
        </a:p>
      </dsp:txBody>
      <dsp:txXfrm>
        <a:off x="7033634" y="4686447"/>
        <a:ext cx="1780482" cy="863380"/>
      </dsp:txXfrm>
    </dsp:sp>
    <dsp:sp modelId="{87B74E7C-A0FD-E549-955B-BBF80B23765C}">
      <dsp:nvSpPr>
        <dsp:cNvPr id="0" name=""/>
        <dsp:cNvSpPr/>
      </dsp:nvSpPr>
      <dsp:spPr>
        <a:xfrm rot="10800000">
          <a:off x="5933166" y="4957644"/>
          <a:ext cx="954317" cy="320985"/>
        </a:xfrm>
        <a:prstGeom prst="lef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029461" y="5021841"/>
        <a:ext cx="761726" cy="192591"/>
      </dsp:txXfrm>
    </dsp:sp>
    <dsp:sp modelId="{914FCC23-9F12-A543-BF32-253E03656B93}">
      <dsp:nvSpPr>
        <dsp:cNvPr id="0" name=""/>
        <dsp:cNvSpPr/>
      </dsp:nvSpPr>
      <dsp:spPr>
        <a:xfrm>
          <a:off x="3979672" y="4659586"/>
          <a:ext cx="1834204" cy="9171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Model Evaluation</a:t>
          </a:r>
          <a:endParaRPr lang="en-US" sz="2400" kern="1200" dirty="0"/>
        </a:p>
      </dsp:txBody>
      <dsp:txXfrm>
        <a:off x="4006533" y="4686447"/>
        <a:ext cx="1780482" cy="863380"/>
      </dsp:txXfrm>
    </dsp:sp>
    <dsp:sp modelId="{47A103BD-529E-E046-A757-6167C93308F7}">
      <dsp:nvSpPr>
        <dsp:cNvPr id="0" name=""/>
        <dsp:cNvSpPr/>
      </dsp:nvSpPr>
      <dsp:spPr>
        <a:xfrm rot="15120000">
          <a:off x="3951902" y="3518172"/>
          <a:ext cx="954317" cy="320985"/>
        </a:xfrm>
        <a:prstGeom prst="lef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048197" y="3582369"/>
        <a:ext cx="761726" cy="192591"/>
      </dsp:txXfrm>
    </dsp:sp>
    <dsp:sp modelId="{D5D4742F-497B-C44D-8032-B2742BB588DE}">
      <dsp:nvSpPr>
        <dsp:cNvPr id="0" name=""/>
        <dsp:cNvSpPr/>
      </dsp:nvSpPr>
      <dsp:spPr>
        <a:xfrm>
          <a:off x="3044246" y="1780641"/>
          <a:ext cx="1834204" cy="9171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Model Deployment</a:t>
          </a:r>
          <a:endParaRPr lang="en-US" sz="2400" kern="1200" dirty="0"/>
        </a:p>
      </dsp:txBody>
      <dsp:txXfrm>
        <a:off x="3071107" y="1807502"/>
        <a:ext cx="1780482" cy="863380"/>
      </dsp:txXfrm>
    </dsp:sp>
    <dsp:sp modelId="{6479D637-4CD8-6B4E-B6CB-F2BB3AB7256D}">
      <dsp:nvSpPr>
        <dsp:cNvPr id="0" name=""/>
        <dsp:cNvSpPr/>
      </dsp:nvSpPr>
      <dsp:spPr>
        <a:xfrm rot="19440000">
          <a:off x="4287633" y="1104795"/>
          <a:ext cx="954317" cy="320985"/>
        </a:xfrm>
        <a:prstGeom prst="lef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383929" y="1168992"/>
        <a:ext cx="761726" cy="192591"/>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643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276351"/>
            <a:ext cx="7477601" cy="1619250"/>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Introduction to Machine Learning</a:t>
            </a:r>
            <a:endParaRPr lang="en-US" sz="5249" dirty="0"/>
          </a:p>
        </p:txBody>
      </p:sp>
      <p:sp>
        <p:nvSpPr>
          <p:cNvPr id="6" name="Text 2"/>
          <p:cNvSpPr/>
          <p:nvPr/>
        </p:nvSpPr>
        <p:spPr>
          <a:xfrm>
            <a:off x="833199" y="3467100"/>
            <a:ext cx="7477601" cy="3371850"/>
          </a:xfrm>
          <a:prstGeom prst="rect">
            <a:avLst/>
          </a:prstGeom>
          <a:noFill/>
          <a:ln/>
        </p:spPr>
        <p:txBody>
          <a:bodyPr wrap="square" rtlCol="0" anchor="t"/>
          <a:lstStyle/>
          <a:p>
            <a:pPr marL="0" indent="0">
              <a:lnSpc>
                <a:spcPts val="2799"/>
              </a:lnSpc>
              <a:buNone/>
            </a:pPr>
            <a:r>
              <a:rPr lang="en-US" sz="2000" dirty="0">
                <a:solidFill>
                  <a:srgbClr val="DCD7E5"/>
                </a:solidFill>
                <a:latin typeface="Heebo" pitchFamily="34" charset="0"/>
                <a:ea typeface="Heebo" pitchFamily="34" charset="-122"/>
                <a:cs typeface="Heebo" pitchFamily="34" charset="-120"/>
              </a:rPr>
              <a:t>Machine learning is a branch of artificial intelligence that enables computers to learn from data and make decisions. </a:t>
            </a:r>
            <a:endParaRPr lang="en-US" sz="2000" dirty="0" smtClean="0">
              <a:solidFill>
                <a:srgbClr val="DCD7E5"/>
              </a:solidFill>
              <a:latin typeface="Heebo" pitchFamily="34" charset="0"/>
              <a:ea typeface="Heebo" pitchFamily="34" charset="-122"/>
              <a:cs typeface="Heebo" pitchFamily="34" charset="-120"/>
            </a:endParaRPr>
          </a:p>
          <a:p>
            <a:pPr marL="0" indent="0">
              <a:lnSpc>
                <a:spcPts val="2799"/>
              </a:lnSpc>
              <a:buNone/>
            </a:pPr>
            <a:endParaRPr lang="en-US" sz="2000" dirty="0" smtClean="0">
              <a:solidFill>
                <a:srgbClr val="DCD7E5"/>
              </a:solidFill>
              <a:latin typeface="Heebo" pitchFamily="34" charset="0"/>
              <a:ea typeface="Heebo" pitchFamily="34" charset="-122"/>
              <a:cs typeface="Heebo" pitchFamily="34" charset="-120"/>
            </a:endParaRPr>
          </a:p>
          <a:p>
            <a:pPr marL="0" lvl="2">
              <a:lnSpc>
                <a:spcPts val="2799"/>
              </a:lnSpc>
            </a:pPr>
            <a:r>
              <a:rPr lang="en-US" sz="2000" dirty="0">
                <a:solidFill>
                  <a:schemeClr val="bg1"/>
                </a:solidFill>
              </a:rPr>
              <a:t>Extracting patterns, fitting data to functions, classifying data, </a:t>
            </a:r>
            <a:r>
              <a:rPr lang="en-US" sz="2000" dirty="0" err="1" smtClean="0">
                <a:solidFill>
                  <a:schemeClr val="bg1"/>
                </a:solidFill>
              </a:rPr>
              <a:t>etc</a:t>
            </a:r>
            <a:endParaRPr lang="en-US" sz="2000" dirty="0" smtClean="0">
              <a:solidFill>
                <a:schemeClr val="bg1"/>
              </a:solidFill>
            </a:endParaRPr>
          </a:p>
          <a:p>
            <a:pPr marL="0" lvl="2">
              <a:lnSpc>
                <a:spcPts val="2799"/>
              </a:lnSpc>
            </a:pPr>
            <a:endParaRPr lang="en-US" sz="2000" dirty="0">
              <a:solidFill>
                <a:schemeClr val="bg1"/>
              </a:solidFill>
            </a:endParaRPr>
          </a:p>
          <a:p>
            <a:pPr lvl="1"/>
            <a:r>
              <a:rPr lang="en-US" sz="2000" dirty="0">
                <a:solidFill>
                  <a:schemeClr val="bg1"/>
                </a:solidFill>
              </a:rPr>
              <a:t>ML systems can learn and improve</a:t>
            </a:r>
          </a:p>
          <a:p>
            <a:pPr lvl="2"/>
            <a:r>
              <a:rPr lang="en-US" sz="2000" dirty="0">
                <a:solidFill>
                  <a:schemeClr val="bg1"/>
                </a:solidFill>
              </a:rPr>
              <a:t>With historical data, time and experience</a:t>
            </a:r>
          </a:p>
          <a:p>
            <a:pPr lvl="1"/>
            <a:r>
              <a:rPr lang="en-US" sz="2000" dirty="0">
                <a:solidFill>
                  <a:schemeClr val="bg1"/>
                </a:solidFill>
              </a:rPr>
              <a:t>Bridges theoretical computer science and real noise </a:t>
            </a:r>
            <a:r>
              <a:rPr lang="en-US" sz="2000" dirty="0"/>
              <a:t>data.</a:t>
            </a:r>
          </a:p>
          <a:p>
            <a:pPr marL="0" lvl="2">
              <a:lnSpc>
                <a:spcPts val="2799"/>
              </a:lnSpc>
            </a:pPr>
            <a:endParaRPr lang="en-US" dirty="0">
              <a:solidFill>
                <a:schemeClr val="bg1"/>
              </a:solidFill>
            </a:endParaRPr>
          </a:p>
          <a:p>
            <a:pPr marL="0" indent="0">
              <a:lnSpc>
                <a:spcPts val="2799"/>
              </a:lnSpc>
              <a:buNone/>
            </a:pPr>
            <a:endParaRPr lang="en-US" sz="1750" dirty="0"/>
          </a:p>
        </p:txBody>
      </p:sp>
      <p:sp>
        <p:nvSpPr>
          <p:cNvPr id="7" name="Shape 3"/>
          <p:cNvSpPr/>
          <p:nvPr/>
        </p:nvSpPr>
        <p:spPr>
          <a:xfrm>
            <a:off x="833199" y="5594866"/>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5578197"/>
            <a:ext cx="3322677"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2" name="Shape 0"/>
          <p:cNvSpPr/>
          <p:nvPr/>
        </p:nvSpPr>
        <p:spPr>
          <a:xfrm>
            <a:off x="0" y="0"/>
            <a:ext cx="14630400" cy="8229600"/>
          </a:xfrm>
          <a:prstGeom prst="rect">
            <a:avLst/>
          </a:prstGeom>
          <a:solidFill>
            <a:srgbClr val="0D0A2C">
              <a:alpha val="75000"/>
            </a:srgbClr>
          </a:solidFill>
          <a:ln/>
        </p:spPr>
      </p:sp>
      <p:pic>
        <p:nvPicPr>
          <p:cNvPr id="5" name="Picture 4"/>
          <p:cNvPicPr>
            <a:picLocks noChangeAspect="1"/>
          </p:cNvPicPr>
          <p:nvPr/>
        </p:nvPicPr>
        <p:blipFill>
          <a:blip r:embed="rId3"/>
          <a:stretch>
            <a:fillRect/>
          </a:stretch>
        </p:blipFill>
        <p:spPr>
          <a:xfrm>
            <a:off x="2728912" y="838201"/>
            <a:ext cx="8681640" cy="6522554"/>
          </a:xfrm>
          <a:prstGeom prst="rect">
            <a:avLst/>
          </a:prstGeom>
        </p:spPr>
      </p:pic>
    </p:spTree>
    <p:extLst>
      <p:ext uri="{BB962C8B-B14F-4D97-AF65-F5344CB8AC3E}">
        <p14:creationId xmlns:p14="http://schemas.microsoft.com/office/powerpoint/2010/main" val="1580743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605796"/>
            <a:ext cx="8902422"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Data Collection and Preparation</a:t>
            </a:r>
            <a:endParaRPr lang="en-US" sz="4374" dirty="0"/>
          </a:p>
        </p:txBody>
      </p:sp>
      <p:sp>
        <p:nvSpPr>
          <p:cNvPr id="5" name="Shape 2"/>
          <p:cNvSpPr/>
          <p:nvPr/>
        </p:nvSpPr>
        <p:spPr>
          <a:xfrm>
            <a:off x="2037993" y="2744510"/>
            <a:ext cx="5166122" cy="1650802"/>
          </a:xfrm>
          <a:prstGeom prst="roundRect">
            <a:avLst>
              <a:gd name="adj" fmla="val 6057"/>
            </a:avLst>
          </a:prstGeom>
          <a:solidFill>
            <a:srgbClr val="3C136D"/>
          </a:solidFill>
          <a:ln w="7620">
            <a:solidFill>
              <a:srgbClr val="552C86"/>
            </a:solidFill>
            <a:prstDash val="solid"/>
          </a:ln>
        </p:spPr>
      </p:sp>
      <p:sp>
        <p:nvSpPr>
          <p:cNvPr id="6" name="Text 3"/>
          <p:cNvSpPr/>
          <p:nvPr/>
        </p:nvSpPr>
        <p:spPr>
          <a:xfrm>
            <a:off x="2267783" y="2974300"/>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Data Sources</a:t>
            </a:r>
            <a:endParaRPr lang="en-US" sz="2187" dirty="0"/>
          </a:p>
        </p:txBody>
      </p:sp>
      <p:sp>
        <p:nvSpPr>
          <p:cNvPr id="7" name="Text 4"/>
          <p:cNvSpPr/>
          <p:nvPr/>
        </p:nvSpPr>
        <p:spPr>
          <a:xfrm>
            <a:off x="2267783" y="3454717"/>
            <a:ext cx="4706541"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Identify and gather data from various sources such as databases, APIs, and files.</a:t>
            </a:r>
            <a:endParaRPr lang="en-US" sz="1750" dirty="0"/>
          </a:p>
        </p:txBody>
      </p:sp>
      <p:sp>
        <p:nvSpPr>
          <p:cNvPr id="8" name="Shape 5"/>
          <p:cNvSpPr/>
          <p:nvPr/>
        </p:nvSpPr>
        <p:spPr>
          <a:xfrm>
            <a:off x="7426285" y="2744510"/>
            <a:ext cx="5166122" cy="1650802"/>
          </a:xfrm>
          <a:prstGeom prst="roundRect">
            <a:avLst>
              <a:gd name="adj" fmla="val 6057"/>
            </a:avLst>
          </a:prstGeom>
          <a:solidFill>
            <a:srgbClr val="3C136D"/>
          </a:solidFill>
          <a:ln w="7620">
            <a:solidFill>
              <a:srgbClr val="552C86"/>
            </a:solidFill>
            <a:prstDash val="solid"/>
          </a:ln>
        </p:spPr>
      </p:sp>
      <p:sp>
        <p:nvSpPr>
          <p:cNvPr id="9" name="Text 6"/>
          <p:cNvSpPr/>
          <p:nvPr/>
        </p:nvSpPr>
        <p:spPr>
          <a:xfrm>
            <a:off x="7656076" y="2974300"/>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Data Cleaning</a:t>
            </a:r>
            <a:endParaRPr lang="en-US" sz="2187" dirty="0"/>
          </a:p>
        </p:txBody>
      </p:sp>
      <p:sp>
        <p:nvSpPr>
          <p:cNvPr id="10" name="Text 7"/>
          <p:cNvSpPr/>
          <p:nvPr/>
        </p:nvSpPr>
        <p:spPr>
          <a:xfrm>
            <a:off x="7656076" y="3454717"/>
            <a:ext cx="4706541"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Process of cleaning and transforming raw data to remove inconsistencies and errors.</a:t>
            </a:r>
            <a:endParaRPr lang="en-US" sz="1750" dirty="0"/>
          </a:p>
        </p:txBody>
      </p:sp>
      <p:sp>
        <p:nvSpPr>
          <p:cNvPr id="11" name="Shape 8"/>
          <p:cNvSpPr/>
          <p:nvPr/>
        </p:nvSpPr>
        <p:spPr>
          <a:xfrm>
            <a:off x="2037993" y="4617482"/>
            <a:ext cx="5166122" cy="2006203"/>
          </a:xfrm>
          <a:prstGeom prst="roundRect">
            <a:avLst>
              <a:gd name="adj" fmla="val 4984"/>
            </a:avLst>
          </a:prstGeom>
          <a:solidFill>
            <a:srgbClr val="3C136D"/>
          </a:solidFill>
          <a:ln w="7620">
            <a:solidFill>
              <a:srgbClr val="552C86"/>
            </a:solidFill>
            <a:prstDash val="solid"/>
          </a:ln>
        </p:spPr>
      </p:sp>
      <p:sp>
        <p:nvSpPr>
          <p:cNvPr id="12" name="Text 9"/>
          <p:cNvSpPr/>
          <p:nvPr/>
        </p:nvSpPr>
        <p:spPr>
          <a:xfrm>
            <a:off x="2267783" y="4847273"/>
            <a:ext cx="2834878"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Data Pre-processing</a:t>
            </a:r>
            <a:endParaRPr lang="en-US" sz="2187" dirty="0"/>
          </a:p>
        </p:txBody>
      </p:sp>
      <p:sp>
        <p:nvSpPr>
          <p:cNvPr id="13" name="Text 10"/>
          <p:cNvSpPr/>
          <p:nvPr/>
        </p:nvSpPr>
        <p:spPr>
          <a:xfrm>
            <a:off x="2267783" y="5327690"/>
            <a:ext cx="4706541"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Prepare the data for modeling through normalization, feature scaling, and encoding.</a:t>
            </a:r>
            <a:endParaRPr lang="en-US" sz="1750" dirty="0"/>
          </a:p>
        </p:txBody>
      </p:sp>
      <p:sp>
        <p:nvSpPr>
          <p:cNvPr id="14" name="Shape 11"/>
          <p:cNvSpPr/>
          <p:nvPr/>
        </p:nvSpPr>
        <p:spPr>
          <a:xfrm>
            <a:off x="7426285" y="4617482"/>
            <a:ext cx="5166122" cy="2006203"/>
          </a:xfrm>
          <a:prstGeom prst="roundRect">
            <a:avLst>
              <a:gd name="adj" fmla="val 4984"/>
            </a:avLst>
          </a:prstGeom>
          <a:solidFill>
            <a:srgbClr val="3C136D"/>
          </a:solidFill>
          <a:ln w="7620">
            <a:solidFill>
              <a:srgbClr val="552C86"/>
            </a:solidFill>
            <a:prstDash val="solid"/>
          </a:ln>
        </p:spPr>
      </p:sp>
      <p:sp>
        <p:nvSpPr>
          <p:cNvPr id="15" name="Text 12"/>
          <p:cNvSpPr/>
          <p:nvPr/>
        </p:nvSpPr>
        <p:spPr>
          <a:xfrm>
            <a:off x="7656076" y="4847273"/>
            <a:ext cx="437840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Exploratory Data Analysis (EDA)</a:t>
            </a:r>
            <a:endParaRPr lang="en-US" sz="2187" dirty="0"/>
          </a:p>
        </p:txBody>
      </p:sp>
      <p:sp>
        <p:nvSpPr>
          <p:cNvPr id="16" name="Text 13"/>
          <p:cNvSpPr/>
          <p:nvPr/>
        </p:nvSpPr>
        <p:spPr>
          <a:xfrm>
            <a:off x="7656076" y="5327690"/>
            <a:ext cx="470654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Understand the structure and patterns in the data through visualization and statistical methods.</a:t>
            </a:r>
            <a:endParaRPr lang="en-US" sz="17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608778" y="546616"/>
            <a:ext cx="7040285" cy="619244"/>
          </a:xfrm>
          <a:prstGeom prst="rect">
            <a:avLst/>
          </a:prstGeom>
          <a:noFill/>
          <a:ln/>
        </p:spPr>
        <p:txBody>
          <a:bodyPr wrap="none" rtlCol="0" anchor="t"/>
          <a:lstStyle/>
          <a:p>
            <a:pPr marL="0" indent="0">
              <a:lnSpc>
                <a:spcPts val="4876"/>
              </a:lnSpc>
              <a:buNone/>
            </a:pPr>
            <a:r>
              <a:rPr lang="en-US" sz="3901" dirty="0">
                <a:solidFill>
                  <a:srgbClr val="F2F0F4"/>
                </a:solidFill>
                <a:latin typeface="Montserrat" pitchFamily="34" charset="0"/>
                <a:ea typeface="Montserrat" pitchFamily="34" charset="-122"/>
                <a:cs typeface="Montserrat" pitchFamily="34" charset="-120"/>
              </a:rPr>
              <a:t>Model Building and Training</a:t>
            </a:r>
            <a:endParaRPr lang="en-US" sz="3901" dirty="0"/>
          </a:p>
        </p:txBody>
      </p:sp>
      <p:sp>
        <p:nvSpPr>
          <p:cNvPr id="5" name="Text 2"/>
          <p:cNvSpPr/>
          <p:nvPr/>
        </p:nvSpPr>
        <p:spPr>
          <a:xfrm>
            <a:off x="2608778" y="1641277"/>
            <a:ext cx="4464606" cy="2218611"/>
          </a:xfrm>
          <a:prstGeom prst="rect">
            <a:avLst/>
          </a:prstGeom>
          <a:noFill/>
          <a:ln/>
        </p:spPr>
        <p:txBody>
          <a:bodyPr wrap="square" rtlCol="0" anchor="t"/>
          <a:lstStyle/>
          <a:p>
            <a:pPr marL="0" indent="0">
              <a:lnSpc>
                <a:spcPts val="2497"/>
              </a:lnSpc>
              <a:buNone/>
            </a:pPr>
            <a:r>
              <a:rPr lang="en-US" sz="1560" dirty="0">
                <a:solidFill>
                  <a:srgbClr val="DCD7E5"/>
                </a:solidFill>
                <a:latin typeface="Heebo" pitchFamily="34" charset="0"/>
                <a:ea typeface="Heebo" pitchFamily="34" charset="-122"/>
                <a:cs typeface="Heebo" pitchFamily="34" charset="-120"/>
              </a:rPr>
              <a:t>Once the data is collected and prepared, the next stage is building and training the machine learning model. This involves selecting the appropriate model, designing the architecture, and training the model with the prepared data. The goal is to create a model that can accurately predict or classify new data.</a:t>
            </a:r>
            <a:endParaRPr lang="en-US" sz="1560" dirty="0"/>
          </a:p>
        </p:txBody>
      </p:sp>
      <p:pic>
        <p:nvPicPr>
          <p:cNvPr id="6" name="Image 1" descr="preencoded.png"/>
          <p:cNvPicPr>
            <a:picLocks noChangeAspect="1"/>
          </p:cNvPicPr>
          <p:nvPr/>
        </p:nvPicPr>
        <p:blipFill>
          <a:blip r:embed="rId4"/>
          <a:stretch>
            <a:fillRect/>
          </a:stretch>
        </p:blipFill>
        <p:spPr>
          <a:xfrm>
            <a:off x="7564398" y="1685925"/>
            <a:ext cx="4464606" cy="57741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087523"/>
            <a:ext cx="9833848"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Model Deployment and Monitoring</a:t>
            </a:r>
            <a:endParaRPr lang="en-US" sz="4374" dirty="0"/>
          </a:p>
        </p:txBody>
      </p:sp>
      <p:pic>
        <p:nvPicPr>
          <p:cNvPr id="5" name="Image 1" descr="preencoded.png"/>
          <p:cNvPicPr>
            <a:picLocks noChangeAspect="1"/>
          </p:cNvPicPr>
          <p:nvPr/>
        </p:nvPicPr>
        <p:blipFill>
          <a:blip r:embed="rId4"/>
          <a:stretch>
            <a:fillRect/>
          </a:stretch>
        </p:blipFill>
        <p:spPr>
          <a:xfrm>
            <a:off x="2037993" y="3226237"/>
            <a:ext cx="444341" cy="444341"/>
          </a:xfrm>
          <a:prstGeom prst="rect">
            <a:avLst/>
          </a:prstGeom>
        </p:spPr>
      </p:pic>
      <p:sp>
        <p:nvSpPr>
          <p:cNvPr id="6" name="Text 2"/>
          <p:cNvSpPr/>
          <p:nvPr/>
        </p:nvSpPr>
        <p:spPr>
          <a:xfrm>
            <a:off x="2037993" y="3892748"/>
            <a:ext cx="2883218"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Deployment Process</a:t>
            </a:r>
            <a:endParaRPr lang="en-US" sz="2187" dirty="0"/>
          </a:p>
        </p:txBody>
      </p:sp>
      <p:sp>
        <p:nvSpPr>
          <p:cNvPr id="7" name="Text 3"/>
          <p:cNvSpPr/>
          <p:nvPr/>
        </p:nvSpPr>
        <p:spPr>
          <a:xfrm>
            <a:off x="2037993" y="4373166"/>
            <a:ext cx="3295888"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Deploying a model involves deploying it to a production environment and making it available for use.</a:t>
            </a:r>
            <a:endParaRPr lang="en-US" sz="1750" dirty="0"/>
          </a:p>
        </p:txBody>
      </p:sp>
      <p:pic>
        <p:nvPicPr>
          <p:cNvPr id="8" name="Image 2" descr="preencoded.png"/>
          <p:cNvPicPr>
            <a:picLocks noChangeAspect="1"/>
          </p:cNvPicPr>
          <p:nvPr/>
        </p:nvPicPr>
        <p:blipFill>
          <a:blip r:embed="rId5"/>
          <a:stretch>
            <a:fillRect/>
          </a:stretch>
        </p:blipFill>
        <p:spPr>
          <a:xfrm>
            <a:off x="5667137" y="3226237"/>
            <a:ext cx="444341" cy="444341"/>
          </a:xfrm>
          <a:prstGeom prst="rect">
            <a:avLst/>
          </a:prstGeom>
        </p:spPr>
      </p:pic>
      <p:sp>
        <p:nvSpPr>
          <p:cNvPr id="9" name="Text 4"/>
          <p:cNvSpPr/>
          <p:nvPr/>
        </p:nvSpPr>
        <p:spPr>
          <a:xfrm>
            <a:off x="5667137" y="3892748"/>
            <a:ext cx="3296007" cy="694373"/>
          </a:xfrm>
          <a:prstGeom prst="rect">
            <a:avLst/>
          </a:prstGeom>
          <a:noFill/>
          <a:ln/>
        </p:spPr>
        <p:txBody>
          <a:bodyPr wrap="squar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Model Accuracy Monitoring</a:t>
            </a:r>
            <a:endParaRPr lang="en-US" sz="2187" dirty="0"/>
          </a:p>
        </p:txBody>
      </p:sp>
      <p:sp>
        <p:nvSpPr>
          <p:cNvPr id="10" name="Text 5"/>
          <p:cNvSpPr/>
          <p:nvPr/>
        </p:nvSpPr>
        <p:spPr>
          <a:xfrm>
            <a:off x="5667137" y="4720352"/>
            <a:ext cx="3296007"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Monitoring the accuracy of the deployed model to ensure it continues to perform well over time.</a:t>
            </a:r>
            <a:endParaRPr lang="en-US" sz="1750" dirty="0"/>
          </a:p>
        </p:txBody>
      </p:sp>
      <p:pic>
        <p:nvPicPr>
          <p:cNvPr id="11" name="Image 3" descr="preencoded.png"/>
          <p:cNvPicPr>
            <a:picLocks noChangeAspect="1"/>
          </p:cNvPicPr>
          <p:nvPr/>
        </p:nvPicPr>
        <p:blipFill>
          <a:blip r:embed="rId6"/>
          <a:stretch>
            <a:fillRect/>
          </a:stretch>
        </p:blipFill>
        <p:spPr>
          <a:xfrm>
            <a:off x="9296400" y="3226237"/>
            <a:ext cx="444341" cy="444341"/>
          </a:xfrm>
          <a:prstGeom prst="rect">
            <a:avLst/>
          </a:prstGeom>
        </p:spPr>
      </p:pic>
      <p:sp>
        <p:nvSpPr>
          <p:cNvPr id="12" name="Text 6"/>
          <p:cNvSpPr/>
          <p:nvPr/>
        </p:nvSpPr>
        <p:spPr>
          <a:xfrm>
            <a:off x="9296400" y="3892748"/>
            <a:ext cx="3081218"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Performance Tracking</a:t>
            </a:r>
            <a:endParaRPr lang="en-US" sz="2187" dirty="0"/>
          </a:p>
        </p:txBody>
      </p:sp>
      <p:sp>
        <p:nvSpPr>
          <p:cNvPr id="13" name="Text 7"/>
          <p:cNvSpPr/>
          <p:nvPr/>
        </p:nvSpPr>
        <p:spPr>
          <a:xfrm>
            <a:off x="9296400" y="4373166"/>
            <a:ext cx="3296007"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Tracking the performance metrics of the model to identify any degradation in performance.</a:t>
            </a:r>
            <a:endParaRPr lang="en-US" sz="17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What is Machine Learning?</a:t>
            </a:r>
            <a:endParaRPr lang="en-US" sz="4374" dirty="0"/>
          </a:p>
        </p:txBody>
      </p:sp>
      <p:sp>
        <p:nvSpPr>
          <p:cNvPr id="6" name="Text 2"/>
          <p:cNvSpPr/>
          <p:nvPr/>
        </p:nvSpPr>
        <p:spPr>
          <a:xfrm>
            <a:off x="6319599" y="4141232"/>
            <a:ext cx="7625001" cy="2069068"/>
          </a:xfrm>
          <a:prstGeom prst="rect">
            <a:avLst/>
          </a:prstGeom>
          <a:noFill/>
          <a:ln/>
        </p:spPr>
        <p:txBody>
          <a:bodyPr wrap="square" rtlCol="0" anchor="t"/>
          <a:lstStyle/>
          <a:p>
            <a:pPr marL="0" indent="0">
              <a:lnSpc>
                <a:spcPts val="2799"/>
              </a:lnSpc>
              <a:buNone/>
            </a:pPr>
            <a:r>
              <a:rPr lang="en-US" sz="2500" dirty="0" smtClean="0">
                <a:solidFill>
                  <a:srgbClr val="DCD7E5"/>
                </a:solidFill>
                <a:latin typeface="Heebo" pitchFamily="34" charset="0"/>
                <a:ea typeface="Heebo" pitchFamily="34" charset="-122"/>
                <a:cs typeface="Heebo" pitchFamily="34" charset="-120"/>
              </a:rPr>
              <a:t>focuses on the development of algorithms which enable computers to learn and make decisions without explicit programming. </a:t>
            </a:r>
          </a:p>
          <a:p>
            <a:pPr marL="0" indent="0">
              <a:lnSpc>
                <a:spcPts val="2799"/>
              </a:lnSpc>
              <a:buNone/>
            </a:pPr>
            <a:endParaRPr lang="en-US" sz="2500" dirty="0" smtClean="0">
              <a:solidFill>
                <a:srgbClr val="DCD7E5"/>
              </a:solidFill>
              <a:latin typeface="Heebo" pitchFamily="34" charset="0"/>
              <a:ea typeface="Heebo" pitchFamily="34" charset="-122"/>
              <a:cs typeface="Heebo" pitchFamily="34" charset="-120"/>
            </a:endParaRPr>
          </a:p>
          <a:p>
            <a:pPr marL="0" indent="0">
              <a:lnSpc>
                <a:spcPts val="2799"/>
              </a:lnSpc>
              <a:buNone/>
            </a:pPr>
            <a:r>
              <a:rPr lang="en-US" sz="2500" dirty="0" smtClean="0">
                <a:solidFill>
                  <a:srgbClr val="DCD7E5"/>
                </a:solidFill>
                <a:latin typeface="Heebo" pitchFamily="34" charset="0"/>
                <a:ea typeface="Heebo" pitchFamily="34" charset="-122"/>
                <a:cs typeface="Heebo" pitchFamily="34" charset="-120"/>
              </a:rPr>
              <a:t>It involves the use of data to train models that can make predictions or decisions based on the input.</a:t>
            </a:r>
            <a:endParaRPr lang="en-US" sz="2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1010" y="297711"/>
            <a:ext cx="14630400" cy="8229600"/>
          </a:xfrm>
          <a:prstGeom prst="rect">
            <a:avLst/>
          </a:prstGeom>
        </p:spPr>
      </p:pic>
      <p:sp>
        <p:nvSpPr>
          <p:cNvPr id="3" name="Shape 0"/>
          <p:cNvSpPr/>
          <p:nvPr/>
        </p:nvSpPr>
        <p:spPr>
          <a:xfrm>
            <a:off x="101010" y="60365"/>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94505" y="61317"/>
            <a:ext cx="5486400" cy="8229600"/>
          </a:xfrm>
          <a:prstGeom prst="rect">
            <a:avLst/>
          </a:prstGeom>
        </p:spPr>
      </p:pic>
      <p:sp>
        <p:nvSpPr>
          <p:cNvPr id="5" name="Text 1"/>
          <p:cNvSpPr/>
          <p:nvPr/>
        </p:nvSpPr>
        <p:spPr>
          <a:xfrm>
            <a:off x="833199" y="2098715"/>
            <a:ext cx="74776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Types of Machine Learning Models</a:t>
            </a:r>
            <a:endParaRPr lang="en-US" sz="4374" dirty="0"/>
          </a:p>
        </p:txBody>
      </p:sp>
      <p:sp>
        <p:nvSpPr>
          <p:cNvPr id="6" name="Text 2"/>
          <p:cNvSpPr/>
          <p:nvPr/>
        </p:nvSpPr>
        <p:spPr>
          <a:xfrm>
            <a:off x="1188601" y="3820716"/>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DCD7E5"/>
                </a:solidFill>
                <a:latin typeface="Heebo" pitchFamily="34" charset="0"/>
                <a:ea typeface="Heebo" pitchFamily="34" charset="-122"/>
                <a:cs typeface="Heebo" pitchFamily="34" charset="-120"/>
              </a:rPr>
              <a:t>Supervised Learning:</a:t>
            </a:r>
            <a:r>
              <a:rPr lang="en-US" sz="1750" dirty="0">
                <a:solidFill>
                  <a:srgbClr val="DCD7E5"/>
                </a:solidFill>
                <a:latin typeface="Heebo" pitchFamily="34" charset="0"/>
                <a:ea typeface="Heebo" pitchFamily="34" charset="-122"/>
                <a:cs typeface="Heebo" pitchFamily="34" charset="-120"/>
              </a:rPr>
              <a:t> In this model, the algorithm learns from labeled data.</a:t>
            </a:r>
            <a:endParaRPr lang="en-US" sz="1750" dirty="0"/>
          </a:p>
        </p:txBody>
      </p:sp>
      <p:sp>
        <p:nvSpPr>
          <p:cNvPr id="7" name="Text 3"/>
          <p:cNvSpPr/>
          <p:nvPr/>
        </p:nvSpPr>
        <p:spPr>
          <a:xfrm>
            <a:off x="1188601" y="4620339"/>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DCD7E5"/>
                </a:solidFill>
                <a:latin typeface="Heebo" pitchFamily="34" charset="0"/>
                <a:ea typeface="Heebo" pitchFamily="34" charset="-122"/>
                <a:cs typeface="Heebo" pitchFamily="34" charset="-120"/>
              </a:rPr>
              <a:t>Unsupervised Learning:</a:t>
            </a:r>
            <a:r>
              <a:rPr lang="en-US" sz="1750" dirty="0">
                <a:solidFill>
                  <a:srgbClr val="DCD7E5"/>
                </a:solidFill>
                <a:latin typeface="Heebo" pitchFamily="34" charset="0"/>
                <a:ea typeface="Heebo" pitchFamily="34" charset="-122"/>
                <a:cs typeface="Heebo" pitchFamily="34" charset="-120"/>
              </a:rPr>
              <a:t> The algorithm learns from unlabeled data to find hidden patterns.</a:t>
            </a:r>
            <a:endParaRPr lang="en-US" sz="1750" dirty="0"/>
          </a:p>
        </p:txBody>
      </p:sp>
      <p:sp>
        <p:nvSpPr>
          <p:cNvPr id="8" name="Text 4"/>
          <p:cNvSpPr/>
          <p:nvPr/>
        </p:nvSpPr>
        <p:spPr>
          <a:xfrm>
            <a:off x="1188601" y="5419963"/>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DCD7E5"/>
                </a:solidFill>
                <a:latin typeface="Heebo" pitchFamily="34" charset="0"/>
                <a:ea typeface="Heebo" pitchFamily="34" charset="-122"/>
                <a:cs typeface="Heebo" pitchFamily="34" charset="-120"/>
              </a:rPr>
              <a:t>Reinforcement Learning:</a:t>
            </a:r>
            <a:r>
              <a:rPr lang="en-US" sz="1750" dirty="0">
                <a:solidFill>
                  <a:srgbClr val="DCD7E5"/>
                </a:solidFill>
                <a:latin typeface="Heebo" pitchFamily="34" charset="0"/>
                <a:ea typeface="Heebo" pitchFamily="34" charset="-122"/>
                <a:cs typeface="Heebo" pitchFamily="34" charset="-120"/>
              </a:rPr>
              <a:t> It involves an agent learning to make decisions in an environment.</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A2C">
              <a:alpha val="75000"/>
            </a:srgbClr>
          </a:solidFill>
          <a:ln/>
        </p:spPr>
      </p:sp>
      <p:pic>
        <p:nvPicPr>
          <p:cNvPr id="3"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4" name="Shape 0"/>
          <p:cNvSpPr/>
          <p:nvPr/>
        </p:nvSpPr>
        <p:spPr>
          <a:xfrm>
            <a:off x="285750" y="0"/>
            <a:ext cx="14630400" cy="8229600"/>
          </a:xfrm>
          <a:prstGeom prst="rect">
            <a:avLst/>
          </a:prstGeom>
          <a:solidFill>
            <a:srgbClr val="0D0A2C">
              <a:alpha val="75000"/>
            </a:srgbClr>
          </a:solidFill>
          <a:ln/>
        </p:spPr>
      </p:sp>
      <p:sp>
        <p:nvSpPr>
          <p:cNvPr id="7" name="TextBox 6"/>
          <p:cNvSpPr txBox="1"/>
          <p:nvPr/>
        </p:nvSpPr>
        <p:spPr>
          <a:xfrm>
            <a:off x="1743740" y="1275907"/>
            <a:ext cx="10951533" cy="1569660"/>
          </a:xfrm>
          <a:prstGeom prst="rect">
            <a:avLst/>
          </a:prstGeom>
          <a:noFill/>
        </p:spPr>
        <p:txBody>
          <a:bodyPr wrap="square" rtlCol="0">
            <a:spAutoFit/>
          </a:bodyPr>
          <a:lstStyle/>
          <a:p>
            <a:r>
              <a:rPr lang="en-US" sz="2400" i="1" dirty="0" smtClean="0">
                <a:solidFill>
                  <a:schemeClr val="bg1"/>
                </a:solidFill>
              </a:rPr>
              <a:t>2 </a:t>
            </a:r>
            <a:r>
              <a:rPr lang="en-US" sz="2400" i="1" dirty="0">
                <a:solidFill>
                  <a:schemeClr val="bg1"/>
                </a:solidFill>
              </a:rPr>
              <a:t>groups of problems: </a:t>
            </a:r>
          </a:p>
          <a:p>
            <a:r>
              <a:rPr lang="en-US" sz="2400" i="1" dirty="0">
                <a:solidFill>
                  <a:schemeClr val="bg1"/>
                </a:solidFill>
              </a:rPr>
              <a:t>Classification</a:t>
            </a:r>
          </a:p>
          <a:p>
            <a:r>
              <a:rPr lang="en-US" sz="2400" i="1" dirty="0">
                <a:solidFill>
                  <a:schemeClr val="bg1"/>
                </a:solidFill>
              </a:rPr>
              <a:t>Regression</a:t>
            </a:r>
          </a:p>
          <a:p>
            <a:endParaRPr lang="en-US" sz="2400" i="1" dirty="0">
              <a:solidFill>
                <a:schemeClr val="bg1"/>
              </a:solidFill>
            </a:endParaRPr>
          </a:p>
        </p:txBody>
      </p:sp>
      <p:sp>
        <p:nvSpPr>
          <p:cNvPr id="8" name="TextBox 7"/>
          <p:cNvSpPr txBox="1"/>
          <p:nvPr/>
        </p:nvSpPr>
        <p:spPr>
          <a:xfrm>
            <a:off x="1531088" y="2845567"/>
            <a:ext cx="11164185" cy="2092881"/>
          </a:xfrm>
          <a:prstGeom prst="rect">
            <a:avLst/>
          </a:prstGeom>
          <a:noFill/>
        </p:spPr>
        <p:txBody>
          <a:bodyPr wrap="square" rtlCol="0">
            <a:spAutoFit/>
          </a:bodyPr>
          <a:lstStyle/>
          <a:p>
            <a:r>
              <a:rPr lang="en-US" dirty="0">
                <a:solidFill>
                  <a:schemeClr val="bg1"/>
                </a:solidFill>
              </a:rPr>
              <a:t>Classification</a:t>
            </a:r>
          </a:p>
          <a:p>
            <a:pPr lvl="1"/>
            <a:r>
              <a:rPr lang="en-US" sz="2000" dirty="0">
                <a:solidFill>
                  <a:schemeClr val="bg1"/>
                </a:solidFill>
              </a:rPr>
              <a:t>Predicts which class a given sample of data (sample  of descriptive features) is part of (</a:t>
            </a:r>
            <a:r>
              <a:rPr lang="en-US" sz="2000" b="1" dirty="0">
                <a:solidFill>
                  <a:schemeClr val="bg1"/>
                </a:solidFill>
              </a:rPr>
              <a:t>discrete value</a:t>
            </a:r>
            <a:r>
              <a:rPr lang="en-US" sz="2000" dirty="0">
                <a:solidFill>
                  <a:schemeClr val="bg1"/>
                </a:solidFill>
              </a:rPr>
              <a:t>). </a:t>
            </a:r>
          </a:p>
          <a:p>
            <a:endParaRPr lang="en-US" dirty="0">
              <a:solidFill>
                <a:schemeClr val="bg1"/>
              </a:solidFill>
            </a:endParaRPr>
          </a:p>
          <a:p>
            <a:endParaRPr lang="en-US" dirty="0">
              <a:solidFill>
                <a:schemeClr val="bg1"/>
              </a:solidFill>
            </a:endParaRPr>
          </a:p>
          <a:p>
            <a:pPr marL="36576" indent="0">
              <a:buNone/>
            </a:pPr>
            <a:endParaRPr lang="en-US" dirty="0">
              <a:solidFill>
                <a:schemeClr val="bg1"/>
              </a:solidFill>
            </a:endParaRPr>
          </a:p>
          <a:p>
            <a:r>
              <a:rPr lang="en-US" dirty="0">
                <a:solidFill>
                  <a:schemeClr val="bg1"/>
                </a:solidFill>
              </a:rPr>
              <a:t>Regression</a:t>
            </a:r>
          </a:p>
          <a:p>
            <a:pPr lvl="1"/>
            <a:r>
              <a:rPr lang="en-US" sz="2000" dirty="0">
                <a:solidFill>
                  <a:schemeClr val="bg1"/>
                </a:solidFill>
              </a:rPr>
              <a:t>Predicts continuous</a:t>
            </a:r>
            <a:r>
              <a:rPr lang="en-US" sz="2000" b="1" dirty="0">
                <a:solidFill>
                  <a:schemeClr val="bg1"/>
                </a:solidFill>
              </a:rPr>
              <a:t> </a:t>
            </a:r>
            <a:r>
              <a:rPr lang="en-US" sz="2000" dirty="0">
                <a:solidFill>
                  <a:schemeClr val="bg1"/>
                </a:solidFill>
              </a:rPr>
              <a:t>values. </a:t>
            </a:r>
            <a:endParaRPr lang="en-US" dirty="0">
              <a:solidFill>
                <a:schemeClr val="bg1"/>
              </a:solidFill>
            </a:endParaRPr>
          </a:p>
        </p:txBody>
      </p:sp>
    </p:spTree>
    <p:extLst>
      <p:ext uri="{BB962C8B-B14F-4D97-AF65-F5344CB8AC3E}">
        <p14:creationId xmlns:p14="http://schemas.microsoft.com/office/powerpoint/2010/main" val="694532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A2C">
              <a:alpha val="75000"/>
            </a:srgbClr>
          </a:solidFill>
          <a:ln/>
        </p:spPr>
      </p:sp>
      <p:pic>
        <p:nvPicPr>
          <p:cNvPr id="3"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4" name="Shape 0"/>
          <p:cNvSpPr/>
          <p:nvPr/>
        </p:nvSpPr>
        <p:spPr>
          <a:xfrm>
            <a:off x="285750" y="0"/>
            <a:ext cx="14630400" cy="8229600"/>
          </a:xfrm>
          <a:prstGeom prst="rect">
            <a:avLst/>
          </a:prstGeom>
          <a:solidFill>
            <a:srgbClr val="0D0A2C">
              <a:alpha val="75000"/>
            </a:srgbClr>
          </a:solidFill>
          <a:ln/>
        </p:spPr>
      </p:sp>
      <p:graphicFrame>
        <p:nvGraphicFramePr>
          <p:cNvPr id="9" name="Content Placeholder 6"/>
          <p:cNvGraphicFramePr>
            <a:graphicFrameLocks/>
          </p:cNvGraphicFramePr>
          <p:nvPr>
            <p:extLst>
              <p:ext uri="{D42A27DB-BD31-4B8C-83A1-F6EECF244321}">
                <p14:modId xmlns:p14="http://schemas.microsoft.com/office/powerpoint/2010/main" val="3609338793"/>
              </p:ext>
            </p:extLst>
          </p:nvPr>
        </p:nvGraphicFramePr>
        <p:xfrm>
          <a:off x="457200" y="994205"/>
          <a:ext cx="12820650" cy="5578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7270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403033"/>
            <a:ext cx="571369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Supervised Learning</a:t>
            </a:r>
            <a:endParaRPr lang="en-US" sz="4374" dirty="0"/>
          </a:p>
        </p:txBody>
      </p:sp>
      <p:sp>
        <p:nvSpPr>
          <p:cNvPr id="5" name="Shape 2"/>
          <p:cNvSpPr/>
          <p:nvPr/>
        </p:nvSpPr>
        <p:spPr>
          <a:xfrm>
            <a:off x="2349103" y="2541746"/>
            <a:ext cx="44410" cy="4284821"/>
          </a:xfrm>
          <a:prstGeom prst="roundRect">
            <a:avLst>
              <a:gd name="adj" fmla="val 225151"/>
            </a:avLst>
          </a:prstGeom>
          <a:solidFill>
            <a:srgbClr val="552C86"/>
          </a:solidFill>
          <a:ln/>
        </p:spPr>
      </p:sp>
      <p:sp>
        <p:nvSpPr>
          <p:cNvPr id="6" name="Shape 3"/>
          <p:cNvSpPr/>
          <p:nvPr/>
        </p:nvSpPr>
        <p:spPr>
          <a:xfrm>
            <a:off x="2621220" y="2943046"/>
            <a:ext cx="777597" cy="44410"/>
          </a:xfrm>
          <a:prstGeom prst="roundRect">
            <a:avLst>
              <a:gd name="adj" fmla="val 225151"/>
            </a:avLst>
          </a:prstGeom>
          <a:solidFill>
            <a:srgbClr val="552C86"/>
          </a:solidFill>
          <a:ln/>
        </p:spPr>
      </p:sp>
      <p:sp>
        <p:nvSpPr>
          <p:cNvPr id="7" name="Shape 4"/>
          <p:cNvSpPr/>
          <p:nvPr/>
        </p:nvSpPr>
        <p:spPr>
          <a:xfrm>
            <a:off x="2121277" y="2715339"/>
            <a:ext cx="499943" cy="499943"/>
          </a:xfrm>
          <a:prstGeom prst="roundRect">
            <a:avLst>
              <a:gd name="adj" fmla="val 20000"/>
            </a:avLst>
          </a:prstGeom>
          <a:solidFill>
            <a:srgbClr val="3C136D"/>
          </a:solidFill>
          <a:ln w="7620">
            <a:solidFill>
              <a:srgbClr val="552C86"/>
            </a:solidFill>
            <a:prstDash val="solid"/>
          </a:ln>
        </p:spPr>
      </p:sp>
      <p:sp>
        <p:nvSpPr>
          <p:cNvPr id="8" name="Text 5"/>
          <p:cNvSpPr/>
          <p:nvPr/>
        </p:nvSpPr>
        <p:spPr>
          <a:xfrm>
            <a:off x="2311063" y="2757011"/>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9" name="Text 6"/>
          <p:cNvSpPr/>
          <p:nvPr/>
        </p:nvSpPr>
        <p:spPr>
          <a:xfrm>
            <a:off x="3593306" y="2763917"/>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Data Collection</a:t>
            </a:r>
            <a:endParaRPr lang="en-US" sz="2187" dirty="0"/>
          </a:p>
        </p:txBody>
      </p:sp>
      <p:sp>
        <p:nvSpPr>
          <p:cNvPr id="10" name="Text 7"/>
          <p:cNvSpPr/>
          <p:nvPr/>
        </p:nvSpPr>
        <p:spPr>
          <a:xfrm>
            <a:off x="3593306" y="3244334"/>
            <a:ext cx="8999101" cy="355402"/>
          </a:xfrm>
          <a:prstGeom prst="rect">
            <a:avLst/>
          </a:prstGeom>
          <a:noFill/>
          <a:ln/>
        </p:spPr>
        <p:txBody>
          <a:bodyPr wrap="non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Obtain labeled training data from various sources.</a:t>
            </a:r>
            <a:endParaRPr lang="en-US" sz="1750" dirty="0"/>
          </a:p>
        </p:txBody>
      </p:sp>
      <p:sp>
        <p:nvSpPr>
          <p:cNvPr id="11" name="Shape 8"/>
          <p:cNvSpPr/>
          <p:nvPr/>
        </p:nvSpPr>
        <p:spPr>
          <a:xfrm>
            <a:off x="2621220" y="4445377"/>
            <a:ext cx="777597" cy="44410"/>
          </a:xfrm>
          <a:prstGeom prst="roundRect">
            <a:avLst>
              <a:gd name="adj" fmla="val 225151"/>
            </a:avLst>
          </a:prstGeom>
          <a:solidFill>
            <a:srgbClr val="552C86"/>
          </a:solidFill>
          <a:ln/>
        </p:spPr>
      </p:sp>
      <p:sp>
        <p:nvSpPr>
          <p:cNvPr id="12" name="Shape 9"/>
          <p:cNvSpPr/>
          <p:nvPr/>
        </p:nvSpPr>
        <p:spPr>
          <a:xfrm>
            <a:off x="2121277" y="4217670"/>
            <a:ext cx="499943" cy="499943"/>
          </a:xfrm>
          <a:prstGeom prst="roundRect">
            <a:avLst>
              <a:gd name="adj" fmla="val 20000"/>
            </a:avLst>
          </a:prstGeom>
          <a:solidFill>
            <a:srgbClr val="3C136D"/>
          </a:solidFill>
          <a:ln w="7620">
            <a:solidFill>
              <a:srgbClr val="552C86"/>
            </a:solidFill>
            <a:prstDash val="solid"/>
          </a:ln>
        </p:spPr>
      </p:sp>
      <p:sp>
        <p:nvSpPr>
          <p:cNvPr id="13" name="Text 10"/>
          <p:cNvSpPr/>
          <p:nvPr/>
        </p:nvSpPr>
        <p:spPr>
          <a:xfrm>
            <a:off x="2276535" y="4259342"/>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4" name="Text 11"/>
          <p:cNvSpPr/>
          <p:nvPr/>
        </p:nvSpPr>
        <p:spPr>
          <a:xfrm>
            <a:off x="3593306" y="4266248"/>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Model Training</a:t>
            </a:r>
            <a:endParaRPr lang="en-US" sz="2187" dirty="0"/>
          </a:p>
        </p:txBody>
      </p:sp>
      <p:sp>
        <p:nvSpPr>
          <p:cNvPr id="15" name="Text 12"/>
          <p:cNvSpPr/>
          <p:nvPr/>
        </p:nvSpPr>
        <p:spPr>
          <a:xfrm>
            <a:off x="3593306" y="4746665"/>
            <a:ext cx="8999101" cy="355402"/>
          </a:xfrm>
          <a:prstGeom prst="rect">
            <a:avLst/>
          </a:prstGeom>
          <a:noFill/>
          <a:ln/>
        </p:spPr>
        <p:txBody>
          <a:bodyPr wrap="non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Use the labeled data to train the model to make predictions.</a:t>
            </a:r>
            <a:endParaRPr lang="en-US" sz="1750" dirty="0"/>
          </a:p>
        </p:txBody>
      </p:sp>
      <p:sp>
        <p:nvSpPr>
          <p:cNvPr id="16" name="Shape 13"/>
          <p:cNvSpPr/>
          <p:nvPr/>
        </p:nvSpPr>
        <p:spPr>
          <a:xfrm>
            <a:off x="2621220" y="5947708"/>
            <a:ext cx="777597" cy="44410"/>
          </a:xfrm>
          <a:prstGeom prst="roundRect">
            <a:avLst>
              <a:gd name="adj" fmla="val 225151"/>
            </a:avLst>
          </a:prstGeom>
          <a:solidFill>
            <a:srgbClr val="552C86"/>
          </a:solidFill>
          <a:ln/>
        </p:spPr>
      </p:sp>
      <p:sp>
        <p:nvSpPr>
          <p:cNvPr id="17" name="Shape 14"/>
          <p:cNvSpPr/>
          <p:nvPr/>
        </p:nvSpPr>
        <p:spPr>
          <a:xfrm>
            <a:off x="2121277" y="5720001"/>
            <a:ext cx="499943" cy="499943"/>
          </a:xfrm>
          <a:prstGeom prst="roundRect">
            <a:avLst>
              <a:gd name="adj" fmla="val 20000"/>
            </a:avLst>
          </a:prstGeom>
          <a:solidFill>
            <a:srgbClr val="3C136D"/>
          </a:solidFill>
          <a:ln w="7620">
            <a:solidFill>
              <a:srgbClr val="552C86"/>
            </a:solidFill>
            <a:prstDash val="solid"/>
          </a:ln>
        </p:spPr>
      </p:sp>
      <p:sp>
        <p:nvSpPr>
          <p:cNvPr id="18" name="Text 15"/>
          <p:cNvSpPr/>
          <p:nvPr/>
        </p:nvSpPr>
        <p:spPr>
          <a:xfrm>
            <a:off x="2277249" y="5761673"/>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9" name="Text 16"/>
          <p:cNvSpPr/>
          <p:nvPr/>
        </p:nvSpPr>
        <p:spPr>
          <a:xfrm>
            <a:off x="3593306" y="5768578"/>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Evaluation</a:t>
            </a:r>
            <a:endParaRPr lang="en-US" sz="2187" dirty="0"/>
          </a:p>
        </p:txBody>
      </p:sp>
      <p:sp>
        <p:nvSpPr>
          <p:cNvPr id="20" name="Text 17"/>
          <p:cNvSpPr/>
          <p:nvPr/>
        </p:nvSpPr>
        <p:spPr>
          <a:xfrm>
            <a:off x="3593306" y="6248995"/>
            <a:ext cx="8999101" cy="355402"/>
          </a:xfrm>
          <a:prstGeom prst="rect">
            <a:avLst/>
          </a:prstGeom>
          <a:noFill/>
          <a:ln/>
        </p:spPr>
        <p:txBody>
          <a:bodyPr wrap="non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Assess the model's performance using test data to validate accuracy.</a:t>
            </a:r>
            <a:endParaRPr lang="en-US" sz="1750" dirty="0"/>
          </a:p>
        </p:txBody>
      </p:sp>
      <p:sp>
        <p:nvSpPr>
          <p:cNvPr id="22" name="TextBox 21"/>
          <p:cNvSpPr txBox="1"/>
          <p:nvPr/>
        </p:nvSpPr>
        <p:spPr>
          <a:xfrm>
            <a:off x="7901321" y="1437500"/>
            <a:ext cx="5314950" cy="369332"/>
          </a:xfrm>
          <a:prstGeom prst="rect">
            <a:avLst/>
          </a:prstGeom>
          <a:noFill/>
        </p:spPr>
        <p:txBody>
          <a:bodyPr wrap="square" rtlCol="0">
            <a:spAutoFit/>
          </a:bodyPr>
          <a:lstStyle/>
          <a:p>
            <a:r>
              <a:rPr lang="en-IN" dirty="0" err="1" smtClean="0">
                <a:ln w="0"/>
                <a:solidFill>
                  <a:schemeClr val="bg1"/>
                </a:solidFill>
                <a:effectLst>
                  <a:outerShdw blurRad="38100" dist="25400" dir="5400000" algn="ctr" rotWithShape="0">
                    <a:srgbClr val="6E747A">
                      <a:alpha val="43000"/>
                    </a:srgbClr>
                  </a:outerShdw>
                </a:effectLst>
              </a:rPr>
              <a:t>fjrth</a:t>
            </a:r>
            <a:endParaRPr lang="en-IN" dirty="0">
              <a:ln w="0"/>
              <a:solidFill>
                <a:schemeClr val="bg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043113"/>
            <a:ext cx="6458545"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Unsupervised Learning</a:t>
            </a:r>
            <a:endParaRPr lang="en-US" sz="4374" dirty="0"/>
          </a:p>
        </p:txBody>
      </p:sp>
      <p:sp>
        <p:nvSpPr>
          <p:cNvPr id="5" name="Text 2"/>
          <p:cNvSpPr/>
          <p:nvPr/>
        </p:nvSpPr>
        <p:spPr>
          <a:xfrm>
            <a:off x="2037993" y="3292912"/>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Clustering</a:t>
            </a:r>
            <a:endParaRPr lang="en-US" sz="2187" dirty="0"/>
          </a:p>
        </p:txBody>
      </p:sp>
      <p:sp>
        <p:nvSpPr>
          <p:cNvPr id="6" name="Text 3"/>
          <p:cNvSpPr/>
          <p:nvPr/>
        </p:nvSpPr>
        <p:spPr>
          <a:xfrm>
            <a:off x="2037993" y="3862268"/>
            <a:ext cx="3156347"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Unsupervised learning includes clustering algorithms, which group similar data points without predefined categories.</a:t>
            </a:r>
            <a:endParaRPr lang="en-US" sz="1750" dirty="0"/>
          </a:p>
        </p:txBody>
      </p:sp>
      <p:sp>
        <p:nvSpPr>
          <p:cNvPr id="7" name="Text 4"/>
          <p:cNvSpPr/>
          <p:nvPr/>
        </p:nvSpPr>
        <p:spPr>
          <a:xfrm>
            <a:off x="5743932" y="3292912"/>
            <a:ext cx="3156347"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Dimensionality Reduction</a:t>
            </a:r>
            <a:endParaRPr lang="en-US" sz="2187" dirty="0"/>
          </a:p>
        </p:txBody>
      </p:sp>
      <p:sp>
        <p:nvSpPr>
          <p:cNvPr id="8" name="Text 5"/>
          <p:cNvSpPr/>
          <p:nvPr/>
        </p:nvSpPr>
        <p:spPr>
          <a:xfrm>
            <a:off x="5743932" y="4209455"/>
            <a:ext cx="3156347"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It also involves dimensionality reduction techniques, which reduce the number of input variables while preserving meaningful information.</a:t>
            </a:r>
            <a:endParaRPr lang="en-US" sz="1750" dirty="0"/>
          </a:p>
        </p:txBody>
      </p:sp>
      <p:sp>
        <p:nvSpPr>
          <p:cNvPr id="9" name="Text 6"/>
          <p:cNvSpPr/>
          <p:nvPr/>
        </p:nvSpPr>
        <p:spPr>
          <a:xfrm>
            <a:off x="9449872" y="3292912"/>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Applications</a:t>
            </a:r>
            <a:endParaRPr lang="en-US" sz="2187" dirty="0"/>
          </a:p>
        </p:txBody>
      </p:sp>
      <p:sp>
        <p:nvSpPr>
          <p:cNvPr id="10" name="Text 7"/>
          <p:cNvSpPr/>
          <p:nvPr/>
        </p:nvSpPr>
        <p:spPr>
          <a:xfrm>
            <a:off x="9449872" y="3862268"/>
            <a:ext cx="3156347"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Applications include anomaly detection, pattern recognition, and market segmentation, among others.</a:t>
            </a:r>
            <a:endParaRPr lang="en-US" sz="17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67833" y="2243733"/>
            <a:ext cx="14630400" cy="8229600"/>
          </a:xfrm>
          <a:prstGeom prst="rect">
            <a:avLst/>
          </a:prstGeom>
          <a:solidFill>
            <a:srgbClr val="0D0A2C">
              <a:alpha val="75000"/>
            </a:srgbClr>
          </a:solidFill>
          <a:ln/>
        </p:spPr>
      </p:sp>
      <p:sp>
        <p:nvSpPr>
          <p:cNvPr id="5" name="Text 1"/>
          <p:cNvSpPr/>
          <p:nvPr/>
        </p:nvSpPr>
        <p:spPr>
          <a:xfrm>
            <a:off x="4490799" y="1871067"/>
            <a:ext cx="6800136"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Reinforcement Learning</a:t>
            </a:r>
            <a:endParaRPr lang="en-US" sz="4374" dirty="0"/>
          </a:p>
        </p:txBody>
      </p:sp>
      <p:sp>
        <p:nvSpPr>
          <p:cNvPr id="6" name="Shape 2"/>
          <p:cNvSpPr/>
          <p:nvPr/>
        </p:nvSpPr>
        <p:spPr>
          <a:xfrm>
            <a:off x="4490799" y="3127891"/>
            <a:ext cx="388739" cy="388739"/>
          </a:xfrm>
          <a:prstGeom prst="roundRect">
            <a:avLst>
              <a:gd name="adj" fmla="val 25722"/>
            </a:avLst>
          </a:prstGeom>
          <a:solidFill>
            <a:srgbClr val="3C136D"/>
          </a:solidFill>
          <a:ln w="7620">
            <a:solidFill>
              <a:srgbClr val="552C86"/>
            </a:solidFill>
            <a:prstDash val="solid"/>
          </a:ln>
        </p:spPr>
      </p:sp>
      <p:sp>
        <p:nvSpPr>
          <p:cNvPr id="7" name="Text 3"/>
          <p:cNvSpPr/>
          <p:nvPr/>
        </p:nvSpPr>
        <p:spPr>
          <a:xfrm>
            <a:off x="5101709" y="3148608"/>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Trial and Error</a:t>
            </a:r>
            <a:endParaRPr lang="en-US" sz="2187" dirty="0"/>
          </a:p>
        </p:txBody>
      </p:sp>
      <p:sp>
        <p:nvSpPr>
          <p:cNvPr id="8" name="Text 4"/>
          <p:cNvSpPr/>
          <p:nvPr/>
        </p:nvSpPr>
        <p:spPr>
          <a:xfrm>
            <a:off x="5101709" y="3629025"/>
            <a:ext cx="3931206"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Reinforcement learning involves learning from experience through trial and error.</a:t>
            </a:r>
            <a:endParaRPr lang="en-US" sz="1750" dirty="0"/>
          </a:p>
        </p:txBody>
      </p:sp>
      <p:sp>
        <p:nvSpPr>
          <p:cNvPr id="9" name="Shape 5"/>
          <p:cNvSpPr/>
          <p:nvPr/>
        </p:nvSpPr>
        <p:spPr>
          <a:xfrm>
            <a:off x="9255085" y="3127891"/>
            <a:ext cx="388739" cy="388739"/>
          </a:xfrm>
          <a:prstGeom prst="roundRect">
            <a:avLst>
              <a:gd name="adj" fmla="val 25722"/>
            </a:avLst>
          </a:prstGeom>
          <a:solidFill>
            <a:srgbClr val="3C136D"/>
          </a:solidFill>
          <a:ln w="7620">
            <a:solidFill>
              <a:srgbClr val="552C86"/>
            </a:solidFill>
            <a:prstDash val="solid"/>
          </a:ln>
        </p:spPr>
      </p:sp>
      <p:sp>
        <p:nvSpPr>
          <p:cNvPr id="10" name="Text 6"/>
          <p:cNvSpPr/>
          <p:nvPr/>
        </p:nvSpPr>
        <p:spPr>
          <a:xfrm>
            <a:off x="9865995" y="3148608"/>
            <a:ext cx="3166705"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Rewards and Penalties</a:t>
            </a:r>
            <a:endParaRPr lang="en-US" sz="2187" dirty="0"/>
          </a:p>
        </p:txBody>
      </p:sp>
      <p:sp>
        <p:nvSpPr>
          <p:cNvPr id="11" name="Text 7"/>
          <p:cNvSpPr/>
          <p:nvPr/>
        </p:nvSpPr>
        <p:spPr>
          <a:xfrm>
            <a:off x="9865995" y="3629025"/>
            <a:ext cx="3931206"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Agents learn to take actions to maximize cumulative rewards and minimize penalties.</a:t>
            </a:r>
            <a:endParaRPr lang="en-US" sz="1750" dirty="0"/>
          </a:p>
        </p:txBody>
      </p:sp>
      <p:sp>
        <p:nvSpPr>
          <p:cNvPr id="12" name="Shape 8"/>
          <p:cNvSpPr/>
          <p:nvPr/>
        </p:nvSpPr>
        <p:spPr>
          <a:xfrm>
            <a:off x="4490799" y="5146596"/>
            <a:ext cx="388739" cy="388739"/>
          </a:xfrm>
          <a:prstGeom prst="roundRect">
            <a:avLst>
              <a:gd name="adj" fmla="val 25722"/>
            </a:avLst>
          </a:prstGeom>
          <a:solidFill>
            <a:srgbClr val="3C136D"/>
          </a:solidFill>
          <a:ln w="7620">
            <a:solidFill>
              <a:srgbClr val="552C86"/>
            </a:solidFill>
            <a:prstDash val="solid"/>
          </a:ln>
        </p:spPr>
      </p:sp>
      <p:sp>
        <p:nvSpPr>
          <p:cNvPr id="13" name="Text 9"/>
          <p:cNvSpPr/>
          <p:nvPr/>
        </p:nvSpPr>
        <p:spPr>
          <a:xfrm>
            <a:off x="5101709" y="5167313"/>
            <a:ext cx="367534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Exploration vs Exploitation</a:t>
            </a:r>
            <a:endParaRPr lang="en-US" sz="2187" dirty="0"/>
          </a:p>
        </p:txBody>
      </p:sp>
      <p:sp>
        <p:nvSpPr>
          <p:cNvPr id="14" name="Text 10"/>
          <p:cNvSpPr/>
          <p:nvPr/>
        </p:nvSpPr>
        <p:spPr>
          <a:xfrm>
            <a:off x="5101709" y="5647730"/>
            <a:ext cx="8695492"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Trade-off between exploring new actions and exploiting known actions for maximum reward.</a:t>
            </a:r>
            <a:endParaRPr lang="en-US" sz="17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903934" y="511612"/>
            <a:ext cx="7086005" cy="580430"/>
          </a:xfrm>
          <a:prstGeom prst="rect">
            <a:avLst/>
          </a:prstGeom>
          <a:noFill/>
          <a:ln/>
        </p:spPr>
        <p:txBody>
          <a:bodyPr wrap="none" rtlCol="0" anchor="t"/>
          <a:lstStyle/>
          <a:p>
            <a:pPr marL="0" indent="0">
              <a:lnSpc>
                <a:spcPts val="4570"/>
              </a:lnSpc>
              <a:buNone/>
            </a:pPr>
            <a:r>
              <a:rPr lang="en-US" sz="3656" dirty="0">
                <a:solidFill>
                  <a:srgbClr val="F2F0F4"/>
                </a:solidFill>
                <a:latin typeface="Montserrat" pitchFamily="34" charset="0"/>
                <a:ea typeface="Montserrat" pitchFamily="34" charset="-122"/>
                <a:cs typeface="Montserrat" pitchFamily="34" charset="-120"/>
              </a:rPr>
              <a:t>Life Cycle of Machine Learning</a:t>
            </a:r>
            <a:endParaRPr lang="en-US" sz="3656" dirty="0"/>
          </a:p>
        </p:txBody>
      </p:sp>
      <p:sp>
        <p:nvSpPr>
          <p:cNvPr id="5" name="Shape 2"/>
          <p:cNvSpPr/>
          <p:nvPr/>
        </p:nvSpPr>
        <p:spPr>
          <a:xfrm>
            <a:off x="2903934" y="1463516"/>
            <a:ext cx="1102757" cy="1070253"/>
          </a:xfrm>
          <a:prstGeom prst="roundRect">
            <a:avLst>
              <a:gd name="adj" fmla="val 7810"/>
            </a:avLst>
          </a:prstGeom>
          <a:solidFill>
            <a:srgbClr val="3C136D"/>
          </a:solidFill>
          <a:ln w="7620">
            <a:solidFill>
              <a:srgbClr val="552C86"/>
            </a:solidFill>
            <a:prstDash val="solid"/>
          </a:ln>
        </p:spPr>
      </p:sp>
      <p:sp>
        <p:nvSpPr>
          <p:cNvPr id="6" name="Text 3"/>
          <p:cNvSpPr/>
          <p:nvPr/>
        </p:nvSpPr>
        <p:spPr>
          <a:xfrm>
            <a:off x="3097292" y="1812846"/>
            <a:ext cx="83820" cy="371475"/>
          </a:xfrm>
          <a:prstGeom prst="rect">
            <a:avLst/>
          </a:prstGeom>
          <a:noFill/>
          <a:ln/>
        </p:spPr>
        <p:txBody>
          <a:bodyPr wrap="none" rtlCol="0" anchor="t"/>
          <a:lstStyle/>
          <a:p>
            <a:pPr marL="0" indent="0" algn="ctr">
              <a:lnSpc>
                <a:spcPts val="2925"/>
              </a:lnSpc>
              <a:buNone/>
            </a:pPr>
            <a:r>
              <a:rPr lang="en-US" sz="1828" dirty="0">
                <a:solidFill>
                  <a:srgbClr val="DCD7E5"/>
                </a:solidFill>
                <a:latin typeface="Montserrat" pitchFamily="34" charset="0"/>
                <a:ea typeface="Montserrat" pitchFamily="34" charset="-122"/>
                <a:cs typeface="Montserrat" pitchFamily="34" charset="-120"/>
              </a:rPr>
              <a:t>1</a:t>
            </a:r>
            <a:endParaRPr lang="en-US" sz="1828" dirty="0"/>
          </a:p>
        </p:txBody>
      </p:sp>
      <p:sp>
        <p:nvSpPr>
          <p:cNvPr id="7" name="Text 4"/>
          <p:cNvSpPr/>
          <p:nvPr/>
        </p:nvSpPr>
        <p:spPr>
          <a:xfrm>
            <a:off x="4192429" y="1649254"/>
            <a:ext cx="2321719" cy="290155"/>
          </a:xfrm>
          <a:prstGeom prst="rect">
            <a:avLst/>
          </a:prstGeom>
          <a:noFill/>
          <a:ln/>
        </p:spPr>
        <p:txBody>
          <a:bodyPr wrap="none" rtlCol="0" anchor="t"/>
          <a:lstStyle/>
          <a:p>
            <a:pPr marL="0" indent="0" algn="l">
              <a:lnSpc>
                <a:spcPts val="2285"/>
              </a:lnSpc>
              <a:buNone/>
            </a:pPr>
            <a:r>
              <a:rPr lang="en-US" sz="1828" dirty="0">
                <a:solidFill>
                  <a:srgbClr val="DCD7E5"/>
                </a:solidFill>
                <a:latin typeface="Montserrat" pitchFamily="34" charset="0"/>
                <a:ea typeface="Montserrat" pitchFamily="34" charset="-122"/>
                <a:cs typeface="Montserrat" pitchFamily="34" charset="-120"/>
              </a:rPr>
              <a:t>Data Collection</a:t>
            </a:r>
            <a:endParaRPr lang="en-US" sz="1828" dirty="0"/>
          </a:p>
        </p:txBody>
      </p:sp>
      <p:sp>
        <p:nvSpPr>
          <p:cNvPr id="8" name="Text 5"/>
          <p:cNvSpPr/>
          <p:nvPr/>
        </p:nvSpPr>
        <p:spPr>
          <a:xfrm>
            <a:off x="4192429" y="2050852"/>
            <a:ext cx="2593658" cy="297180"/>
          </a:xfrm>
          <a:prstGeom prst="rect">
            <a:avLst/>
          </a:prstGeom>
          <a:noFill/>
          <a:ln/>
        </p:spPr>
        <p:txBody>
          <a:bodyPr wrap="none" rtlCol="0" anchor="t"/>
          <a:lstStyle/>
          <a:p>
            <a:pPr marL="0" indent="0" algn="l">
              <a:lnSpc>
                <a:spcPts val="2340"/>
              </a:lnSpc>
              <a:buNone/>
            </a:pPr>
            <a:r>
              <a:rPr lang="en-US" sz="1463" dirty="0">
                <a:solidFill>
                  <a:srgbClr val="DCD7E5"/>
                </a:solidFill>
                <a:latin typeface="Heebo" pitchFamily="34" charset="0"/>
                <a:ea typeface="Heebo" pitchFamily="34" charset="-122"/>
                <a:cs typeface="Heebo" pitchFamily="34" charset="-120"/>
              </a:rPr>
              <a:t>Gathering relevant data sources</a:t>
            </a:r>
            <a:endParaRPr lang="en-US" sz="1463" dirty="0"/>
          </a:p>
        </p:txBody>
      </p:sp>
      <p:sp>
        <p:nvSpPr>
          <p:cNvPr id="9" name="Shape 6"/>
          <p:cNvSpPr/>
          <p:nvPr/>
        </p:nvSpPr>
        <p:spPr>
          <a:xfrm>
            <a:off x="4099560" y="2513528"/>
            <a:ext cx="7534037" cy="18574"/>
          </a:xfrm>
          <a:prstGeom prst="roundRect">
            <a:avLst>
              <a:gd name="adj" fmla="val 449998"/>
            </a:avLst>
          </a:prstGeom>
          <a:solidFill>
            <a:srgbClr val="552C86"/>
          </a:solidFill>
          <a:ln/>
        </p:spPr>
      </p:sp>
      <p:sp>
        <p:nvSpPr>
          <p:cNvPr id="10" name="Shape 7"/>
          <p:cNvSpPr/>
          <p:nvPr/>
        </p:nvSpPr>
        <p:spPr>
          <a:xfrm>
            <a:off x="2903934" y="2626638"/>
            <a:ext cx="2205633" cy="1070253"/>
          </a:xfrm>
          <a:prstGeom prst="roundRect">
            <a:avLst>
              <a:gd name="adj" fmla="val 7810"/>
            </a:avLst>
          </a:prstGeom>
          <a:solidFill>
            <a:srgbClr val="3C136D"/>
          </a:solidFill>
          <a:ln w="7620">
            <a:solidFill>
              <a:srgbClr val="552C86"/>
            </a:solidFill>
            <a:prstDash val="solid"/>
          </a:ln>
        </p:spPr>
      </p:sp>
      <p:sp>
        <p:nvSpPr>
          <p:cNvPr id="11" name="Text 8"/>
          <p:cNvSpPr/>
          <p:nvPr/>
        </p:nvSpPr>
        <p:spPr>
          <a:xfrm>
            <a:off x="3097292" y="2975967"/>
            <a:ext cx="131921" cy="371475"/>
          </a:xfrm>
          <a:prstGeom prst="rect">
            <a:avLst/>
          </a:prstGeom>
          <a:noFill/>
          <a:ln/>
        </p:spPr>
        <p:txBody>
          <a:bodyPr wrap="none" rtlCol="0" anchor="t"/>
          <a:lstStyle/>
          <a:p>
            <a:pPr marL="0" indent="0" algn="ctr">
              <a:lnSpc>
                <a:spcPts val="2925"/>
              </a:lnSpc>
              <a:buNone/>
            </a:pPr>
            <a:r>
              <a:rPr lang="en-US" sz="1828" dirty="0">
                <a:solidFill>
                  <a:srgbClr val="DCD7E5"/>
                </a:solidFill>
                <a:latin typeface="Montserrat" pitchFamily="34" charset="0"/>
                <a:ea typeface="Montserrat" pitchFamily="34" charset="-122"/>
                <a:cs typeface="Montserrat" pitchFamily="34" charset="-120"/>
              </a:rPr>
              <a:t>2</a:t>
            </a:r>
            <a:endParaRPr lang="en-US" sz="1828" dirty="0"/>
          </a:p>
        </p:txBody>
      </p:sp>
      <p:sp>
        <p:nvSpPr>
          <p:cNvPr id="12" name="Text 9"/>
          <p:cNvSpPr/>
          <p:nvPr/>
        </p:nvSpPr>
        <p:spPr>
          <a:xfrm>
            <a:off x="5295305" y="2812375"/>
            <a:ext cx="2321719" cy="290155"/>
          </a:xfrm>
          <a:prstGeom prst="rect">
            <a:avLst/>
          </a:prstGeom>
          <a:noFill/>
          <a:ln/>
        </p:spPr>
        <p:txBody>
          <a:bodyPr wrap="none" rtlCol="0" anchor="t"/>
          <a:lstStyle/>
          <a:p>
            <a:pPr marL="0" indent="0" algn="l">
              <a:lnSpc>
                <a:spcPts val="2285"/>
              </a:lnSpc>
              <a:buNone/>
            </a:pPr>
            <a:r>
              <a:rPr lang="en-US" sz="1828" dirty="0">
                <a:solidFill>
                  <a:srgbClr val="DCD7E5"/>
                </a:solidFill>
                <a:latin typeface="Montserrat" pitchFamily="34" charset="0"/>
                <a:ea typeface="Montserrat" pitchFamily="34" charset="-122"/>
                <a:cs typeface="Montserrat" pitchFamily="34" charset="-120"/>
              </a:rPr>
              <a:t>Data Preparation</a:t>
            </a:r>
            <a:endParaRPr lang="en-US" sz="1828" dirty="0"/>
          </a:p>
        </p:txBody>
      </p:sp>
      <p:sp>
        <p:nvSpPr>
          <p:cNvPr id="13" name="Text 10"/>
          <p:cNvSpPr/>
          <p:nvPr/>
        </p:nvSpPr>
        <p:spPr>
          <a:xfrm>
            <a:off x="5295305" y="3213973"/>
            <a:ext cx="2676882" cy="297180"/>
          </a:xfrm>
          <a:prstGeom prst="rect">
            <a:avLst/>
          </a:prstGeom>
          <a:noFill/>
          <a:ln/>
        </p:spPr>
        <p:txBody>
          <a:bodyPr wrap="none" rtlCol="0" anchor="t"/>
          <a:lstStyle/>
          <a:p>
            <a:pPr marL="0" indent="0" algn="l">
              <a:lnSpc>
                <a:spcPts val="2340"/>
              </a:lnSpc>
              <a:buNone/>
            </a:pPr>
            <a:r>
              <a:rPr lang="en-US" sz="1463" dirty="0">
                <a:solidFill>
                  <a:srgbClr val="DCD7E5"/>
                </a:solidFill>
                <a:latin typeface="Heebo" pitchFamily="34" charset="0"/>
                <a:ea typeface="Heebo" pitchFamily="34" charset="-122"/>
                <a:cs typeface="Heebo" pitchFamily="34" charset="-120"/>
              </a:rPr>
              <a:t>Cleaning and preprocessing data</a:t>
            </a:r>
            <a:endParaRPr lang="en-US" sz="1463" dirty="0"/>
          </a:p>
        </p:txBody>
      </p:sp>
      <p:sp>
        <p:nvSpPr>
          <p:cNvPr id="14" name="Shape 11"/>
          <p:cNvSpPr/>
          <p:nvPr/>
        </p:nvSpPr>
        <p:spPr>
          <a:xfrm>
            <a:off x="5202436" y="3676650"/>
            <a:ext cx="6431161" cy="18574"/>
          </a:xfrm>
          <a:prstGeom prst="roundRect">
            <a:avLst>
              <a:gd name="adj" fmla="val 449998"/>
            </a:avLst>
          </a:prstGeom>
          <a:solidFill>
            <a:srgbClr val="552C86"/>
          </a:solidFill>
          <a:ln/>
        </p:spPr>
      </p:sp>
      <p:sp>
        <p:nvSpPr>
          <p:cNvPr id="15" name="Shape 12"/>
          <p:cNvSpPr/>
          <p:nvPr/>
        </p:nvSpPr>
        <p:spPr>
          <a:xfrm>
            <a:off x="2903934" y="3789759"/>
            <a:ext cx="3308390" cy="1070253"/>
          </a:xfrm>
          <a:prstGeom prst="roundRect">
            <a:avLst>
              <a:gd name="adj" fmla="val 7810"/>
            </a:avLst>
          </a:prstGeom>
          <a:solidFill>
            <a:srgbClr val="3C136D"/>
          </a:solidFill>
          <a:ln w="7620">
            <a:solidFill>
              <a:srgbClr val="552C86"/>
            </a:solidFill>
            <a:prstDash val="solid"/>
          </a:ln>
        </p:spPr>
      </p:sp>
      <p:sp>
        <p:nvSpPr>
          <p:cNvPr id="16" name="Text 13"/>
          <p:cNvSpPr/>
          <p:nvPr/>
        </p:nvSpPr>
        <p:spPr>
          <a:xfrm>
            <a:off x="3097292" y="4139089"/>
            <a:ext cx="130969" cy="371475"/>
          </a:xfrm>
          <a:prstGeom prst="rect">
            <a:avLst/>
          </a:prstGeom>
          <a:noFill/>
          <a:ln/>
        </p:spPr>
        <p:txBody>
          <a:bodyPr wrap="none" rtlCol="0" anchor="t"/>
          <a:lstStyle/>
          <a:p>
            <a:pPr marL="0" indent="0" algn="ctr">
              <a:lnSpc>
                <a:spcPts val="2925"/>
              </a:lnSpc>
              <a:buNone/>
            </a:pPr>
            <a:r>
              <a:rPr lang="en-US" sz="1828" dirty="0">
                <a:solidFill>
                  <a:srgbClr val="DCD7E5"/>
                </a:solidFill>
                <a:latin typeface="Montserrat" pitchFamily="34" charset="0"/>
                <a:ea typeface="Montserrat" pitchFamily="34" charset="-122"/>
                <a:cs typeface="Montserrat" pitchFamily="34" charset="-120"/>
              </a:rPr>
              <a:t>3</a:t>
            </a:r>
            <a:endParaRPr lang="en-US" sz="1828" dirty="0"/>
          </a:p>
        </p:txBody>
      </p:sp>
      <p:sp>
        <p:nvSpPr>
          <p:cNvPr id="17" name="Text 14"/>
          <p:cNvSpPr/>
          <p:nvPr/>
        </p:nvSpPr>
        <p:spPr>
          <a:xfrm>
            <a:off x="6398062" y="3975497"/>
            <a:ext cx="2321719" cy="290155"/>
          </a:xfrm>
          <a:prstGeom prst="rect">
            <a:avLst/>
          </a:prstGeom>
          <a:noFill/>
          <a:ln/>
        </p:spPr>
        <p:txBody>
          <a:bodyPr wrap="none" rtlCol="0" anchor="t"/>
          <a:lstStyle/>
          <a:p>
            <a:pPr marL="0" indent="0" algn="l">
              <a:lnSpc>
                <a:spcPts val="2285"/>
              </a:lnSpc>
              <a:buNone/>
            </a:pPr>
            <a:r>
              <a:rPr lang="en-US" sz="1828" dirty="0">
                <a:solidFill>
                  <a:srgbClr val="DCD7E5"/>
                </a:solidFill>
                <a:latin typeface="Montserrat" pitchFamily="34" charset="0"/>
                <a:ea typeface="Montserrat" pitchFamily="34" charset="-122"/>
                <a:cs typeface="Montserrat" pitchFamily="34" charset="-120"/>
              </a:rPr>
              <a:t>Model Building</a:t>
            </a:r>
            <a:endParaRPr lang="en-US" sz="1828" dirty="0"/>
          </a:p>
        </p:txBody>
      </p:sp>
      <p:sp>
        <p:nvSpPr>
          <p:cNvPr id="18" name="Text 15"/>
          <p:cNvSpPr/>
          <p:nvPr/>
        </p:nvSpPr>
        <p:spPr>
          <a:xfrm>
            <a:off x="6398062" y="4377095"/>
            <a:ext cx="3359825" cy="297180"/>
          </a:xfrm>
          <a:prstGeom prst="rect">
            <a:avLst/>
          </a:prstGeom>
          <a:noFill/>
          <a:ln/>
        </p:spPr>
        <p:txBody>
          <a:bodyPr wrap="none" rtlCol="0" anchor="t"/>
          <a:lstStyle/>
          <a:p>
            <a:pPr marL="0" indent="0" algn="l">
              <a:lnSpc>
                <a:spcPts val="2340"/>
              </a:lnSpc>
              <a:buNone/>
            </a:pPr>
            <a:r>
              <a:rPr lang="en-US" sz="1463" dirty="0">
                <a:solidFill>
                  <a:srgbClr val="DCD7E5"/>
                </a:solidFill>
                <a:latin typeface="Heebo" pitchFamily="34" charset="0"/>
                <a:ea typeface="Heebo" pitchFamily="34" charset="-122"/>
                <a:cs typeface="Heebo" pitchFamily="34" charset="-120"/>
              </a:rPr>
              <a:t>Constructing the machine learning model</a:t>
            </a:r>
            <a:endParaRPr lang="en-US" sz="1463" dirty="0"/>
          </a:p>
        </p:txBody>
      </p:sp>
      <p:sp>
        <p:nvSpPr>
          <p:cNvPr id="19" name="Shape 16"/>
          <p:cNvSpPr/>
          <p:nvPr/>
        </p:nvSpPr>
        <p:spPr>
          <a:xfrm>
            <a:off x="6305193" y="4839772"/>
            <a:ext cx="5328404" cy="18574"/>
          </a:xfrm>
          <a:prstGeom prst="roundRect">
            <a:avLst>
              <a:gd name="adj" fmla="val 449998"/>
            </a:avLst>
          </a:prstGeom>
          <a:solidFill>
            <a:srgbClr val="552C86"/>
          </a:solidFill>
          <a:ln/>
        </p:spPr>
      </p:sp>
      <p:sp>
        <p:nvSpPr>
          <p:cNvPr id="20" name="Shape 17"/>
          <p:cNvSpPr/>
          <p:nvPr/>
        </p:nvSpPr>
        <p:spPr>
          <a:xfrm>
            <a:off x="2903934" y="4952881"/>
            <a:ext cx="4411266" cy="1367433"/>
          </a:xfrm>
          <a:prstGeom prst="roundRect">
            <a:avLst>
              <a:gd name="adj" fmla="val 6112"/>
            </a:avLst>
          </a:prstGeom>
          <a:solidFill>
            <a:srgbClr val="3C136D"/>
          </a:solidFill>
          <a:ln w="7620">
            <a:solidFill>
              <a:srgbClr val="552C86"/>
            </a:solidFill>
            <a:prstDash val="solid"/>
          </a:ln>
        </p:spPr>
      </p:sp>
      <p:sp>
        <p:nvSpPr>
          <p:cNvPr id="21" name="Text 18"/>
          <p:cNvSpPr/>
          <p:nvPr/>
        </p:nvSpPr>
        <p:spPr>
          <a:xfrm>
            <a:off x="3097292" y="5450800"/>
            <a:ext cx="153472" cy="371475"/>
          </a:xfrm>
          <a:prstGeom prst="rect">
            <a:avLst/>
          </a:prstGeom>
          <a:noFill/>
          <a:ln/>
        </p:spPr>
        <p:txBody>
          <a:bodyPr wrap="none" rtlCol="0" anchor="t"/>
          <a:lstStyle/>
          <a:p>
            <a:pPr marL="0" indent="0" algn="ctr">
              <a:lnSpc>
                <a:spcPts val="2925"/>
              </a:lnSpc>
              <a:buNone/>
            </a:pPr>
            <a:r>
              <a:rPr lang="en-US" sz="1828" dirty="0">
                <a:solidFill>
                  <a:srgbClr val="DCD7E5"/>
                </a:solidFill>
                <a:latin typeface="Montserrat" pitchFamily="34" charset="0"/>
                <a:ea typeface="Montserrat" pitchFamily="34" charset="-122"/>
                <a:cs typeface="Montserrat" pitchFamily="34" charset="-120"/>
              </a:rPr>
              <a:t>4</a:t>
            </a:r>
            <a:endParaRPr lang="en-US" sz="1828" dirty="0"/>
          </a:p>
        </p:txBody>
      </p:sp>
      <p:sp>
        <p:nvSpPr>
          <p:cNvPr id="22" name="Text 19"/>
          <p:cNvSpPr/>
          <p:nvPr/>
        </p:nvSpPr>
        <p:spPr>
          <a:xfrm>
            <a:off x="7500938" y="5138618"/>
            <a:ext cx="2321719" cy="290155"/>
          </a:xfrm>
          <a:prstGeom prst="rect">
            <a:avLst/>
          </a:prstGeom>
          <a:noFill/>
          <a:ln/>
        </p:spPr>
        <p:txBody>
          <a:bodyPr wrap="none" rtlCol="0" anchor="t"/>
          <a:lstStyle/>
          <a:p>
            <a:pPr marL="0" indent="0" algn="l">
              <a:lnSpc>
                <a:spcPts val="2285"/>
              </a:lnSpc>
              <a:buNone/>
            </a:pPr>
            <a:r>
              <a:rPr lang="en-US" sz="1828" dirty="0">
                <a:solidFill>
                  <a:srgbClr val="DCD7E5"/>
                </a:solidFill>
                <a:latin typeface="Montserrat" pitchFamily="34" charset="0"/>
                <a:ea typeface="Montserrat" pitchFamily="34" charset="-122"/>
                <a:cs typeface="Montserrat" pitchFamily="34" charset="-120"/>
              </a:rPr>
              <a:t>Model Deployment</a:t>
            </a:r>
            <a:endParaRPr lang="en-US" sz="1828" dirty="0"/>
          </a:p>
        </p:txBody>
      </p:sp>
      <p:sp>
        <p:nvSpPr>
          <p:cNvPr id="23" name="Text 20"/>
          <p:cNvSpPr/>
          <p:nvPr/>
        </p:nvSpPr>
        <p:spPr>
          <a:xfrm>
            <a:off x="7500938" y="5540216"/>
            <a:ext cx="4039791" cy="594360"/>
          </a:xfrm>
          <a:prstGeom prst="rect">
            <a:avLst/>
          </a:prstGeom>
          <a:noFill/>
          <a:ln/>
        </p:spPr>
        <p:txBody>
          <a:bodyPr wrap="square" rtlCol="0" anchor="t"/>
          <a:lstStyle/>
          <a:p>
            <a:pPr marL="0" indent="0" algn="l">
              <a:lnSpc>
                <a:spcPts val="2340"/>
              </a:lnSpc>
              <a:buNone/>
            </a:pPr>
            <a:r>
              <a:rPr lang="en-US" sz="1463" dirty="0">
                <a:solidFill>
                  <a:srgbClr val="DCD7E5"/>
                </a:solidFill>
                <a:latin typeface="Heebo" pitchFamily="34" charset="0"/>
                <a:ea typeface="Heebo" pitchFamily="34" charset="-122"/>
                <a:cs typeface="Heebo" pitchFamily="34" charset="-120"/>
              </a:rPr>
              <a:t>Implementing the model in a production environment</a:t>
            </a:r>
            <a:endParaRPr lang="en-US" sz="1463" dirty="0"/>
          </a:p>
        </p:txBody>
      </p:sp>
      <p:sp>
        <p:nvSpPr>
          <p:cNvPr id="24" name="Text 21"/>
          <p:cNvSpPr/>
          <p:nvPr/>
        </p:nvSpPr>
        <p:spPr>
          <a:xfrm>
            <a:off x="2903934" y="6529268"/>
            <a:ext cx="8822531" cy="1188720"/>
          </a:xfrm>
          <a:prstGeom prst="rect">
            <a:avLst/>
          </a:prstGeom>
          <a:noFill/>
          <a:ln/>
        </p:spPr>
        <p:txBody>
          <a:bodyPr wrap="square" rtlCol="0" anchor="t"/>
          <a:lstStyle/>
          <a:p>
            <a:pPr marL="0" indent="0">
              <a:lnSpc>
                <a:spcPts val="2340"/>
              </a:lnSpc>
              <a:buNone/>
            </a:pPr>
            <a:r>
              <a:rPr lang="en-US" sz="1463" dirty="0">
                <a:solidFill>
                  <a:srgbClr val="DCD7E5"/>
                </a:solidFill>
                <a:latin typeface="Heebo" pitchFamily="34" charset="0"/>
                <a:ea typeface="Heebo" pitchFamily="34" charset="-122"/>
                <a:cs typeface="Heebo" pitchFamily="34" charset="-120"/>
              </a:rPr>
              <a:t>The life cycle of machine learning involves several key stages. It begins with data collection, followed by data preparation to ensure the data is usable for training the model. The next step is model building, where the actual machine learning model is constructed. Finally, the model is deployed and implemented in a real-world setting to make predictions and provide value.</a:t>
            </a:r>
            <a:endParaRPr lang="en-US" sz="1463"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643</Words>
  <Application>Microsoft Office PowerPoint</Application>
  <PresentationFormat>Custom</PresentationFormat>
  <Paragraphs>98</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5</cp:revision>
  <dcterms:created xsi:type="dcterms:W3CDTF">2024-02-27T07:01:08Z</dcterms:created>
  <dcterms:modified xsi:type="dcterms:W3CDTF">2024-02-27T08:35:14Z</dcterms:modified>
</cp:coreProperties>
</file>