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9144000"/>
  <p:notesSz cx="6858000" cy="9144000"/>
  <p:embeddedFontLst>
    <p:embeddedFont>
      <p:font typeface="Garamond"/>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6BAC41B-3E8B-4ACE-9744-6CD8185EFAE3}">
  <a:tblStyle styleId="{46BAC41B-3E8B-4ACE-9744-6CD8185EFAE3}"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ABE3A8B6-CD71-4FD4-8403-C999F6193AC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Garamond-regular.fntdata"/><Relationship Id="rId20" Type="http://schemas.openxmlformats.org/officeDocument/2006/relationships/slide" Target="slides/slide14.xml"/><Relationship Id="rId42" Type="http://schemas.openxmlformats.org/officeDocument/2006/relationships/font" Target="fonts/Garamond-italic.fntdata"/><Relationship Id="rId41" Type="http://schemas.openxmlformats.org/officeDocument/2006/relationships/font" Target="fonts/Garamond-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Garamond-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b="0" i="0" sz="1200" u="none" cap="none" strike="noStrike">
              <a:solidFill>
                <a:schemeClr val="dk1"/>
              </a:solidFill>
              <a:latin typeface="Calibri"/>
              <a:ea typeface="Calibri"/>
              <a:cs typeface="Calibri"/>
              <a:sym typeface="Calibri"/>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42bab27bc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3542bab27bc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542bab27bc_1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6" name="Google Shape;176;g3542bab27bc_1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542bab27bc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542bab27bc_1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542bab27bc_1_2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54f11a960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54f11a960_0_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g3554f11a960_0_8: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4794e4cf34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2" name="Google Shape;232;g34794e4cf34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3e72699b15_0_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g33e72699b15_0_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4772c07872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1" name="Google Shape;291;g34772c07872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4772c07872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8" name="Google Shape;298;g34772c07872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5" name="Google Shape;30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400c2f06f5_1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3400c2f06f5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3e72699b15_0_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33e72699b15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55bbabdbb7_0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355bbabdbb7_0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3e709dd0a8_0_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33e709dd0a8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542b2c5ed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542b2c5ed6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8" name="Google Shape;348;g3542b2c5ed6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4" name="Google Shape;35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1" name="Google Shape;361;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542bab27bc_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0" name="Google Shape;370;g3542bab27bc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5bbabdbb7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5bbabdbb7_0_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g355bbabdbb7_0_24: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5" name="Google Shape;385;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1" name="Google Shape;391;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Times New Roman"/>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latin typeface="Times New Roman"/>
                <a:ea typeface="Times New Roman"/>
                <a:cs typeface="Times New Roman"/>
                <a:sym typeface="Times New Roman"/>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400"/>
              <a:buFont typeface="Arial"/>
              <a:buNone/>
              <a:defRPr b="1" i="0" sz="14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Times New Roman"/>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6516216" y="6093296"/>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Times New Roman"/>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Times New Roman"/>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1792288" y="612775"/>
            <a:ext cx="5486400" cy="4114800"/>
          </a:xfrm>
          <a:prstGeom prst="rect">
            <a:avLst/>
          </a:prstGeom>
          <a:noFill/>
          <a:ln>
            <a:noFill/>
          </a:ln>
        </p:spPr>
      </p:sp>
      <p:sp>
        <p:nvSpPr>
          <p:cNvPr id="68" name="Google Shape;68;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Times New Roman"/>
                <a:ea typeface="Times New Roman"/>
                <a:cs typeface="Times New Roman"/>
                <a:sym typeface="Times New Roman"/>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Times New Roman"/>
                <a:ea typeface="Times New Roman"/>
                <a:cs typeface="Times New Roman"/>
                <a:sym typeface="Times New Roman"/>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Times New Roman"/>
                <a:ea typeface="Times New Roman"/>
                <a:cs typeface="Times New Roman"/>
                <a:sym typeface="Times New Roman"/>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gif"/><Relationship Id="rId4" Type="http://schemas.openxmlformats.org/officeDocument/2006/relationships/image" Target="../media/image6.gif"/><Relationship Id="rId5" Type="http://schemas.openxmlformats.org/officeDocument/2006/relationships/image" Target="../media/image4.gif"/><Relationship Id="rId6" Type="http://schemas.openxmlformats.org/officeDocument/2006/relationships/image" Target="../media/image8.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3.png"/><Relationship Id="rId6"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drive.google.com/file/d/10gq_isvN60ctju27k_NtlX5X0ZnjumZU/view" TargetMode="External"/><Relationship Id="rId4" Type="http://schemas.openxmlformats.org/officeDocument/2006/relationships/image" Target="../media/image2.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doi.org/10.3390/jcm13237057"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doi.org/10.3390/diagnostics1401009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https://doi.org/10.3390/cancers1613240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s://doi.org/10.48550/arXiv.2406.00667"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p:nvPr/>
        </p:nvSpPr>
        <p:spPr>
          <a:xfrm>
            <a:off x="192480" y="836712"/>
            <a:ext cx="8700000" cy="5171005"/>
          </a:xfrm>
          <a:prstGeom prst="rect">
            <a:avLst/>
          </a:prstGeom>
          <a:solidFill>
            <a:schemeClr val="lt1"/>
          </a:solidFill>
          <a:ln cap="flat" cmpd="sng" w="28575">
            <a:solidFill>
              <a:schemeClr val="dk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Calibri"/>
              <a:ea typeface="Calibri"/>
              <a:cs typeface="Calibri"/>
              <a:sym typeface="Calibri"/>
            </a:endParaRPr>
          </a:p>
        </p:txBody>
      </p:sp>
      <p:pic>
        <p:nvPicPr>
          <p:cNvPr id="89" name="Google Shape;89;p13"/>
          <p:cNvPicPr preferRelativeResize="0"/>
          <p:nvPr/>
        </p:nvPicPr>
        <p:blipFill rotWithShape="1">
          <a:blip r:embed="rId3">
            <a:alphaModFix/>
          </a:blip>
          <a:srcRect b="0" l="0" r="0" t="0"/>
          <a:stretch/>
        </p:blipFill>
        <p:spPr>
          <a:xfrm>
            <a:off x="463633" y="1052736"/>
            <a:ext cx="885519" cy="834887"/>
          </a:xfrm>
          <a:prstGeom prst="rect">
            <a:avLst/>
          </a:prstGeom>
          <a:noFill/>
          <a:ln>
            <a:noFill/>
          </a:ln>
        </p:spPr>
      </p:pic>
      <p:sp>
        <p:nvSpPr>
          <p:cNvPr id="90" name="Google Shape;90;p13"/>
          <p:cNvSpPr txBox="1"/>
          <p:nvPr/>
        </p:nvSpPr>
        <p:spPr>
          <a:xfrm>
            <a:off x="1547037" y="1144663"/>
            <a:ext cx="6446700" cy="700161"/>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1F3864"/>
                </a:solidFill>
                <a:latin typeface="Arial"/>
                <a:ea typeface="Arial"/>
                <a:cs typeface="Arial"/>
                <a:sym typeface="Arial"/>
              </a:rPr>
              <a:t>National Institute of Technology Puducherry</a:t>
            </a:r>
            <a:endParaRPr b="0" i="0" sz="2000" u="none" cap="none" strike="noStrike">
              <a:solidFill>
                <a:schemeClr val="dk1"/>
              </a:solidFill>
              <a:latin typeface="Calibri"/>
              <a:ea typeface="Calibri"/>
              <a:cs typeface="Calibri"/>
              <a:sym typeface="Calibri"/>
            </a:endParaRPr>
          </a:p>
          <a:p>
            <a:pPr indent="0" lvl="0" marL="0" marR="0" rtl="0" algn="ctr">
              <a:lnSpc>
                <a:spcPct val="100000"/>
              </a:lnSpc>
              <a:spcBef>
                <a:spcPts val="600"/>
              </a:spcBef>
              <a:spcAft>
                <a:spcPts val="0"/>
              </a:spcAft>
              <a:buClr>
                <a:srgbClr val="000000"/>
              </a:buClr>
              <a:buSzPts val="1600"/>
              <a:buFont typeface="Arial"/>
              <a:buNone/>
            </a:pPr>
            <a:r>
              <a:rPr b="0" i="0" lang="en-US" sz="1600" u="none" cap="none" strike="noStrike">
                <a:solidFill>
                  <a:srgbClr val="1F3864"/>
                </a:solidFill>
                <a:latin typeface="Arial"/>
                <a:ea typeface="Arial"/>
                <a:cs typeface="Arial"/>
                <a:sym typeface="Arial"/>
              </a:rPr>
              <a:t>Department of Computer Science and Engineering</a:t>
            </a:r>
            <a:endParaRPr b="0" i="0" sz="1600" u="none" cap="none" strike="noStrike">
              <a:solidFill>
                <a:schemeClr val="dk1"/>
              </a:solidFill>
              <a:latin typeface="Calibri"/>
              <a:ea typeface="Calibri"/>
              <a:cs typeface="Calibri"/>
              <a:sym typeface="Calibri"/>
            </a:endParaRPr>
          </a:p>
        </p:txBody>
      </p:sp>
      <p:sp>
        <p:nvSpPr>
          <p:cNvPr id="91" name="Google Shape;91;p13"/>
          <p:cNvSpPr txBox="1"/>
          <p:nvPr>
            <p:ph idx="4294967295" type="title"/>
          </p:nvPr>
        </p:nvSpPr>
        <p:spPr>
          <a:xfrm>
            <a:off x="2285378" y="1997086"/>
            <a:ext cx="4573200" cy="346218"/>
          </a:xfrm>
          <a:prstGeom prst="rect">
            <a:avLst/>
          </a:prstGeom>
          <a:noFill/>
          <a:ln cap="flat" cmpd="sng" w="9525">
            <a:solidFill>
              <a:schemeClr val="lt1"/>
            </a:solidFill>
            <a:prstDash val="solid"/>
            <a:round/>
            <a:headEnd len="sm" w="sm" type="none"/>
            <a:tailEnd len="sm" w="sm" type="none"/>
          </a:ln>
        </p:spPr>
        <p:txBody>
          <a:bodyPr anchorCtr="0" anchor="t" bIns="34275" lIns="68575" spcFirstLastPara="1" rIns="68575" wrap="square" tIns="34275">
            <a:spAutoFit/>
          </a:bodyPr>
          <a:lstStyle/>
          <a:p>
            <a:pPr indent="0" lvl="0" marL="0" rtl="0" algn="ctr">
              <a:lnSpc>
                <a:spcPct val="100000"/>
              </a:lnSpc>
              <a:spcBef>
                <a:spcPts val="0"/>
              </a:spcBef>
              <a:spcAft>
                <a:spcPts val="0"/>
              </a:spcAft>
              <a:buClr>
                <a:srgbClr val="1F3864"/>
              </a:buClr>
              <a:buSzPts val="1400"/>
              <a:buFont typeface="Arial"/>
              <a:buNone/>
            </a:pPr>
            <a:r>
              <a:rPr b="1" lang="en-US" sz="1800">
                <a:solidFill>
                  <a:srgbClr val="1F3864"/>
                </a:solidFill>
                <a:latin typeface="Arial"/>
                <a:ea typeface="Arial"/>
                <a:cs typeface="Arial"/>
                <a:sym typeface="Arial"/>
              </a:rPr>
              <a:t>Project Review Phase - II</a:t>
            </a:r>
            <a:endParaRPr sz="1800">
              <a:solidFill>
                <a:schemeClr val="dk1"/>
              </a:solidFill>
              <a:latin typeface="Calibri"/>
              <a:ea typeface="Calibri"/>
              <a:cs typeface="Calibri"/>
              <a:sym typeface="Calibri"/>
            </a:endParaRPr>
          </a:p>
        </p:txBody>
      </p:sp>
      <p:sp>
        <p:nvSpPr>
          <p:cNvPr id="92" name="Google Shape;92;p13"/>
          <p:cNvSpPr txBox="1"/>
          <p:nvPr/>
        </p:nvSpPr>
        <p:spPr>
          <a:xfrm>
            <a:off x="2046404" y="3083243"/>
            <a:ext cx="5051100" cy="1177500"/>
          </a:xfrm>
          <a:prstGeom prst="rect">
            <a:avLst/>
          </a:prstGeom>
          <a:noFill/>
          <a:ln cap="flat" cmpd="sng" w="9525">
            <a:solidFill>
              <a:schemeClr val="l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rgbClr val="1F3864"/>
                </a:solidFill>
                <a:latin typeface="Arial"/>
                <a:ea typeface="Arial"/>
                <a:cs typeface="Arial"/>
                <a:sym typeface="Arial"/>
              </a:rPr>
              <a:t>Title: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1" lang="en-US" sz="1800">
                <a:solidFill>
                  <a:srgbClr val="1F3864"/>
                </a:solidFill>
              </a:rPr>
              <a:t>Leveraging</a:t>
            </a:r>
            <a:r>
              <a:rPr b="1" i="0" lang="en-US" sz="1800" u="none" cap="none" strike="noStrike">
                <a:solidFill>
                  <a:srgbClr val="1F3864"/>
                </a:solidFill>
                <a:latin typeface="Arial"/>
                <a:ea typeface="Arial"/>
                <a:cs typeface="Arial"/>
                <a:sym typeface="Arial"/>
              </a:rPr>
              <a:t> Large Language Models for Lung </a:t>
            </a:r>
            <a:r>
              <a:rPr b="1" lang="en-US" sz="1800">
                <a:solidFill>
                  <a:srgbClr val="1F3864"/>
                </a:solidFill>
              </a:rPr>
              <a:t>Cancer </a:t>
            </a:r>
            <a:r>
              <a:rPr b="1" i="0" lang="en-US" sz="1800" u="none" cap="none" strike="noStrike">
                <a:solidFill>
                  <a:srgbClr val="1F3864"/>
                </a:solidFill>
                <a:latin typeface="Arial"/>
                <a:ea typeface="Arial"/>
                <a:cs typeface="Arial"/>
                <a:sym typeface="Arial"/>
              </a:rPr>
              <a:t>Classification </a:t>
            </a:r>
            <a:endParaRPr b="1" i="0" sz="1800" u="none" cap="none" strike="noStrike">
              <a:solidFill>
                <a:srgbClr val="1F3864"/>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rgbClr val="1F3864"/>
              </a:solidFill>
              <a:latin typeface="Arial"/>
              <a:ea typeface="Arial"/>
              <a:cs typeface="Arial"/>
              <a:sym typeface="Arial"/>
            </a:endParaRPr>
          </a:p>
        </p:txBody>
      </p:sp>
      <p:sp>
        <p:nvSpPr>
          <p:cNvPr id="93" name="Google Shape;93;p13"/>
          <p:cNvSpPr txBox="1"/>
          <p:nvPr/>
        </p:nvSpPr>
        <p:spPr>
          <a:xfrm>
            <a:off x="559982" y="4444166"/>
            <a:ext cx="3778102" cy="1223382"/>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1F3864"/>
                </a:solidFill>
                <a:latin typeface="Garamond"/>
                <a:ea typeface="Garamond"/>
                <a:cs typeface="Garamond"/>
                <a:sym typeface="Garamond"/>
              </a:rPr>
              <a:t>Presented By:</a:t>
            </a:r>
            <a:endParaRPr b="0" i="0" sz="1500" u="none" cap="none" strike="noStrike">
              <a:solidFill>
                <a:srgbClr val="1F3864"/>
              </a:solidFill>
              <a:latin typeface="Garamond"/>
              <a:ea typeface="Garamond"/>
              <a:cs typeface="Garamond"/>
              <a:sym typeface="Garamond"/>
            </a:endParaRPr>
          </a:p>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1F3864"/>
                </a:solidFill>
                <a:latin typeface="Garamond"/>
                <a:ea typeface="Garamond"/>
                <a:cs typeface="Garamond"/>
                <a:sym typeface="Garamond"/>
              </a:rPr>
              <a:t>Manjari Bhamidi (CS21B1008)</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1F3864"/>
                </a:solidFill>
                <a:latin typeface="Garamond"/>
                <a:ea typeface="Garamond"/>
                <a:cs typeface="Garamond"/>
                <a:sym typeface="Garamond"/>
              </a:rPr>
              <a:t>Posa Hemanth Kumar (CS21B1035)</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1F3864"/>
                </a:solidFill>
                <a:latin typeface="Garamond"/>
                <a:ea typeface="Garamond"/>
                <a:cs typeface="Garamond"/>
                <a:sym typeface="Garamond"/>
              </a:rPr>
              <a:t>Vasan R (CS21B1052)</a:t>
            </a:r>
            <a:endParaRPr b="0" i="0" sz="1500" u="none" cap="none" strike="noStrike">
              <a:solidFill>
                <a:schemeClr val="dk1"/>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1F3864"/>
              </a:solidFill>
              <a:latin typeface="Garamond"/>
              <a:ea typeface="Garamond"/>
              <a:cs typeface="Garamond"/>
              <a:sym typeface="Garamond"/>
            </a:endParaRPr>
          </a:p>
        </p:txBody>
      </p:sp>
      <p:sp>
        <p:nvSpPr>
          <p:cNvPr id="94" name="Google Shape;94;p13"/>
          <p:cNvSpPr txBox="1"/>
          <p:nvPr/>
        </p:nvSpPr>
        <p:spPr>
          <a:xfrm>
            <a:off x="4805916" y="4421714"/>
            <a:ext cx="3778103" cy="1223382"/>
          </a:xfrm>
          <a:prstGeom prst="rect">
            <a:avLst/>
          </a:prstGeom>
          <a:noFill/>
          <a:ln cap="flat" cmpd="sng" w="9525">
            <a:solidFill>
              <a:schemeClr val="dk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1F3864"/>
                </a:solidFill>
                <a:latin typeface="Garamond"/>
                <a:ea typeface="Garamond"/>
                <a:cs typeface="Garamond"/>
                <a:sym typeface="Garamond"/>
              </a:rPr>
              <a:t>Guide:</a:t>
            </a:r>
            <a:endParaRPr b="0" i="0" sz="1500" u="none" cap="none" strike="noStrike">
              <a:solidFill>
                <a:srgbClr val="1F3864"/>
              </a:solidFill>
              <a:latin typeface="Garamond"/>
              <a:ea typeface="Garamond"/>
              <a:cs typeface="Garamond"/>
              <a:sym typeface="Garamond"/>
            </a:endParaRPr>
          </a:p>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1F3864"/>
                </a:solidFill>
                <a:latin typeface="Garamond"/>
                <a:ea typeface="Garamond"/>
                <a:cs typeface="Garamond"/>
                <a:sym typeface="Garamond"/>
              </a:rPr>
              <a:t>Dr. Venkatesan M </a:t>
            </a:r>
            <a:endParaRPr b="1" i="0" sz="1500" u="none" cap="none" strike="noStrike">
              <a:solidFill>
                <a:srgbClr val="1F3864"/>
              </a:solidFill>
              <a:latin typeface="Garamond"/>
              <a:ea typeface="Garamond"/>
              <a:cs typeface="Garamond"/>
              <a:sym typeface="Garamond"/>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1F3864"/>
                </a:solidFill>
                <a:latin typeface="Garamond"/>
                <a:ea typeface="Garamond"/>
                <a:cs typeface="Garamond"/>
                <a:sym typeface="Garamond"/>
              </a:rPr>
              <a:t>Associate Professor, </a:t>
            </a:r>
            <a:endParaRPr b="0" i="0" sz="1500" u="none" cap="none" strike="noStrike">
              <a:solidFill>
                <a:srgbClr val="1F3864"/>
              </a:solidFill>
              <a:latin typeface="Garamond"/>
              <a:ea typeface="Garamond"/>
              <a:cs typeface="Garamond"/>
              <a:sym typeface="Garamond"/>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1F3864"/>
                </a:solidFill>
                <a:latin typeface="Garamond"/>
                <a:ea typeface="Garamond"/>
                <a:cs typeface="Garamond"/>
                <a:sym typeface="Garamond"/>
              </a:rPr>
              <a:t>Department of CSE</a:t>
            </a:r>
            <a:endParaRPr b="0" i="0" sz="1500" u="none" cap="none" strike="noStrike">
              <a:solidFill>
                <a:srgbClr val="1F3864"/>
              </a:solidFill>
              <a:latin typeface="Garamond"/>
              <a:ea typeface="Garamond"/>
              <a:cs typeface="Garamond"/>
              <a:sym typeface="Garamond"/>
            </a:endParaRPr>
          </a:p>
          <a:p>
            <a:pPr indent="0" lvl="0" marL="0" marR="0" rtl="0" algn="ctr">
              <a:lnSpc>
                <a:spcPct val="100000"/>
              </a:lnSpc>
              <a:spcBef>
                <a:spcPts val="0"/>
              </a:spcBef>
              <a:spcAft>
                <a:spcPts val="0"/>
              </a:spcAft>
              <a:buClr>
                <a:srgbClr val="000000"/>
              </a:buClr>
              <a:buSzPts val="1500"/>
              <a:buFont typeface="Arial"/>
              <a:buNone/>
            </a:pPr>
            <a:r>
              <a:rPr b="0" i="0" lang="en-US" sz="1500" u="none" cap="none" strike="noStrike">
                <a:solidFill>
                  <a:srgbClr val="1F3864"/>
                </a:solidFill>
                <a:latin typeface="Garamond"/>
                <a:ea typeface="Garamond"/>
                <a:cs typeface="Garamond"/>
                <a:sym typeface="Garamond"/>
              </a:rPr>
              <a:t>National Institute of Technology Puducherry</a:t>
            </a:r>
            <a:endParaRPr b="0" i="0" sz="1500" u="none" cap="none" strike="noStrike">
              <a:solidFill>
                <a:schemeClr val="dk1"/>
              </a:solidFill>
              <a:latin typeface="Calibri"/>
              <a:ea typeface="Calibri"/>
              <a:cs typeface="Calibri"/>
              <a:sym typeface="Calibri"/>
            </a:endParaRPr>
          </a:p>
        </p:txBody>
      </p:sp>
      <p:sp>
        <p:nvSpPr>
          <p:cNvPr id="95" name="Google Shape;95;p13"/>
          <p:cNvSpPr txBox="1"/>
          <p:nvPr/>
        </p:nvSpPr>
        <p:spPr>
          <a:xfrm>
            <a:off x="2285378" y="2487208"/>
            <a:ext cx="4573200" cy="238500"/>
          </a:xfrm>
          <a:prstGeom prst="rect">
            <a:avLst/>
          </a:prstGeom>
          <a:noFill/>
          <a:ln cap="flat" cmpd="sng" w="9525">
            <a:solidFill>
              <a:schemeClr val="l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rgbClr val="000000"/>
              </a:buClr>
              <a:buSzPts val="1100"/>
              <a:buFont typeface="Arial"/>
              <a:buNone/>
            </a:pPr>
            <a:r>
              <a:rPr b="1" lang="en-US" sz="1100">
                <a:solidFill>
                  <a:srgbClr val="1F3864"/>
                </a:solidFill>
              </a:rPr>
              <a:t>Final</a:t>
            </a:r>
            <a:r>
              <a:rPr b="1" i="0" lang="en-US" sz="1100" u="none" cap="none" strike="noStrike">
                <a:solidFill>
                  <a:srgbClr val="1F3864"/>
                </a:solidFill>
                <a:latin typeface="Arial"/>
                <a:ea typeface="Arial"/>
                <a:cs typeface="Arial"/>
                <a:sym typeface="Arial"/>
              </a:rPr>
              <a:t> Review Date: </a:t>
            </a:r>
            <a:r>
              <a:rPr b="1" lang="en-US" sz="1100">
                <a:solidFill>
                  <a:srgbClr val="1F3864"/>
                </a:solidFill>
              </a:rPr>
              <a:t>8</a:t>
            </a:r>
            <a:r>
              <a:rPr b="1" baseline="30000" i="0" lang="en-US" sz="1100" u="none" cap="none" strike="noStrike">
                <a:solidFill>
                  <a:srgbClr val="1F3864"/>
                </a:solidFill>
                <a:latin typeface="Arial"/>
                <a:ea typeface="Arial"/>
                <a:cs typeface="Arial"/>
                <a:sym typeface="Arial"/>
              </a:rPr>
              <a:t>th</a:t>
            </a:r>
            <a:r>
              <a:rPr b="1" i="0" lang="en-US" sz="1100" u="none" cap="none" strike="noStrike">
                <a:solidFill>
                  <a:srgbClr val="1F3864"/>
                </a:solidFill>
                <a:latin typeface="Arial"/>
                <a:ea typeface="Arial"/>
                <a:cs typeface="Arial"/>
                <a:sym typeface="Arial"/>
              </a:rPr>
              <a:t> </a:t>
            </a:r>
            <a:r>
              <a:rPr b="1" lang="en-US" sz="1100">
                <a:solidFill>
                  <a:srgbClr val="1F3864"/>
                </a:solidFill>
              </a:rPr>
              <a:t>May </a:t>
            </a:r>
            <a:r>
              <a:rPr b="1" i="0" lang="en-US" sz="1100" u="none" cap="none" strike="noStrike">
                <a:solidFill>
                  <a:srgbClr val="1F3864"/>
                </a:solidFill>
                <a:latin typeface="Arial"/>
                <a:ea typeface="Arial"/>
                <a:cs typeface="Arial"/>
                <a:sym typeface="Arial"/>
              </a:rPr>
              <a:t>2025</a:t>
            </a:r>
            <a:endParaRPr b="1" i="0" sz="1100" u="none" cap="none" strike="noStrike">
              <a:solidFill>
                <a:schemeClr val="dk1"/>
              </a:solidFill>
              <a:latin typeface="Calibri"/>
              <a:ea typeface="Calibri"/>
              <a:cs typeface="Calibri"/>
              <a:sym typeface="Calibri"/>
            </a:endParaRPr>
          </a:p>
        </p:txBody>
      </p:sp>
      <p:sp>
        <p:nvSpPr>
          <p:cNvPr id="96" name="Google Shape;96;p13"/>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Problem Statement</a:t>
            </a:r>
            <a:endParaRPr/>
          </a:p>
        </p:txBody>
      </p:sp>
      <p:sp>
        <p:nvSpPr>
          <p:cNvPr id="158" name="Google Shape;158;p22"/>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159" name="Google Shape;159;p22"/>
          <p:cNvSpPr txBox="1"/>
          <p:nvPr>
            <p:ph idx="1" type="body"/>
          </p:nvPr>
        </p:nvSpPr>
        <p:spPr>
          <a:xfrm>
            <a:off x="457200" y="1380975"/>
            <a:ext cx="8229600" cy="4906200"/>
          </a:xfrm>
          <a:prstGeom prst="rect">
            <a:avLst/>
          </a:prstGeom>
          <a:noFill/>
          <a:ln>
            <a:noFill/>
          </a:ln>
        </p:spPr>
        <p:txBody>
          <a:bodyPr anchorCtr="0" anchor="t" bIns="45700" lIns="91425" spcFirstLastPara="1" rIns="91425" wrap="square" tIns="45700">
            <a:noAutofit/>
          </a:bodyPr>
          <a:lstStyle/>
          <a:p>
            <a:pPr indent="12700" lvl="0" marL="177800" rtl="0" algn="just">
              <a:lnSpc>
                <a:spcPct val="115000"/>
              </a:lnSpc>
              <a:spcBef>
                <a:spcPts val="1200"/>
              </a:spcBef>
              <a:spcAft>
                <a:spcPts val="1200"/>
              </a:spcAft>
              <a:buClr>
                <a:schemeClr val="dk1"/>
              </a:buClr>
              <a:buSzPts val="1100"/>
              <a:buFont typeface="Arial"/>
              <a:buNone/>
            </a:pPr>
            <a:r>
              <a:rPr lang="en-US" sz="1800"/>
              <a:t>Lung diseases, including variants of lung cancer such as adenocarcinoma, squamous cell carcinoma, and large cell carcinoma, pose significant diagnostic challenges due to their high mortality rates and the complexity of early detection. Manual interpretation of CT scans by radiologists, while accurate, is often time-intensive, prone to inter-observer variability, and increasingly strained by the growing volume of diagnostic imaging in clinical settings. Existing automated diagnostic systems frequently lack the precision to achieve high classification accuracy across diverse lung conditions, struggle with localizing small or subtle lesions, and fail to provide comprehensive, actionable insights for clinical decision-making. This study addresses the problem of developing an automated framework that integrates advanced deep learning (hybrid CNN+ViT model), precise lesion localization through bounding boxes, and LLM-based radiology report generation (via the Gemini API) to achieve a test accuracy of at least 95%, accurately identify regions of interest, and deliver detailed reports with diagnostic, treatment, and lifestyle recommendations, thereby enhancing the efficiency and reliability of lung disease diagnosis in clinical practice.</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3"/>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Objectives</a:t>
            </a:r>
            <a:endParaRPr/>
          </a:p>
        </p:txBody>
      </p:sp>
      <p:sp>
        <p:nvSpPr>
          <p:cNvPr id="165" name="Google Shape;165;p23"/>
          <p:cNvSpPr txBox="1"/>
          <p:nvPr>
            <p:ph idx="1" type="body"/>
          </p:nvPr>
        </p:nvSpPr>
        <p:spPr>
          <a:xfrm>
            <a:off x="457200" y="1412776"/>
            <a:ext cx="8229600" cy="4713387"/>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20000"/>
              </a:lnSpc>
              <a:spcBef>
                <a:spcPts val="242"/>
              </a:spcBef>
              <a:spcAft>
                <a:spcPts val="0"/>
              </a:spcAft>
              <a:buNone/>
            </a:pPr>
            <a:r>
              <a:t/>
            </a:r>
            <a:endParaRPr b="1" sz="1800"/>
          </a:p>
          <a:p>
            <a:pPr indent="0" lvl="0" marL="0" rtl="0" algn="just">
              <a:lnSpc>
                <a:spcPct val="120000"/>
              </a:lnSpc>
              <a:spcBef>
                <a:spcPts val="242"/>
              </a:spcBef>
              <a:spcAft>
                <a:spcPts val="0"/>
              </a:spcAft>
              <a:buClr>
                <a:schemeClr val="dk1"/>
              </a:buClr>
              <a:buSzPct val="122222"/>
              <a:buNone/>
            </a:pPr>
            <a:r>
              <a:t/>
            </a:r>
            <a:endParaRPr sz="1800"/>
          </a:p>
          <a:p>
            <a:pPr indent="-340201" lvl="0" marL="457200" rtl="0" algn="just">
              <a:lnSpc>
                <a:spcPct val="120000"/>
              </a:lnSpc>
              <a:spcBef>
                <a:spcPts val="242"/>
              </a:spcBef>
              <a:spcAft>
                <a:spcPts val="0"/>
              </a:spcAft>
              <a:buSzPct val="100000"/>
              <a:buFont typeface="Times New Roman"/>
              <a:buChar char="●"/>
            </a:pPr>
            <a:r>
              <a:rPr lang="en-US" sz="1900"/>
              <a:t>Develop a hybrid CNN+ViT model to classify lung diseases (adenocarcinoma, squamous cell carcinoma, large cell carcinoma, normal lung) with a test accuracy of at least 95% using 1000 LIDC-IDRI CT scans.</a:t>
            </a:r>
            <a:endParaRPr sz="1900"/>
          </a:p>
          <a:p>
            <a:pPr indent="-340201" lvl="0" marL="457200" rtl="0" algn="just">
              <a:lnSpc>
                <a:spcPct val="120000"/>
              </a:lnSpc>
              <a:spcBef>
                <a:spcPts val="242"/>
              </a:spcBef>
              <a:spcAft>
                <a:spcPts val="0"/>
              </a:spcAft>
              <a:buSzPct val="100000"/>
              <a:buFont typeface="Times New Roman"/>
              <a:buChar char="●"/>
            </a:pPr>
            <a:r>
              <a:rPr lang="en-US" sz="1900"/>
              <a:t>Integrate deep (DenseNet121) and hand-crafted (GLCM, Wavelet, HOG) features for comprehensive image analysis.</a:t>
            </a:r>
            <a:endParaRPr sz="1900"/>
          </a:p>
          <a:p>
            <a:pPr indent="-340201" lvl="0" marL="457200" rtl="0" algn="just">
              <a:lnSpc>
                <a:spcPct val="120000"/>
              </a:lnSpc>
              <a:spcBef>
                <a:spcPts val="242"/>
              </a:spcBef>
              <a:spcAft>
                <a:spcPts val="0"/>
              </a:spcAft>
              <a:buSzPct val="100000"/>
              <a:buFont typeface="Times New Roman"/>
              <a:buChar char="●"/>
            </a:pPr>
            <a:r>
              <a:rPr lang="en-US" sz="1900"/>
              <a:t>Localize lesions accurately, including small patterns, using a contour-based bounding box mechanism (scale factor: 0.8, minimum area: 50).</a:t>
            </a:r>
            <a:endParaRPr sz="1900"/>
          </a:p>
          <a:p>
            <a:pPr indent="-340201" lvl="0" marL="457200" rtl="0" algn="just">
              <a:lnSpc>
                <a:spcPct val="120000"/>
              </a:lnSpc>
              <a:spcBef>
                <a:spcPts val="242"/>
              </a:spcBef>
              <a:spcAft>
                <a:spcPts val="0"/>
              </a:spcAft>
              <a:buSzPct val="100000"/>
              <a:buFont typeface="Times New Roman"/>
              <a:buChar char="●"/>
            </a:pPr>
            <a:r>
              <a:rPr lang="en-US" sz="1900"/>
              <a:t>Generate detailed radiology reports via the Gemini API, including diagnosis, treatment recommendations, and lifestyle advice, formatted as high-quality PDFs.</a:t>
            </a:r>
            <a:endParaRPr sz="1900"/>
          </a:p>
          <a:p>
            <a:pPr indent="-340201" lvl="0" marL="457200" rtl="0" algn="just">
              <a:lnSpc>
                <a:spcPct val="120000"/>
              </a:lnSpc>
              <a:spcBef>
                <a:spcPts val="242"/>
              </a:spcBef>
              <a:spcAft>
                <a:spcPts val="0"/>
              </a:spcAft>
              <a:buSzPct val="100000"/>
              <a:buFont typeface="Times New Roman"/>
              <a:buChar char="●"/>
            </a:pPr>
            <a:r>
              <a:rPr lang="en-US" sz="1900"/>
              <a:t>Evaluate performance using accuracy, precision, recall, and F1-score, with qualitative validation of localization and reports by radiologists to support clinical decision-making.</a:t>
            </a:r>
            <a:endParaRPr sz="1900"/>
          </a:p>
          <a:p>
            <a:pPr indent="0" lvl="0" marL="0" rtl="0" algn="just">
              <a:lnSpc>
                <a:spcPct val="120000"/>
              </a:lnSpc>
              <a:spcBef>
                <a:spcPts val="242"/>
              </a:spcBef>
              <a:spcAft>
                <a:spcPts val="0"/>
              </a:spcAft>
              <a:buNone/>
            </a:pPr>
            <a:r>
              <a:t/>
            </a:r>
            <a:endParaRPr sz="1800"/>
          </a:p>
          <a:p>
            <a:pPr indent="0" lvl="0" marL="0" rtl="0" algn="just">
              <a:lnSpc>
                <a:spcPct val="120000"/>
              </a:lnSpc>
              <a:spcBef>
                <a:spcPts val="242"/>
              </a:spcBef>
              <a:spcAft>
                <a:spcPts val="0"/>
              </a:spcAft>
              <a:buNone/>
            </a:pPr>
            <a:r>
              <a:t/>
            </a:r>
            <a:endParaRPr sz="1800"/>
          </a:p>
        </p:txBody>
      </p:sp>
      <p:sp>
        <p:nvSpPr>
          <p:cNvPr id="166" name="Google Shape;166;p23"/>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4"/>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Objectives</a:t>
            </a:r>
            <a:endParaRPr/>
          </a:p>
        </p:txBody>
      </p:sp>
      <p:sp>
        <p:nvSpPr>
          <p:cNvPr id="172" name="Google Shape;172;p24"/>
          <p:cNvSpPr txBox="1"/>
          <p:nvPr>
            <p:ph idx="1" type="body"/>
          </p:nvPr>
        </p:nvSpPr>
        <p:spPr>
          <a:xfrm>
            <a:off x="457200" y="1412776"/>
            <a:ext cx="8229600" cy="4713300"/>
          </a:xfrm>
          <a:prstGeom prst="rect">
            <a:avLst/>
          </a:prstGeom>
          <a:noFill/>
          <a:ln>
            <a:noFill/>
          </a:ln>
        </p:spPr>
        <p:txBody>
          <a:bodyPr anchorCtr="0" anchor="t" bIns="45700" lIns="91425" spcFirstLastPara="1" rIns="91425" wrap="square" tIns="45700">
            <a:normAutofit fontScale="32500" lnSpcReduction="20000"/>
          </a:bodyPr>
          <a:lstStyle/>
          <a:p>
            <a:pPr indent="0" lvl="0" marL="0" rtl="0" algn="just">
              <a:lnSpc>
                <a:spcPct val="120000"/>
              </a:lnSpc>
              <a:spcBef>
                <a:spcPts val="242"/>
              </a:spcBef>
              <a:spcAft>
                <a:spcPts val="0"/>
              </a:spcAft>
              <a:buNone/>
            </a:pPr>
            <a:r>
              <a:t/>
            </a:r>
            <a:endParaRPr b="1" sz="1800"/>
          </a:p>
          <a:p>
            <a:pPr indent="0" lvl="0" marL="0" rtl="0" algn="just">
              <a:lnSpc>
                <a:spcPct val="120000"/>
              </a:lnSpc>
              <a:spcBef>
                <a:spcPts val="242"/>
              </a:spcBef>
              <a:spcAft>
                <a:spcPts val="0"/>
              </a:spcAft>
              <a:buClr>
                <a:schemeClr val="dk1"/>
              </a:buClr>
              <a:buSzPct val="122222"/>
              <a:buNone/>
            </a:pPr>
            <a:r>
              <a:t/>
            </a:r>
            <a:endParaRPr sz="1800"/>
          </a:p>
          <a:p>
            <a:pPr indent="-345203" lvl="0" marL="457200" rtl="0" algn="just">
              <a:lnSpc>
                <a:spcPct val="120000"/>
              </a:lnSpc>
              <a:spcBef>
                <a:spcPts val="242"/>
              </a:spcBef>
              <a:spcAft>
                <a:spcPts val="0"/>
              </a:spcAft>
              <a:buSzPct val="100000"/>
              <a:buFont typeface="Times New Roman"/>
              <a:buChar char="●"/>
            </a:pPr>
            <a:r>
              <a:rPr lang="en-US" sz="5650"/>
              <a:t>Objective 1: </a:t>
            </a:r>
            <a:r>
              <a:rPr lang="en-US" sz="5650"/>
              <a:t>Develop a hybrid CNN+ViT model to classify lung diseases (adenocarcinoma, squamous cell carcinoma, large cell carcinoma, normal lung) with a test accuracy of at least 95% using 1000 LIDC-IDRI CT scans.</a:t>
            </a:r>
            <a:endParaRPr sz="5650"/>
          </a:p>
          <a:p>
            <a:pPr indent="0" lvl="0" marL="457200" rtl="0" algn="just">
              <a:lnSpc>
                <a:spcPct val="120000"/>
              </a:lnSpc>
              <a:spcBef>
                <a:spcPts val="242"/>
              </a:spcBef>
              <a:spcAft>
                <a:spcPts val="0"/>
              </a:spcAft>
              <a:buNone/>
            </a:pPr>
            <a:r>
              <a:rPr lang="en-US" sz="5650"/>
              <a:t>Status: Completed </a:t>
            </a:r>
            <a:endParaRPr sz="5650"/>
          </a:p>
          <a:p>
            <a:pPr indent="0" lvl="0" marL="0" rtl="0" algn="just">
              <a:lnSpc>
                <a:spcPct val="120000"/>
              </a:lnSpc>
              <a:spcBef>
                <a:spcPts val="242"/>
              </a:spcBef>
              <a:spcAft>
                <a:spcPts val="0"/>
              </a:spcAft>
              <a:buNone/>
            </a:pPr>
            <a:r>
              <a:t/>
            </a:r>
            <a:endParaRPr sz="5650"/>
          </a:p>
          <a:p>
            <a:pPr indent="-345203" lvl="0" marL="457200" rtl="0" algn="just">
              <a:lnSpc>
                <a:spcPct val="120000"/>
              </a:lnSpc>
              <a:spcBef>
                <a:spcPts val="242"/>
              </a:spcBef>
              <a:spcAft>
                <a:spcPts val="0"/>
              </a:spcAft>
              <a:buSzPct val="100000"/>
              <a:buChar char="●"/>
            </a:pPr>
            <a:r>
              <a:rPr lang="en-US" sz="5650"/>
              <a:t>Objective 2: Integrate deep (DenseNet121) and hand-crafted (GLCM, Wavelet, HOG) features for comprehensive image analysis.</a:t>
            </a:r>
            <a:endParaRPr sz="5650"/>
          </a:p>
          <a:p>
            <a:pPr indent="0" lvl="0" marL="457200" rtl="0" algn="just">
              <a:lnSpc>
                <a:spcPct val="120000"/>
              </a:lnSpc>
              <a:spcBef>
                <a:spcPts val="242"/>
              </a:spcBef>
              <a:spcAft>
                <a:spcPts val="0"/>
              </a:spcAft>
              <a:buNone/>
            </a:pPr>
            <a:r>
              <a:rPr lang="en-US" sz="5650"/>
              <a:t>Status: Completed </a:t>
            </a:r>
            <a:endParaRPr sz="5650"/>
          </a:p>
          <a:p>
            <a:pPr indent="0" lvl="0" marL="457200" rtl="0" algn="just">
              <a:lnSpc>
                <a:spcPct val="120000"/>
              </a:lnSpc>
              <a:spcBef>
                <a:spcPts val="242"/>
              </a:spcBef>
              <a:spcAft>
                <a:spcPts val="0"/>
              </a:spcAft>
              <a:buNone/>
            </a:pPr>
            <a:r>
              <a:t/>
            </a:r>
            <a:endParaRPr sz="5650"/>
          </a:p>
          <a:p>
            <a:pPr indent="-345203" lvl="0" marL="457200" rtl="0" algn="just">
              <a:lnSpc>
                <a:spcPct val="120000"/>
              </a:lnSpc>
              <a:spcBef>
                <a:spcPts val="242"/>
              </a:spcBef>
              <a:spcAft>
                <a:spcPts val="0"/>
              </a:spcAft>
              <a:buSzPct val="100000"/>
              <a:buChar char="●"/>
            </a:pPr>
            <a:r>
              <a:rPr lang="en-US" sz="5650"/>
              <a:t>Objective 3: Localize lesions accurately, including small patterns, using a contour-based bounding box mechanism (scale factor: 0.8, minimum area: 50).</a:t>
            </a:r>
            <a:endParaRPr sz="5650"/>
          </a:p>
          <a:p>
            <a:pPr indent="0" lvl="0" marL="457200" rtl="0" algn="just">
              <a:lnSpc>
                <a:spcPct val="120000"/>
              </a:lnSpc>
              <a:spcBef>
                <a:spcPts val="242"/>
              </a:spcBef>
              <a:spcAft>
                <a:spcPts val="0"/>
              </a:spcAft>
              <a:buNone/>
            </a:pPr>
            <a:r>
              <a:rPr lang="en-US" sz="5650"/>
              <a:t>Status: Completed </a:t>
            </a:r>
            <a:endParaRPr sz="5650"/>
          </a:p>
          <a:p>
            <a:pPr indent="0" lvl="0" marL="457200" rtl="0" algn="just">
              <a:lnSpc>
                <a:spcPct val="120000"/>
              </a:lnSpc>
              <a:spcBef>
                <a:spcPts val="242"/>
              </a:spcBef>
              <a:spcAft>
                <a:spcPts val="0"/>
              </a:spcAft>
              <a:buNone/>
            </a:pPr>
            <a:r>
              <a:t/>
            </a:r>
            <a:endParaRPr sz="1900"/>
          </a:p>
          <a:p>
            <a:pPr indent="0" lvl="0" marL="457200" rtl="0" algn="just">
              <a:lnSpc>
                <a:spcPct val="120000"/>
              </a:lnSpc>
              <a:spcBef>
                <a:spcPts val="242"/>
              </a:spcBef>
              <a:spcAft>
                <a:spcPts val="0"/>
              </a:spcAft>
              <a:buNone/>
            </a:pPr>
            <a:r>
              <a:t/>
            </a:r>
            <a:endParaRPr sz="1900"/>
          </a:p>
          <a:p>
            <a:pPr indent="0" lvl="0" marL="0" rtl="0" algn="just">
              <a:lnSpc>
                <a:spcPct val="120000"/>
              </a:lnSpc>
              <a:spcBef>
                <a:spcPts val="242"/>
              </a:spcBef>
              <a:spcAft>
                <a:spcPts val="0"/>
              </a:spcAft>
              <a:buNone/>
            </a:pPr>
            <a:r>
              <a:t/>
            </a:r>
            <a:endParaRPr sz="1800"/>
          </a:p>
          <a:p>
            <a:pPr indent="0" lvl="0" marL="0" rtl="0" algn="just">
              <a:lnSpc>
                <a:spcPct val="120000"/>
              </a:lnSpc>
              <a:spcBef>
                <a:spcPts val="242"/>
              </a:spcBef>
              <a:spcAft>
                <a:spcPts val="0"/>
              </a:spcAft>
              <a:buNone/>
            </a:pPr>
            <a:r>
              <a:t/>
            </a:r>
            <a:endParaRPr sz="1800"/>
          </a:p>
        </p:txBody>
      </p:sp>
      <p:sp>
        <p:nvSpPr>
          <p:cNvPr id="173" name="Google Shape;173;p24"/>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Objectives</a:t>
            </a:r>
            <a:endParaRPr/>
          </a:p>
        </p:txBody>
      </p:sp>
      <p:sp>
        <p:nvSpPr>
          <p:cNvPr id="179" name="Google Shape;179;p25"/>
          <p:cNvSpPr txBox="1"/>
          <p:nvPr>
            <p:ph idx="1" type="body"/>
          </p:nvPr>
        </p:nvSpPr>
        <p:spPr>
          <a:xfrm>
            <a:off x="457200" y="1412776"/>
            <a:ext cx="8229600" cy="4713300"/>
          </a:xfrm>
          <a:prstGeom prst="rect">
            <a:avLst/>
          </a:prstGeom>
          <a:noFill/>
          <a:ln>
            <a:noFill/>
          </a:ln>
        </p:spPr>
        <p:txBody>
          <a:bodyPr anchorCtr="0" anchor="t" bIns="45700" lIns="91425" spcFirstLastPara="1" rIns="91425" wrap="square" tIns="45700">
            <a:noAutofit/>
          </a:bodyPr>
          <a:lstStyle/>
          <a:p>
            <a:pPr indent="0" lvl="0" marL="0" rtl="0" algn="just">
              <a:lnSpc>
                <a:spcPct val="120000"/>
              </a:lnSpc>
              <a:spcBef>
                <a:spcPts val="242"/>
              </a:spcBef>
              <a:spcAft>
                <a:spcPts val="0"/>
              </a:spcAft>
              <a:buSzPts val="275"/>
              <a:buNone/>
            </a:pPr>
            <a:r>
              <a:t/>
            </a:r>
            <a:endParaRPr b="1" sz="650"/>
          </a:p>
          <a:p>
            <a:pPr indent="0" lvl="0" marL="0" rtl="0" algn="just">
              <a:lnSpc>
                <a:spcPct val="120000"/>
              </a:lnSpc>
              <a:spcBef>
                <a:spcPts val="242"/>
              </a:spcBef>
              <a:spcAft>
                <a:spcPts val="0"/>
              </a:spcAft>
              <a:buClr>
                <a:schemeClr val="dk1"/>
              </a:buClr>
              <a:buSzPts val="550"/>
              <a:buNone/>
            </a:pPr>
            <a:r>
              <a:t/>
            </a:r>
            <a:endParaRPr sz="650"/>
          </a:p>
          <a:p>
            <a:pPr indent="-318295" lvl="0" marL="457200" rtl="0" algn="just">
              <a:lnSpc>
                <a:spcPct val="120000"/>
              </a:lnSpc>
              <a:spcBef>
                <a:spcPts val="242"/>
              </a:spcBef>
              <a:spcAft>
                <a:spcPts val="0"/>
              </a:spcAft>
              <a:buSzPts val="1413"/>
              <a:buFont typeface="Times New Roman"/>
              <a:buChar char="●"/>
            </a:pPr>
            <a:r>
              <a:rPr lang="en-US" sz="1612"/>
              <a:t>Objective 4: </a:t>
            </a:r>
            <a:r>
              <a:rPr lang="en-US" sz="1575"/>
              <a:t>Generate detailed radiology reports via the Gemini API, including diagnosis, treatment recommendations, and lifestyle advice, formatted as high-quality PDFs</a:t>
            </a:r>
            <a:endParaRPr sz="1612"/>
          </a:p>
          <a:p>
            <a:pPr indent="0" lvl="0" marL="457200" rtl="0" algn="just">
              <a:lnSpc>
                <a:spcPct val="120000"/>
              </a:lnSpc>
              <a:spcBef>
                <a:spcPts val="242"/>
              </a:spcBef>
              <a:spcAft>
                <a:spcPts val="0"/>
              </a:spcAft>
              <a:buSzPts val="275"/>
              <a:buNone/>
            </a:pPr>
            <a:r>
              <a:rPr lang="en-US" sz="1612"/>
              <a:t>Status: Completed </a:t>
            </a:r>
            <a:endParaRPr sz="1612"/>
          </a:p>
          <a:p>
            <a:pPr indent="0" lvl="0" marL="0" rtl="0" algn="just">
              <a:lnSpc>
                <a:spcPct val="120000"/>
              </a:lnSpc>
              <a:spcBef>
                <a:spcPts val="242"/>
              </a:spcBef>
              <a:spcAft>
                <a:spcPts val="0"/>
              </a:spcAft>
              <a:buSzPts val="275"/>
              <a:buNone/>
            </a:pPr>
            <a:r>
              <a:t/>
            </a:r>
            <a:endParaRPr sz="1612"/>
          </a:p>
          <a:p>
            <a:pPr indent="-318295" lvl="0" marL="457200" rtl="0" algn="just">
              <a:lnSpc>
                <a:spcPct val="120000"/>
              </a:lnSpc>
              <a:spcBef>
                <a:spcPts val="242"/>
              </a:spcBef>
              <a:spcAft>
                <a:spcPts val="0"/>
              </a:spcAft>
              <a:buSzPts val="1413"/>
              <a:buChar char="●"/>
            </a:pPr>
            <a:r>
              <a:rPr lang="en-US" sz="1612"/>
              <a:t>Objective 5: </a:t>
            </a:r>
            <a:r>
              <a:rPr lang="en-US" sz="1550"/>
              <a:t> </a:t>
            </a:r>
            <a:r>
              <a:rPr lang="en-US" sz="1550"/>
              <a:t>Evaluate performance using accuracy, precision, recall, and F1-score, with qualitative validation of localization and reports by radiologists to support clinical decision-making.</a:t>
            </a:r>
            <a:endParaRPr sz="1612"/>
          </a:p>
          <a:p>
            <a:pPr indent="0" lvl="0" marL="457200" rtl="0" algn="just">
              <a:lnSpc>
                <a:spcPct val="120000"/>
              </a:lnSpc>
              <a:spcBef>
                <a:spcPts val="242"/>
              </a:spcBef>
              <a:spcAft>
                <a:spcPts val="0"/>
              </a:spcAft>
              <a:buSzPts val="275"/>
              <a:buNone/>
            </a:pPr>
            <a:r>
              <a:rPr lang="en-US" sz="1612"/>
              <a:t>Status: Completed </a:t>
            </a:r>
            <a:endParaRPr sz="1612"/>
          </a:p>
          <a:p>
            <a:pPr indent="0" lvl="0" marL="457200" rtl="0" algn="just">
              <a:lnSpc>
                <a:spcPct val="120000"/>
              </a:lnSpc>
              <a:spcBef>
                <a:spcPts val="242"/>
              </a:spcBef>
              <a:spcAft>
                <a:spcPts val="0"/>
              </a:spcAft>
              <a:buSzPts val="275"/>
              <a:buNone/>
            </a:pPr>
            <a:r>
              <a:t/>
            </a:r>
            <a:endParaRPr sz="1612"/>
          </a:p>
          <a:p>
            <a:pPr indent="0" lvl="0" marL="457200" rtl="0" algn="just">
              <a:lnSpc>
                <a:spcPct val="120000"/>
              </a:lnSpc>
              <a:spcBef>
                <a:spcPts val="242"/>
              </a:spcBef>
              <a:spcAft>
                <a:spcPts val="0"/>
              </a:spcAft>
              <a:buSzPts val="275"/>
              <a:buNone/>
            </a:pPr>
            <a:r>
              <a:t/>
            </a:r>
            <a:endParaRPr sz="1612"/>
          </a:p>
          <a:p>
            <a:pPr indent="0" lvl="0" marL="457200" rtl="0" algn="just">
              <a:lnSpc>
                <a:spcPct val="120000"/>
              </a:lnSpc>
              <a:spcBef>
                <a:spcPts val="242"/>
              </a:spcBef>
              <a:spcAft>
                <a:spcPts val="0"/>
              </a:spcAft>
              <a:buSzPts val="275"/>
              <a:buNone/>
            </a:pPr>
            <a:r>
              <a:t/>
            </a:r>
            <a:endParaRPr sz="675"/>
          </a:p>
          <a:p>
            <a:pPr indent="0" lvl="0" marL="457200" rtl="0" algn="just">
              <a:lnSpc>
                <a:spcPct val="120000"/>
              </a:lnSpc>
              <a:spcBef>
                <a:spcPts val="242"/>
              </a:spcBef>
              <a:spcAft>
                <a:spcPts val="0"/>
              </a:spcAft>
              <a:buSzPts val="275"/>
              <a:buNone/>
            </a:pPr>
            <a:r>
              <a:t/>
            </a:r>
            <a:endParaRPr sz="675"/>
          </a:p>
          <a:p>
            <a:pPr indent="0" lvl="0" marL="0" rtl="0" algn="just">
              <a:lnSpc>
                <a:spcPct val="120000"/>
              </a:lnSpc>
              <a:spcBef>
                <a:spcPts val="242"/>
              </a:spcBef>
              <a:spcAft>
                <a:spcPts val="0"/>
              </a:spcAft>
              <a:buSzPts val="275"/>
              <a:buNone/>
            </a:pPr>
            <a:r>
              <a:t/>
            </a:r>
            <a:endParaRPr sz="650"/>
          </a:p>
          <a:p>
            <a:pPr indent="0" lvl="0" marL="0" rtl="0" algn="just">
              <a:lnSpc>
                <a:spcPct val="120000"/>
              </a:lnSpc>
              <a:spcBef>
                <a:spcPts val="242"/>
              </a:spcBef>
              <a:spcAft>
                <a:spcPts val="0"/>
              </a:spcAft>
              <a:buSzPts val="275"/>
              <a:buNone/>
            </a:pPr>
            <a:r>
              <a:t/>
            </a:r>
            <a:endParaRPr sz="650"/>
          </a:p>
        </p:txBody>
      </p:sp>
      <p:sp>
        <p:nvSpPr>
          <p:cNvPr id="180" name="Google Shape;180;p25"/>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ph type="title"/>
          </p:nvPr>
        </p:nvSpPr>
        <p:spPr>
          <a:xfrm>
            <a:off x="467550" y="332651"/>
            <a:ext cx="8229600" cy="870600"/>
          </a:xfrm>
          <a:prstGeom prst="rect">
            <a:avLst/>
          </a:prstGeom>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a:t>Expert Opinion - Radiologist Profile</a:t>
            </a:r>
            <a:endParaRPr/>
          </a:p>
        </p:txBody>
      </p:sp>
      <p:sp>
        <p:nvSpPr>
          <p:cNvPr id="187" name="Google Shape;187;p26"/>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88" name="Google Shape;188;p26"/>
          <p:cNvSpPr txBox="1"/>
          <p:nvPr>
            <p:ph idx="12" type="sldNum"/>
          </p:nvPr>
        </p:nvSpPr>
        <p:spPr>
          <a:xfrm>
            <a:off x="6588224" y="609329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pic>
        <p:nvPicPr>
          <p:cNvPr id="189" name="Google Shape;189;p26"/>
          <p:cNvPicPr preferRelativeResize="0"/>
          <p:nvPr/>
        </p:nvPicPr>
        <p:blipFill>
          <a:blip r:embed="rId3">
            <a:alphaModFix/>
          </a:blip>
          <a:stretch>
            <a:fillRect/>
          </a:stretch>
        </p:blipFill>
        <p:spPr>
          <a:xfrm>
            <a:off x="467550" y="1378875"/>
            <a:ext cx="8147000" cy="4747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7"/>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Dataset</a:t>
            </a:r>
            <a:endParaRPr/>
          </a:p>
        </p:txBody>
      </p:sp>
      <p:sp>
        <p:nvSpPr>
          <p:cNvPr id="195" name="Google Shape;195;p27"/>
          <p:cNvSpPr txBox="1"/>
          <p:nvPr>
            <p:ph idx="1" type="body"/>
          </p:nvPr>
        </p:nvSpPr>
        <p:spPr>
          <a:xfrm>
            <a:off x="328575" y="1349575"/>
            <a:ext cx="8393400" cy="5108700"/>
          </a:xfrm>
          <a:prstGeom prst="rect">
            <a:avLst/>
          </a:prstGeom>
          <a:noFill/>
          <a:ln>
            <a:noFill/>
          </a:ln>
        </p:spPr>
        <p:txBody>
          <a:bodyPr anchorCtr="0" anchor="t" bIns="45700" lIns="91425" spcFirstLastPara="1" rIns="91425" wrap="square" tIns="45700">
            <a:noAutofit/>
          </a:bodyPr>
          <a:lstStyle/>
          <a:p>
            <a:pPr indent="-342900" lvl="0" marL="457200" rtl="0" algn="just">
              <a:lnSpc>
                <a:spcPct val="115000"/>
              </a:lnSpc>
              <a:spcBef>
                <a:spcPts val="1200"/>
              </a:spcBef>
              <a:spcAft>
                <a:spcPts val="0"/>
              </a:spcAft>
              <a:buSzPts val="1800"/>
              <a:buFont typeface="Times New Roman"/>
              <a:buChar char="•"/>
            </a:pPr>
            <a:r>
              <a:rPr lang="en-US" sz="1800"/>
              <a:t>The experiments utilized the LIDC-IDRI (</a:t>
            </a:r>
            <a:r>
              <a:rPr lang="en-US" sz="1800">
                <a:solidFill>
                  <a:srgbClr val="444444"/>
                </a:solidFill>
                <a:highlight>
                  <a:srgbClr val="FFFFFF"/>
                </a:highlight>
              </a:rPr>
              <a:t>Lung Image Database Consortium and Image Database Resource Initiative)</a:t>
            </a:r>
            <a:r>
              <a:rPr lang="en-US" sz="1800"/>
              <a:t> dataset, a publicly available repository of lung CT scans widely used for lung cancer research. </a:t>
            </a:r>
            <a:endParaRPr sz="1800"/>
          </a:p>
          <a:p>
            <a:pPr indent="-342900" lvl="0" marL="457200" rtl="0" algn="just">
              <a:lnSpc>
                <a:spcPct val="115000"/>
              </a:lnSpc>
              <a:spcBef>
                <a:spcPts val="0"/>
              </a:spcBef>
              <a:spcAft>
                <a:spcPts val="0"/>
              </a:spcAft>
              <a:buSzPts val="1800"/>
              <a:buFont typeface="Times New Roman"/>
              <a:buChar char="•"/>
            </a:pPr>
            <a:r>
              <a:rPr lang="en-US" sz="1800"/>
              <a:t>The dataset was curated to include 1000 CT scan images, divided into 613 training, 72 validation, and 315 test samples. These images were labeled into four classes: adenocarcinoma, squamous cell carcinoma, large cell carcinoma, and normal lung tissue. </a:t>
            </a:r>
            <a:endParaRPr sz="1800"/>
          </a:p>
          <a:p>
            <a:pPr indent="-342900" lvl="0" marL="457200" rtl="0" algn="just">
              <a:lnSpc>
                <a:spcPct val="115000"/>
              </a:lnSpc>
              <a:spcBef>
                <a:spcPts val="0"/>
              </a:spcBef>
              <a:spcAft>
                <a:spcPts val="0"/>
              </a:spcAft>
              <a:buSzPts val="1800"/>
              <a:buFont typeface="Times New Roman"/>
              <a:buChar char="•"/>
            </a:pPr>
            <a:r>
              <a:rPr lang="en-US" sz="1800"/>
              <a:t>Each image was annotated by expert radiologists to ensure diagnostic accuracy, with a focus on balancing the representation of each class to mitigate bias during model training and evaluation.</a:t>
            </a:r>
            <a:endParaRPr sz="1800"/>
          </a:p>
          <a:p>
            <a:pPr indent="-342900" lvl="0" marL="457200" rtl="0" algn="just">
              <a:spcBef>
                <a:spcPts val="280"/>
              </a:spcBef>
              <a:spcAft>
                <a:spcPts val="0"/>
              </a:spcAft>
              <a:buSzPts val="1800"/>
              <a:buChar char="•"/>
            </a:pPr>
            <a:r>
              <a:rPr lang="en-US" sz="1800"/>
              <a:t>The images are in grayscale, capturing detailed cross-sectional views of the chest cavity.</a:t>
            </a:r>
            <a:endParaRPr sz="1800"/>
          </a:p>
          <a:p>
            <a:pPr indent="0" lvl="0" marL="457200" rtl="0" algn="just">
              <a:spcBef>
                <a:spcPts val="280"/>
              </a:spcBef>
              <a:spcAft>
                <a:spcPts val="0"/>
              </a:spcAft>
              <a:buNone/>
            </a:pPr>
            <a:r>
              <a:t/>
            </a:r>
            <a:endParaRPr sz="1800"/>
          </a:p>
          <a:p>
            <a:pPr indent="0" lvl="0" marL="0" rtl="0" algn="just">
              <a:lnSpc>
                <a:spcPct val="100000"/>
              </a:lnSpc>
              <a:spcBef>
                <a:spcPts val="280"/>
              </a:spcBef>
              <a:spcAft>
                <a:spcPts val="0"/>
              </a:spcAft>
              <a:buClr>
                <a:schemeClr val="dk1"/>
              </a:buClr>
              <a:buSzPts val="1400"/>
              <a:buNone/>
            </a:pPr>
            <a:r>
              <a:rPr b="1" lang="en-US" sz="1800"/>
              <a:t>Adenocarcinoma: </a:t>
            </a:r>
            <a:r>
              <a:rPr lang="en-US" sz="1800"/>
              <a:t>A type of non-small cell lung cancer originating in glandular tissue.</a:t>
            </a:r>
            <a:endParaRPr sz="1800"/>
          </a:p>
          <a:p>
            <a:pPr indent="0" lvl="0" marL="0" rtl="0" algn="just">
              <a:lnSpc>
                <a:spcPct val="100000"/>
              </a:lnSpc>
              <a:spcBef>
                <a:spcPts val="280"/>
              </a:spcBef>
              <a:spcAft>
                <a:spcPts val="0"/>
              </a:spcAft>
              <a:buClr>
                <a:schemeClr val="dk1"/>
              </a:buClr>
              <a:buSzPts val="1400"/>
              <a:buNone/>
            </a:pPr>
            <a:r>
              <a:rPr b="1" lang="en-US" sz="1800"/>
              <a:t>Large Cell Carcinoma: </a:t>
            </a:r>
            <a:r>
              <a:rPr lang="en-US" sz="1800"/>
              <a:t>A fast-growing cancer that can appear in any part of the lung.</a:t>
            </a:r>
            <a:endParaRPr sz="1800"/>
          </a:p>
          <a:p>
            <a:pPr indent="0" lvl="0" marL="0" rtl="0" algn="just">
              <a:lnSpc>
                <a:spcPct val="100000"/>
              </a:lnSpc>
              <a:spcBef>
                <a:spcPts val="280"/>
              </a:spcBef>
              <a:spcAft>
                <a:spcPts val="0"/>
              </a:spcAft>
              <a:buClr>
                <a:schemeClr val="dk1"/>
              </a:buClr>
              <a:buSzPts val="1400"/>
              <a:buNone/>
            </a:pPr>
            <a:r>
              <a:rPr b="1" lang="en-US" sz="1800"/>
              <a:t>Squamous Cell Carcinoma: </a:t>
            </a:r>
            <a:r>
              <a:rPr lang="en-US" sz="1800"/>
              <a:t>Cancer arising from the squamous cells lining the airways.</a:t>
            </a:r>
            <a:endParaRPr sz="1800"/>
          </a:p>
          <a:p>
            <a:pPr indent="0" lvl="0" marL="0" rtl="0" algn="just">
              <a:lnSpc>
                <a:spcPct val="100000"/>
              </a:lnSpc>
              <a:spcBef>
                <a:spcPts val="280"/>
              </a:spcBef>
              <a:spcAft>
                <a:spcPts val="0"/>
              </a:spcAft>
              <a:buClr>
                <a:schemeClr val="dk1"/>
              </a:buClr>
              <a:buSzPts val="1400"/>
              <a:buNone/>
            </a:pPr>
            <a:r>
              <a:rPr b="1" lang="en-US" sz="1800"/>
              <a:t>Normal:</a:t>
            </a:r>
            <a:r>
              <a:rPr lang="en-US" sz="1800"/>
              <a:t> CT scans of healthy lung tissue.</a:t>
            </a:r>
            <a:endParaRPr sz="1800"/>
          </a:p>
        </p:txBody>
      </p:sp>
      <p:sp>
        <p:nvSpPr>
          <p:cNvPr id="196" name="Google Shape;196;p27"/>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8"/>
          <p:cNvSpPr txBox="1"/>
          <p:nvPr>
            <p:ph idx="12" type="sldNum"/>
          </p:nvPr>
        </p:nvSpPr>
        <p:spPr>
          <a:xfrm>
            <a:off x="6588224" y="609329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
        <p:nvSpPr>
          <p:cNvPr id="203" name="Google Shape;203;p28"/>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Dataset</a:t>
            </a:r>
            <a:endParaRPr/>
          </a:p>
        </p:txBody>
      </p:sp>
      <p:pic>
        <p:nvPicPr>
          <p:cNvPr id="204" name="Google Shape;204;p28"/>
          <p:cNvPicPr preferRelativeResize="0"/>
          <p:nvPr/>
        </p:nvPicPr>
        <p:blipFill>
          <a:blip r:embed="rId3">
            <a:alphaModFix/>
          </a:blip>
          <a:stretch>
            <a:fillRect/>
          </a:stretch>
        </p:blipFill>
        <p:spPr>
          <a:xfrm>
            <a:off x="5229600" y="1577838"/>
            <a:ext cx="2447925" cy="1685925"/>
          </a:xfrm>
          <a:prstGeom prst="rect">
            <a:avLst/>
          </a:prstGeom>
          <a:noFill/>
          <a:ln>
            <a:noFill/>
          </a:ln>
        </p:spPr>
      </p:pic>
      <p:pic>
        <p:nvPicPr>
          <p:cNvPr id="205" name="Google Shape;205;p28"/>
          <p:cNvPicPr preferRelativeResize="0"/>
          <p:nvPr/>
        </p:nvPicPr>
        <p:blipFill>
          <a:blip r:embed="rId4">
            <a:alphaModFix/>
          </a:blip>
          <a:stretch>
            <a:fillRect/>
          </a:stretch>
        </p:blipFill>
        <p:spPr>
          <a:xfrm>
            <a:off x="1109500" y="1573075"/>
            <a:ext cx="2466975" cy="1695450"/>
          </a:xfrm>
          <a:prstGeom prst="rect">
            <a:avLst/>
          </a:prstGeom>
          <a:noFill/>
          <a:ln>
            <a:noFill/>
          </a:ln>
        </p:spPr>
      </p:pic>
      <p:pic>
        <p:nvPicPr>
          <p:cNvPr id="206" name="Google Shape;206;p28"/>
          <p:cNvPicPr preferRelativeResize="0"/>
          <p:nvPr/>
        </p:nvPicPr>
        <p:blipFill>
          <a:blip r:embed="rId5">
            <a:alphaModFix/>
          </a:blip>
          <a:stretch>
            <a:fillRect/>
          </a:stretch>
        </p:blipFill>
        <p:spPr>
          <a:xfrm>
            <a:off x="1128550" y="4032281"/>
            <a:ext cx="2447925" cy="1815545"/>
          </a:xfrm>
          <a:prstGeom prst="rect">
            <a:avLst/>
          </a:prstGeom>
          <a:noFill/>
          <a:ln>
            <a:noFill/>
          </a:ln>
        </p:spPr>
      </p:pic>
      <p:pic>
        <p:nvPicPr>
          <p:cNvPr id="207" name="Google Shape;207;p28"/>
          <p:cNvPicPr preferRelativeResize="0"/>
          <p:nvPr/>
        </p:nvPicPr>
        <p:blipFill>
          <a:blip r:embed="rId6">
            <a:alphaModFix/>
          </a:blip>
          <a:stretch>
            <a:fillRect/>
          </a:stretch>
        </p:blipFill>
        <p:spPr>
          <a:xfrm>
            <a:off x="5167688" y="4128563"/>
            <a:ext cx="2571750" cy="1743075"/>
          </a:xfrm>
          <a:prstGeom prst="rect">
            <a:avLst/>
          </a:prstGeom>
          <a:noFill/>
          <a:ln>
            <a:noFill/>
          </a:ln>
        </p:spPr>
      </p:pic>
      <p:sp>
        <p:nvSpPr>
          <p:cNvPr id="208" name="Google Shape;208;p28"/>
          <p:cNvSpPr txBox="1"/>
          <p:nvPr/>
        </p:nvSpPr>
        <p:spPr>
          <a:xfrm>
            <a:off x="1319425" y="3365950"/>
            <a:ext cx="18708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dk1"/>
                </a:solidFill>
                <a:latin typeface="Times New Roman"/>
                <a:ea typeface="Times New Roman"/>
                <a:cs typeface="Times New Roman"/>
                <a:sym typeface="Times New Roman"/>
              </a:rPr>
              <a:t>Adenocarcinoma</a:t>
            </a:r>
            <a:endParaRPr sz="1800">
              <a:solidFill>
                <a:schemeClr val="dk1"/>
              </a:solidFill>
              <a:latin typeface="Times New Roman"/>
              <a:ea typeface="Times New Roman"/>
              <a:cs typeface="Times New Roman"/>
              <a:sym typeface="Times New Roman"/>
            </a:endParaRPr>
          </a:p>
        </p:txBody>
      </p:sp>
      <p:sp>
        <p:nvSpPr>
          <p:cNvPr id="209" name="Google Shape;209;p28"/>
          <p:cNvSpPr txBox="1"/>
          <p:nvPr/>
        </p:nvSpPr>
        <p:spPr>
          <a:xfrm>
            <a:off x="5320315" y="3365975"/>
            <a:ext cx="2266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Large Cell Carcinoma</a:t>
            </a:r>
            <a:endParaRPr sz="1800">
              <a:latin typeface="Times New Roman"/>
              <a:ea typeface="Times New Roman"/>
              <a:cs typeface="Times New Roman"/>
              <a:sym typeface="Times New Roman"/>
            </a:endParaRPr>
          </a:p>
        </p:txBody>
      </p:sp>
      <p:sp>
        <p:nvSpPr>
          <p:cNvPr id="210" name="Google Shape;210;p28"/>
          <p:cNvSpPr txBox="1"/>
          <p:nvPr/>
        </p:nvSpPr>
        <p:spPr>
          <a:xfrm>
            <a:off x="1128550" y="6045000"/>
            <a:ext cx="2696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Squamous Cell Carcinoma</a:t>
            </a:r>
            <a:endParaRPr sz="1800">
              <a:latin typeface="Times New Roman"/>
              <a:ea typeface="Times New Roman"/>
              <a:cs typeface="Times New Roman"/>
              <a:sym typeface="Times New Roman"/>
            </a:endParaRPr>
          </a:p>
        </p:txBody>
      </p:sp>
      <p:sp>
        <p:nvSpPr>
          <p:cNvPr id="211" name="Google Shape;211;p28"/>
          <p:cNvSpPr txBox="1"/>
          <p:nvPr/>
        </p:nvSpPr>
        <p:spPr>
          <a:xfrm>
            <a:off x="5981663" y="6045000"/>
            <a:ext cx="943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latin typeface="Times New Roman"/>
                <a:ea typeface="Times New Roman"/>
                <a:cs typeface="Times New Roman"/>
                <a:sym typeface="Times New Roman"/>
              </a:rPr>
              <a:t>Normal</a:t>
            </a:r>
            <a:endParaRPr sz="18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nvSpPr>
        <p:spPr>
          <a:xfrm>
            <a:off x="449445" y="269641"/>
            <a:ext cx="7924088" cy="11430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Clr>
                <a:schemeClr val="dk1"/>
              </a:buClr>
              <a:buSzPts val="4400"/>
              <a:buFont typeface="Times New Roman"/>
              <a:buNone/>
            </a:pPr>
            <a:r>
              <a:rPr b="0" i="0" lang="en-US" sz="4400" u="none" cap="none" strike="noStrike">
                <a:solidFill>
                  <a:schemeClr val="dk1"/>
                </a:solidFill>
                <a:latin typeface="Times New Roman"/>
                <a:ea typeface="Times New Roman"/>
                <a:cs typeface="Times New Roman"/>
                <a:sym typeface="Times New Roman"/>
              </a:rPr>
              <a:t>Methodology</a:t>
            </a:r>
            <a:endParaRPr b="0" i="0" sz="4400" u="none" cap="none" strike="noStrike">
              <a:solidFill>
                <a:schemeClr val="dk1"/>
              </a:solidFill>
              <a:latin typeface="Times New Roman"/>
              <a:ea typeface="Times New Roman"/>
              <a:cs typeface="Times New Roman"/>
              <a:sym typeface="Times New Roman"/>
            </a:endParaRPr>
          </a:p>
        </p:txBody>
      </p:sp>
      <p:sp>
        <p:nvSpPr>
          <p:cNvPr id="217" name="Google Shape;217;p29"/>
          <p:cNvSpPr/>
          <p:nvPr/>
        </p:nvSpPr>
        <p:spPr>
          <a:xfrm>
            <a:off x="440275" y="1925910"/>
            <a:ext cx="1121700" cy="1143000"/>
          </a:xfrm>
          <a:prstGeom prst="can">
            <a:avLst>
              <a:gd fmla="val 25000" name="adj"/>
            </a:avLst>
          </a:prstGeom>
          <a:solidFill>
            <a:srgbClr val="D8D8D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6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CT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Scan</a:t>
            </a:r>
            <a:endParaRPr b="0" i="0" sz="16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Calibri"/>
                <a:ea typeface="Calibri"/>
                <a:cs typeface="Calibri"/>
                <a:sym typeface="Calibri"/>
              </a:rPr>
              <a:t>Dataset</a:t>
            </a:r>
            <a:endParaRPr b="0" i="0" sz="1600" u="none" cap="none" strike="noStrike">
              <a:solidFill>
                <a:srgbClr val="000000"/>
              </a:solidFill>
              <a:latin typeface="Arial"/>
              <a:ea typeface="Arial"/>
              <a:cs typeface="Arial"/>
              <a:sym typeface="Arial"/>
            </a:endParaRPr>
          </a:p>
        </p:txBody>
      </p:sp>
      <p:sp>
        <p:nvSpPr>
          <p:cNvPr id="218" name="Google Shape;218;p29"/>
          <p:cNvSpPr/>
          <p:nvPr/>
        </p:nvSpPr>
        <p:spPr>
          <a:xfrm>
            <a:off x="2228177" y="2079972"/>
            <a:ext cx="1548000" cy="8349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Preprocessing</a:t>
            </a:r>
            <a:endParaRPr b="0" i="0" sz="1400" u="none" cap="none" strike="noStrike">
              <a:solidFill>
                <a:srgbClr val="000000"/>
              </a:solidFill>
              <a:latin typeface="Arial"/>
              <a:ea typeface="Arial"/>
              <a:cs typeface="Arial"/>
              <a:sym typeface="Arial"/>
            </a:endParaRPr>
          </a:p>
        </p:txBody>
      </p:sp>
      <p:sp>
        <p:nvSpPr>
          <p:cNvPr id="219" name="Google Shape;219;p29"/>
          <p:cNvSpPr/>
          <p:nvPr/>
        </p:nvSpPr>
        <p:spPr>
          <a:xfrm>
            <a:off x="4613901" y="2116560"/>
            <a:ext cx="1548000" cy="7617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Feature Extraction</a:t>
            </a:r>
            <a:endParaRPr b="0" i="0" sz="1400" u="none" cap="none" strike="noStrike">
              <a:solidFill>
                <a:srgbClr val="000000"/>
              </a:solidFill>
              <a:latin typeface="Arial"/>
              <a:ea typeface="Arial"/>
              <a:cs typeface="Arial"/>
              <a:sym typeface="Arial"/>
            </a:endParaRPr>
          </a:p>
        </p:txBody>
      </p:sp>
      <p:sp>
        <p:nvSpPr>
          <p:cNvPr id="220" name="Google Shape;220;p29"/>
          <p:cNvSpPr/>
          <p:nvPr/>
        </p:nvSpPr>
        <p:spPr>
          <a:xfrm>
            <a:off x="6999626" y="2135460"/>
            <a:ext cx="1548000" cy="723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Classification</a:t>
            </a:r>
            <a:endParaRPr b="0" i="0" sz="1400" u="none" cap="none" strike="noStrike">
              <a:solidFill>
                <a:srgbClr val="000000"/>
              </a:solidFill>
              <a:latin typeface="Arial"/>
              <a:ea typeface="Arial"/>
              <a:cs typeface="Arial"/>
              <a:sym typeface="Arial"/>
            </a:endParaRPr>
          </a:p>
        </p:txBody>
      </p:sp>
      <p:sp>
        <p:nvSpPr>
          <p:cNvPr id="221" name="Google Shape;221;p29"/>
          <p:cNvSpPr/>
          <p:nvPr/>
        </p:nvSpPr>
        <p:spPr>
          <a:xfrm>
            <a:off x="6999626" y="3747810"/>
            <a:ext cx="1548000" cy="834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LLM Report Generation + AI Agen</a:t>
            </a:r>
            <a:r>
              <a:rPr lang="en-US" sz="1800">
                <a:latin typeface="Calibri"/>
                <a:ea typeface="Calibri"/>
                <a:cs typeface="Calibri"/>
                <a:sym typeface="Calibri"/>
              </a:rPr>
              <a:t>t </a:t>
            </a:r>
            <a:endParaRPr b="0" i="0" sz="1400" u="none" cap="none" strike="noStrike">
              <a:solidFill>
                <a:srgbClr val="000000"/>
              </a:solidFill>
              <a:latin typeface="Arial"/>
              <a:ea typeface="Arial"/>
              <a:cs typeface="Arial"/>
              <a:sym typeface="Arial"/>
            </a:endParaRPr>
          </a:p>
        </p:txBody>
      </p:sp>
      <p:sp>
        <p:nvSpPr>
          <p:cNvPr id="222" name="Google Shape;222;p29"/>
          <p:cNvSpPr/>
          <p:nvPr/>
        </p:nvSpPr>
        <p:spPr>
          <a:xfrm>
            <a:off x="4613901" y="3784410"/>
            <a:ext cx="1548000" cy="761700"/>
          </a:xfrm>
          <a:prstGeom prst="rect">
            <a:avLst/>
          </a:prstGeom>
          <a:solidFill>
            <a:srgbClr val="F4CC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Results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cxnSp>
        <p:nvCxnSpPr>
          <p:cNvPr id="223" name="Google Shape;223;p29"/>
          <p:cNvCxnSpPr>
            <a:stCxn id="217" idx="4"/>
            <a:endCxn id="218" idx="1"/>
          </p:cNvCxnSpPr>
          <p:nvPr/>
        </p:nvCxnSpPr>
        <p:spPr>
          <a:xfrm>
            <a:off x="1561975" y="2497410"/>
            <a:ext cx="666300" cy="0"/>
          </a:xfrm>
          <a:prstGeom prst="straightConnector1">
            <a:avLst/>
          </a:prstGeom>
          <a:noFill/>
          <a:ln cap="flat" cmpd="sng" w="19050">
            <a:solidFill>
              <a:srgbClr val="000000"/>
            </a:solidFill>
            <a:prstDash val="solid"/>
            <a:miter lim="800000"/>
            <a:headEnd len="sm" w="sm" type="none"/>
            <a:tailEnd len="med" w="med" type="triangle"/>
          </a:ln>
        </p:spPr>
      </p:cxnSp>
      <p:cxnSp>
        <p:nvCxnSpPr>
          <p:cNvPr id="224" name="Google Shape;224;p29"/>
          <p:cNvCxnSpPr>
            <a:stCxn id="218" idx="3"/>
            <a:endCxn id="219" idx="1"/>
          </p:cNvCxnSpPr>
          <p:nvPr/>
        </p:nvCxnSpPr>
        <p:spPr>
          <a:xfrm>
            <a:off x="3776177" y="2497422"/>
            <a:ext cx="837600" cy="0"/>
          </a:xfrm>
          <a:prstGeom prst="straightConnector1">
            <a:avLst/>
          </a:prstGeom>
          <a:noFill/>
          <a:ln cap="flat" cmpd="sng" w="19050">
            <a:solidFill>
              <a:srgbClr val="000000"/>
            </a:solidFill>
            <a:prstDash val="solid"/>
            <a:miter lim="800000"/>
            <a:headEnd len="sm" w="sm" type="none"/>
            <a:tailEnd len="med" w="med" type="triangle"/>
          </a:ln>
        </p:spPr>
      </p:cxnSp>
      <p:cxnSp>
        <p:nvCxnSpPr>
          <p:cNvPr id="225" name="Google Shape;225;p29"/>
          <p:cNvCxnSpPr>
            <a:stCxn id="219" idx="3"/>
            <a:endCxn id="220" idx="1"/>
          </p:cNvCxnSpPr>
          <p:nvPr/>
        </p:nvCxnSpPr>
        <p:spPr>
          <a:xfrm>
            <a:off x="6161901" y="2497410"/>
            <a:ext cx="837600" cy="0"/>
          </a:xfrm>
          <a:prstGeom prst="straightConnector1">
            <a:avLst/>
          </a:prstGeom>
          <a:noFill/>
          <a:ln cap="flat" cmpd="sng" w="19050">
            <a:solidFill>
              <a:srgbClr val="000000"/>
            </a:solidFill>
            <a:prstDash val="solid"/>
            <a:miter lim="800000"/>
            <a:headEnd len="sm" w="sm" type="none"/>
            <a:tailEnd len="med" w="med" type="triangle"/>
          </a:ln>
        </p:spPr>
      </p:cxnSp>
      <p:cxnSp>
        <p:nvCxnSpPr>
          <p:cNvPr id="226" name="Google Shape;226;p29"/>
          <p:cNvCxnSpPr>
            <a:stCxn id="220" idx="2"/>
            <a:endCxn id="221" idx="0"/>
          </p:cNvCxnSpPr>
          <p:nvPr/>
        </p:nvCxnSpPr>
        <p:spPr>
          <a:xfrm>
            <a:off x="7773626" y="2859360"/>
            <a:ext cx="0" cy="888600"/>
          </a:xfrm>
          <a:prstGeom prst="straightConnector1">
            <a:avLst/>
          </a:prstGeom>
          <a:noFill/>
          <a:ln cap="flat" cmpd="sng" w="19050">
            <a:solidFill>
              <a:srgbClr val="000000"/>
            </a:solidFill>
            <a:prstDash val="solid"/>
            <a:miter lim="800000"/>
            <a:headEnd len="sm" w="sm" type="none"/>
            <a:tailEnd len="med" w="med" type="triangle"/>
          </a:ln>
        </p:spPr>
      </p:cxnSp>
      <p:cxnSp>
        <p:nvCxnSpPr>
          <p:cNvPr id="227" name="Google Shape;227;p29"/>
          <p:cNvCxnSpPr>
            <a:stCxn id="221" idx="1"/>
            <a:endCxn id="228" idx="3"/>
          </p:cNvCxnSpPr>
          <p:nvPr/>
        </p:nvCxnSpPr>
        <p:spPr>
          <a:xfrm rot="10800000">
            <a:off x="6162026" y="4165260"/>
            <a:ext cx="837600" cy="0"/>
          </a:xfrm>
          <a:prstGeom prst="straightConnector1">
            <a:avLst/>
          </a:prstGeom>
          <a:noFill/>
          <a:ln cap="flat" cmpd="sng" w="19050">
            <a:solidFill>
              <a:srgbClr val="000000"/>
            </a:solidFill>
            <a:prstDash val="solid"/>
            <a:miter lim="800000"/>
            <a:headEnd len="sm" w="sm" type="none"/>
            <a:tailEnd len="med" w="med" type="triangle"/>
          </a:ln>
        </p:spPr>
      </p:cxnSp>
      <p:sp>
        <p:nvSpPr>
          <p:cNvPr id="229" name="Google Shape;229;p29"/>
          <p:cNvSpPr txBox="1"/>
          <p:nvPr/>
        </p:nvSpPr>
        <p:spPr>
          <a:xfrm>
            <a:off x="6570125" y="6030281"/>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1" i="0" lang="en-US" sz="1400" u="none" cap="none" strike="noStrike">
                <a:solidFill>
                  <a:srgbClr val="888888"/>
                </a:solidFill>
                <a:latin typeface="Times New Roman"/>
                <a:ea typeface="Times New Roman"/>
                <a:cs typeface="Times New Roman"/>
                <a:sym typeface="Times New Roman"/>
              </a:rPr>
              <a:t>‹#›</a:t>
            </a:fld>
            <a:endParaRPr b="1" i="0" sz="1400" u="none" cap="none" strike="noStrike">
              <a:solidFill>
                <a:srgbClr val="888888"/>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0"/>
          <p:cNvSpPr txBox="1"/>
          <p:nvPr/>
        </p:nvSpPr>
        <p:spPr>
          <a:xfrm>
            <a:off x="1049626" y="5342460"/>
            <a:ext cx="3905100" cy="12459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800"/>
              <a:buFont typeface="Arial"/>
              <a:buNone/>
            </a:pPr>
            <a:r>
              <a:t/>
            </a:r>
            <a:endParaRPr b="0" i="0" sz="3200" u="none" cap="none" strike="noStrike">
              <a:solidFill>
                <a:schemeClr val="dk1"/>
              </a:solidFill>
              <a:latin typeface="Times New Roman"/>
              <a:ea typeface="Times New Roman"/>
              <a:cs typeface="Times New Roman"/>
              <a:sym typeface="Times New Roman"/>
            </a:endParaRPr>
          </a:p>
          <a:p>
            <a:pPr indent="0" lvl="0" marL="457200" marR="0" rtl="0" algn="l">
              <a:lnSpc>
                <a:spcPct val="100000"/>
              </a:lnSpc>
              <a:spcBef>
                <a:spcPts val="480"/>
              </a:spcBef>
              <a:spcAft>
                <a:spcPts val="0"/>
              </a:spcAft>
              <a:buNone/>
            </a:pPr>
            <a:r>
              <a:t/>
            </a:r>
            <a:endParaRPr b="0" i="0" sz="3200" u="none" cap="none" strike="noStrike">
              <a:solidFill>
                <a:schemeClr val="dk1"/>
              </a:solidFill>
              <a:latin typeface="Times New Roman"/>
              <a:ea typeface="Times New Roman"/>
              <a:cs typeface="Times New Roman"/>
              <a:sym typeface="Times New Roman"/>
            </a:endParaRPr>
          </a:p>
        </p:txBody>
      </p:sp>
      <p:sp>
        <p:nvSpPr>
          <p:cNvPr id="235" name="Google Shape;235;p30"/>
          <p:cNvSpPr/>
          <p:nvPr/>
        </p:nvSpPr>
        <p:spPr>
          <a:xfrm>
            <a:off x="245952" y="1702647"/>
            <a:ext cx="1548000" cy="8349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Preprocessing</a:t>
            </a:r>
            <a:endParaRPr i="0" sz="1800" u="none" cap="none" strike="noStrike">
              <a:solidFill>
                <a:srgbClr val="000000"/>
              </a:solidFill>
              <a:latin typeface="Times New Roman"/>
              <a:ea typeface="Times New Roman"/>
              <a:cs typeface="Times New Roman"/>
              <a:sym typeface="Times New Roman"/>
            </a:endParaRPr>
          </a:p>
        </p:txBody>
      </p:sp>
      <p:sp>
        <p:nvSpPr>
          <p:cNvPr id="236" name="Google Shape;236;p30"/>
          <p:cNvSpPr/>
          <p:nvPr/>
        </p:nvSpPr>
        <p:spPr>
          <a:xfrm>
            <a:off x="245951" y="2817510"/>
            <a:ext cx="1548000" cy="7617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Feature Extraction</a:t>
            </a:r>
            <a:endParaRPr i="0" sz="1800" u="none" cap="none" strike="noStrike">
              <a:solidFill>
                <a:srgbClr val="000000"/>
              </a:solidFill>
              <a:latin typeface="Times New Roman"/>
              <a:ea typeface="Times New Roman"/>
              <a:cs typeface="Times New Roman"/>
              <a:sym typeface="Times New Roman"/>
            </a:endParaRPr>
          </a:p>
        </p:txBody>
      </p:sp>
      <p:sp>
        <p:nvSpPr>
          <p:cNvPr id="237" name="Google Shape;237;p30"/>
          <p:cNvSpPr/>
          <p:nvPr/>
        </p:nvSpPr>
        <p:spPr>
          <a:xfrm>
            <a:off x="245951" y="3801623"/>
            <a:ext cx="1548000" cy="723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Classification</a:t>
            </a:r>
            <a:endParaRPr i="0" sz="1800" u="none" cap="none" strike="noStrike">
              <a:solidFill>
                <a:srgbClr val="000000"/>
              </a:solidFill>
              <a:latin typeface="Times New Roman"/>
              <a:ea typeface="Times New Roman"/>
              <a:cs typeface="Times New Roman"/>
              <a:sym typeface="Times New Roman"/>
            </a:endParaRPr>
          </a:p>
        </p:txBody>
      </p:sp>
      <p:sp>
        <p:nvSpPr>
          <p:cNvPr id="238" name="Google Shape;238;p30"/>
          <p:cNvSpPr/>
          <p:nvPr/>
        </p:nvSpPr>
        <p:spPr>
          <a:xfrm>
            <a:off x="245951" y="4843160"/>
            <a:ext cx="1548000" cy="834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LLM Report Generation + AI Agent</a:t>
            </a:r>
            <a:endParaRPr i="0" sz="1800" u="none" cap="none" strike="noStrike">
              <a:solidFill>
                <a:srgbClr val="000000"/>
              </a:solidFill>
              <a:latin typeface="Times New Roman"/>
              <a:ea typeface="Times New Roman"/>
              <a:cs typeface="Times New Roman"/>
              <a:sym typeface="Times New Roman"/>
            </a:endParaRPr>
          </a:p>
        </p:txBody>
      </p:sp>
      <p:sp>
        <p:nvSpPr>
          <p:cNvPr id="239" name="Google Shape;239;p30"/>
          <p:cNvSpPr/>
          <p:nvPr/>
        </p:nvSpPr>
        <p:spPr>
          <a:xfrm>
            <a:off x="245951" y="5868835"/>
            <a:ext cx="1548000" cy="761700"/>
          </a:xfrm>
          <a:prstGeom prst="rect">
            <a:avLst/>
          </a:prstGeom>
          <a:solidFill>
            <a:srgbClr val="F4CC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Results</a:t>
            </a:r>
            <a:endParaRPr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cxnSp>
        <p:nvCxnSpPr>
          <p:cNvPr id="240" name="Google Shape;240;p30"/>
          <p:cNvCxnSpPr>
            <a:stCxn id="235" idx="2"/>
            <a:endCxn id="236" idx="0"/>
          </p:cNvCxnSpPr>
          <p:nvPr/>
        </p:nvCxnSpPr>
        <p:spPr>
          <a:xfrm>
            <a:off x="1019952" y="2537547"/>
            <a:ext cx="0" cy="279900"/>
          </a:xfrm>
          <a:prstGeom prst="straightConnector1">
            <a:avLst/>
          </a:prstGeom>
          <a:noFill/>
          <a:ln cap="flat" cmpd="sng" w="19050">
            <a:solidFill>
              <a:srgbClr val="000000"/>
            </a:solidFill>
            <a:prstDash val="solid"/>
            <a:miter lim="800000"/>
            <a:headEnd len="sm" w="sm" type="none"/>
            <a:tailEnd len="med" w="med" type="triangle"/>
          </a:ln>
        </p:spPr>
      </p:cxnSp>
      <p:cxnSp>
        <p:nvCxnSpPr>
          <p:cNvPr id="241" name="Google Shape;241;p30"/>
          <p:cNvCxnSpPr>
            <a:stCxn id="236" idx="2"/>
            <a:endCxn id="237" idx="0"/>
          </p:cNvCxnSpPr>
          <p:nvPr/>
        </p:nvCxnSpPr>
        <p:spPr>
          <a:xfrm>
            <a:off x="1019951" y="3579210"/>
            <a:ext cx="0" cy="222300"/>
          </a:xfrm>
          <a:prstGeom prst="straightConnector1">
            <a:avLst/>
          </a:prstGeom>
          <a:noFill/>
          <a:ln cap="flat" cmpd="sng" w="19050">
            <a:solidFill>
              <a:srgbClr val="000000"/>
            </a:solidFill>
            <a:prstDash val="solid"/>
            <a:miter lim="800000"/>
            <a:headEnd len="sm" w="sm" type="none"/>
            <a:tailEnd len="med" w="med" type="triangle"/>
          </a:ln>
        </p:spPr>
      </p:cxnSp>
      <p:cxnSp>
        <p:nvCxnSpPr>
          <p:cNvPr id="242" name="Google Shape;242;p30"/>
          <p:cNvCxnSpPr>
            <a:stCxn id="237" idx="2"/>
            <a:endCxn id="238" idx="0"/>
          </p:cNvCxnSpPr>
          <p:nvPr/>
        </p:nvCxnSpPr>
        <p:spPr>
          <a:xfrm>
            <a:off x="1019951" y="4525523"/>
            <a:ext cx="0" cy="317700"/>
          </a:xfrm>
          <a:prstGeom prst="straightConnector1">
            <a:avLst/>
          </a:prstGeom>
          <a:noFill/>
          <a:ln cap="flat" cmpd="sng" w="19050">
            <a:solidFill>
              <a:srgbClr val="000000"/>
            </a:solidFill>
            <a:prstDash val="solid"/>
            <a:miter lim="800000"/>
            <a:headEnd len="sm" w="sm" type="none"/>
            <a:tailEnd len="med" w="med" type="triangle"/>
          </a:ln>
        </p:spPr>
      </p:cxnSp>
      <p:cxnSp>
        <p:nvCxnSpPr>
          <p:cNvPr id="243" name="Google Shape;243;p30"/>
          <p:cNvCxnSpPr>
            <a:stCxn id="238" idx="2"/>
            <a:endCxn id="239" idx="0"/>
          </p:cNvCxnSpPr>
          <p:nvPr/>
        </p:nvCxnSpPr>
        <p:spPr>
          <a:xfrm>
            <a:off x="1019951" y="5678060"/>
            <a:ext cx="0" cy="190800"/>
          </a:xfrm>
          <a:prstGeom prst="straightConnector1">
            <a:avLst/>
          </a:prstGeom>
          <a:noFill/>
          <a:ln cap="flat" cmpd="sng" w="19050">
            <a:solidFill>
              <a:srgbClr val="000000"/>
            </a:solidFill>
            <a:prstDash val="solid"/>
            <a:miter lim="800000"/>
            <a:headEnd len="sm" w="sm" type="none"/>
            <a:tailEnd len="med" w="med" type="triangle"/>
          </a:ln>
        </p:spPr>
      </p:cxnSp>
      <p:sp>
        <p:nvSpPr>
          <p:cNvPr id="244" name="Google Shape;244;p30"/>
          <p:cNvSpPr txBox="1"/>
          <p:nvPr/>
        </p:nvSpPr>
        <p:spPr>
          <a:xfrm>
            <a:off x="6570125" y="6030281"/>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1" i="0" lang="en-US" sz="1400" u="none" cap="none" strike="noStrike">
                <a:solidFill>
                  <a:srgbClr val="888888"/>
                </a:solidFill>
                <a:latin typeface="Times New Roman"/>
                <a:ea typeface="Times New Roman"/>
                <a:cs typeface="Times New Roman"/>
                <a:sym typeface="Times New Roman"/>
              </a:rPr>
              <a:t>‹#›</a:t>
            </a:fld>
            <a:endParaRPr b="1" i="0" sz="1400" u="none" cap="none" strike="noStrike">
              <a:solidFill>
                <a:srgbClr val="888888"/>
              </a:solidFill>
              <a:latin typeface="Times New Roman"/>
              <a:ea typeface="Times New Roman"/>
              <a:cs typeface="Times New Roman"/>
              <a:sym typeface="Times New Roman"/>
            </a:endParaRPr>
          </a:p>
        </p:txBody>
      </p:sp>
      <p:cxnSp>
        <p:nvCxnSpPr>
          <p:cNvPr id="245" name="Google Shape;245;p30"/>
          <p:cNvCxnSpPr/>
          <p:nvPr/>
        </p:nvCxnSpPr>
        <p:spPr>
          <a:xfrm>
            <a:off x="2196875" y="201225"/>
            <a:ext cx="22800" cy="6402300"/>
          </a:xfrm>
          <a:prstGeom prst="straightConnector1">
            <a:avLst/>
          </a:prstGeom>
          <a:noFill/>
          <a:ln cap="flat" cmpd="sng" w="9525">
            <a:solidFill>
              <a:schemeClr val="dk2"/>
            </a:solidFill>
            <a:prstDash val="solid"/>
            <a:round/>
            <a:headEnd len="med" w="med" type="none"/>
            <a:tailEnd len="med" w="med" type="none"/>
          </a:ln>
        </p:spPr>
      </p:cxnSp>
      <p:sp>
        <p:nvSpPr>
          <p:cNvPr id="246" name="Google Shape;246;p30"/>
          <p:cNvSpPr/>
          <p:nvPr/>
        </p:nvSpPr>
        <p:spPr>
          <a:xfrm>
            <a:off x="2622595" y="1682600"/>
            <a:ext cx="5612100" cy="8349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Ensures images are consistent for feature extraction, reducing noise and variability.</a:t>
            </a:r>
            <a:endParaRPr i="0" sz="1800" u="none" cap="none" strike="noStrike">
              <a:solidFill>
                <a:srgbClr val="000000"/>
              </a:solidFill>
              <a:latin typeface="Times New Roman"/>
              <a:ea typeface="Times New Roman"/>
              <a:cs typeface="Times New Roman"/>
              <a:sym typeface="Times New Roman"/>
            </a:endParaRPr>
          </a:p>
        </p:txBody>
      </p:sp>
      <p:sp>
        <p:nvSpPr>
          <p:cNvPr id="247" name="Google Shape;247;p30"/>
          <p:cNvSpPr/>
          <p:nvPr/>
        </p:nvSpPr>
        <p:spPr>
          <a:xfrm>
            <a:off x="2622597" y="2866000"/>
            <a:ext cx="5612100" cy="7617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Transforms raw images into a numerical format that captures deep and hand-crafted patterns.</a:t>
            </a:r>
            <a:endParaRPr i="0" sz="1800" u="none" cap="none" strike="noStrike">
              <a:solidFill>
                <a:srgbClr val="000000"/>
              </a:solidFill>
              <a:latin typeface="Times New Roman"/>
              <a:ea typeface="Times New Roman"/>
              <a:cs typeface="Times New Roman"/>
              <a:sym typeface="Times New Roman"/>
            </a:endParaRPr>
          </a:p>
        </p:txBody>
      </p:sp>
      <p:sp>
        <p:nvSpPr>
          <p:cNvPr id="248" name="Google Shape;248;p30"/>
          <p:cNvSpPr/>
          <p:nvPr/>
        </p:nvSpPr>
        <p:spPr>
          <a:xfrm>
            <a:off x="2622597" y="3837775"/>
            <a:ext cx="5612100" cy="723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Learns to map the extracted features to disease classes.</a:t>
            </a:r>
            <a:endParaRPr sz="1800">
              <a:latin typeface="Times New Roman"/>
              <a:ea typeface="Times New Roman"/>
              <a:cs typeface="Times New Roman"/>
              <a:sym typeface="Times New Roman"/>
            </a:endParaRPr>
          </a:p>
        </p:txBody>
      </p:sp>
      <p:sp>
        <p:nvSpPr>
          <p:cNvPr id="249" name="Google Shape;249;p30"/>
          <p:cNvSpPr/>
          <p:nvPr/>
        </p:nvSpPr>
        <p:spPr>
          <a:xfrm>
            <a:off x="2622597" y="4854625"/>
            <a:ext cx="5612100" cy="834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Translates the model’s prediction into a clinically actionable report. </a:t>
            </a:r>
            <a:endParaRPr sz="1800">
              <a:latin typeface="Times New Roman"/>
              <a:ea typeface="Times New Roman"/>
              <a:cs typeface="Times New Roman"/>
              <a:sym typeface="Times New Roman"/>
            </a:endParaRPr>
          </a:p>
        </p:txBody>
      </p:sp>
      <p:sp>
        <p:nvSpPr>
          <p:cNvPr id="250" name="Google Shape;250;p30"/>
          <p:cNvSpPr/>
          <p:nvPr/>
        </p:nvSpPr>
        <p:spPr>
          <a:xfrm>
            <a:off x="2622597" y="5881950"/>
            <a:ext cx="5612100" cy="761700"/>
          </a:xfrm>
          <a:prstGeom prst="rect">
            <a:avLst/>
          </a:prstGeom>
          <a:solidFill>
            <a:srgbClr val="F4CC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cap="none" strike="noStrike">
              <a:solidFill>
                <a:srgbClr val="000000"/>
              </a:solidFill>
              <a:latin typeface="Times New Roman"/>
              <a:ea typeface="Times New Roman"/>
              <a:cs typeface="Times New Roman"/>
              <a:sym typeface="Times New Roman"/>
            </a:endParaRPr>
          </a:p>
          <a:p>
            <a:pPr indent="0" lvl="0" marL="0" rtl="0" algn="ctr">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Provides a comprehensive evaluation of the system, highlighting its strengths (e.g., high accuracy).</a:t>
            </a:r>
            <a:endParaRPr sz="1800">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cxnSp>
        <p:nvCxnSpPr>
          <p:cNvPr id="251" name="Google Shape;251;p30"/>
          <p:cNvCxnSpPr>
            <a:stCxn id="246" idx="2"/>
            <a:endCxn id="247" idx="0"/>
          </p:cNvCxnSpPr>
          <p:nvPr/>
        </p:nvCxnSpPr>
        <p:spPr>
          <a:xfrm>
            <a:off x="5428645" y="2517500"/>
            <a:ext cx="0" cy="348600"/>
          </a:xfrm>
          <a:prstGeom prst="straightConnector1">
            <a:avLst/>
          </a:prstGeom>
          <a:noFill/>
          <a:ln cap="flat" cmpd="sng" w="19050">
            <a:solidFill>
              <a:srgbClr val="000000"/>
            </a:solidFill>
            <a:prstDash val="solid"/>
            <a:miter lim="800000"/>
            <a:headEnd len="sm" w="sm" type="none"/>
            <a:tailEnd len="med" w="med" type="triangle"/>
          </a:ln>
        </p:spPr>
      </p:cxnSp>
      <p:cxnSp>
        <p:nvCxnSpPr>
          <p:cNvPr id="252" name="Google Shape;252;p30"/>
          <p:cNvCxnSpPr>
            <a:stCxn id="247" idx="2"/>
            <a:endCxn id="248" idx="0"/>
          </p:cNvCxnSpPr>
          <p:nvPr/>
        </p:nvCxnSpPr>
        <p:spPr>
          <a:xfrm>
            <a:off x="5428647" y="3627700"/>
            <a:ext cx="0" cy="210000"/>
          </a:xfrm>
          <a:prstGeom prst="straightConnector1">
            <a:avLst/>
          </a:prstGeom>
          <a:noFill/>
          <a:ln cap="flat" cmpd="sng" w="19050">
            <a:solidFill>
              <a:srgbClr val="000000"/>
            </a:solidFill>
            <a:prstDash val="solid"/>
            <a:miter lim="800000"/>
            <a:headEnd len="sm" w="sm" type="none"/>
            <a:tailEnd len="med" w="med" type="triangle"/>
          </a:ln>
        </p:spPr>
      </p:cxnSp>
      <p:cxnSp>
        <p:nvCxnSpPr>
          <p:cNvPr id="253" name="Google Shape;253;p30"/>
          <p:cNvCxnSpPr>
            <a:stCxn id="248" idx="2"/>
            <a:endCxn id="249" idx="0"/>
          </p:cNvCxnSpPr>
          <p:nvPr/>
        </p:nvCxnSpPr>
        <p:spPr>
          <a:xfrm>
            <a:off x="5428647" y="4561675"/>
            <a:ext cx="0" cy="293100"/>
          </a:xfrm>
          <a:prstGeom prst="straightConnector1">
            <a:avLst/>
          </a:prstGeom>
          <a:noFill/>
          <a:ln cap="flat" cmpd="sng" w="19050">
            <a:solidFill>
              <a:srgbClr val="000000"/>
            </a:solidFill>
            <a:prstDash val="solid"/>
            <a:miter lim="800000"/>
            <a:headEnd len="sm" w="sm" type="none"/>
            <a:tailEnd len="med" w="med" type="triangle"/>
          </a:ln>
        </p:spPr>
      </p:cxnSp>
      <p:cxnSp>
        <p:nvCxnSpPr>
          <p:cNvPr id="254" name="Google Shape;254;p30"/>
          <p:cNvCxnSpPr>
            <a:stCxn id="249" idx="2"/>
            <a:endCxn id="250" idx="0"/>
          </p:cNvCxnSpPr>
          <p:nvPr/>
        </p:nvCxnSpPr>
        <p:spPr>
          <a:xfrm>
            <a:off x="5428647" y="5689525"/>
            <a:ext cx="0" cy="192300"/>
          </a:xfrm>
          <a:prstGeom prst="straightConnector1">
            <a:avLst/>
          </a:prstGeom>
          <a:noFill/>
          <a:ln cap="flat" cmpd="sng" w="19050">
            <a:solidFill>
              <a:srgbClr val="000000"/>
            </a:solidFill>
            <a:prstDash val="solid"/>
            <a:miter lim="800000"/>
            <a:headEnd len="sm" w="sm" type="none"/>
            <a:tailEnd len="med" w="med" type="triangle"/>
          </a:ln>
        </p:spPr>
      </p:cxnSp>
      <p:sp>
        <p:nvSpPr>
          <p:cNvPr id="255" name="Google Shape;255;p30"/>
          <p:cNvSpPr/>
          <p:nvPr/>
        </p:nvSpPr>
        <p:spPr>
          <a:xfrm>
            <a:off x="245952" y="499197"/>
            <a:ext cx="1548000" cy="834900"/>
          </a:xfrm>
          <a:prstGeom prst="rect">
            <a:avLst/>
          </a:prstGeom>
          <a:solidFill>
            <a:srgbClr val="D9D9D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CT Scan Dataset</a:t>
            </a:r>
            <a:endParaRPr i="0" sz="1800" u="none" cap="none" strike="noStrike">
              <a:solidFill>
                <a:srgbClr val="000000"/>
              </a:solidFill>
              <a:latin typeface="Times New Roman"/>
              <a:ea typeface="Times New Roman"/>
              <a:cs typeface="Times New Roman"/>
              <a:sym typeface="Times New Roman"/>
            </a:endParaRPr>
          </a:p>
        </p:txBody>
      </p:sp>
      <p:sp>
        <p:nvSpPr>
          <p:cNvPr id="256" name="Google Shape;256;p30"/>
          <p:cNvSpPr/>
          <p:nvPr/>
        </p:nvSpPr>
        <p:spPr>
          <a:xfrm>
            <a:off x="2622595" y="499200"/>
            <a:ext cx="5612100" cy="834900"/>
          </a:xfrm>
          <a:prstGeom prst="rect">
            <a:avLst/>
          </a:prstGeom>
          <a:solidFill>
            <a:srgbClr val="D9D9D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Raw data is essential for all steps, as its quality, size, and class balance directly affect model performance.</a:t>
            </a:r>
            <a:endParaRPr i="0" sz="1800" u="none" cap="none" strike="noStrike">
              <a:solidFill>
                <a:srgbClr val="000000"/>
              </a:solidFill>
              <a:latin typeface="Times New Roman"/>
              <a:ea typeface="Times New Roman"/>
              <a:cs typeface="Times New Roman"/>
              <a:sym typeface="Times New Roman"/>
            </a:endParaRPr>
          </a:p>
        </p:txBody>
      </p:sp>
      <p:cxnSp>
        <p:nvCxnSpPr>
          <p:cNvPr id="257" name="Google Shape;257;p30"/>
          <p:cNvCxnSpPr>
            <a:stCxn id="255" idx="2"/>
            <a:endCxn id="235" idx="0"/>
          </p:cNvCxnSpPr>
          <p:nvPr/>
        </p:nvCxnSpPr>
        <p:spPr>
          <a:xfrm>
            <a:off x="1019952" y="1334097"/>
            <a:ext cx="0" cy="368700"/>
          </a:xfrm>
          <a:prstGeom prst="straightConnector1">
            <a:avLst/>
          </a:prstGeom>
          <a:noFill/>
          <a:ln cap="flat" cmpd="sng" w="19050">
            <a:solidFill>
              <a:srgbClr val="000000"/>
            </a:solidFill>
            <a:prstDash val="solid"/>
            <a:miter lim="800000"/>
            <a:headEnd len="sm" w="sm" type="none"/>
            <a:tailEnd len="med" w="med" type="triangle"/>
          </a:ln>
        </p:spPr>
      </p:cxnSp>
      <p:cxnSp>
        <p:nvCxnSpPr>
          <p:cNvPr id="258" name="Google Shape;258;p30"/>
          <p:cNvCxnSpPr>
            <a:stCxn id="256" idx="2"/>
            <a:endCxn id="246" idx="0"/>
          </p:cNvCxnSpPr>
          <p:nvPr/>
        </p:nvCxnSpPr>
        <p:spPr>
          <a:xfrm>
            <a:off x="5428645" y="1334100"/>
            <a:ext cx="0" cy="348600"/>
          </a:xfrm>
          <a:prstGeom prst="straightConnector1">
            <a:avLst/>
          </a:prstGeom>
          <a:noFill/>
          <a:ln cap="flat" cmpd="sng" w="19050">
            <a:solidFill>
              <a:srgbClr val="000000"/>
            </a:solidFill>
            <a:prstDash val="solid"/>
            <a:miter lim="800000"/>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p:nvPr/>
        </p:nvSpPr>
        <p:spPr>
          <a:xfrm>
            <a:off x="245952" y="1702647"/>
            <a:ext cx="1548000" cy="8349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Preprocessing</a:t>
            </a:r>
            <a:endParaRPr i="0" sz="1800" u="none" cap="none" strike="noStrike">
              <a:solidFill>
                <a:srgbClr val="000000"/>
              </a:solidFill>
              <a:latin typeface="Times New Roman"/>
              <a:ea typeface="Times New Roman"/>
              <a:cs typeface="Times New Roman"/>
              <a:sym typeface="Times New Roman"/>
            </a:endParaRPr>
          </a:p>
        </p:txBody>
      </p:sp>
      <p:sp>
        <p:nvSpPr>
          <p:cNvPr id="264" name="Google Shape;264;p31"/>
          <p:cNvSpPr/>
          <p:nvPr/>
        </p:nvSpPr>
        <p:spPr>
          <a:xfrm>
            <a:off x="245951" y="2817510"/>
            <a:ext cx="1548000" cy="7617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Feature Extraction</a:t>
            </a:r>
            <a:endParaRPr i="0" sz="1800" u="none" cap="none" strike="noStrike">
              <a:solidFill>
                <a:srgbClr val="000000"/>
              </a:solidFill>
              <a:latin typeface="Times New Roman"/>
              <a:ea typeface="Times New Roman"/>
              <a:cs typeface="Times New Roman"/>
              <a:sym typeface="Times New Roman"/>
            </a:endParaRPr>
          </a:p>
        </p:txBody>
      </p:sp>
      <p:sp>
        <p:nvSpPr>
          <p:cNvPr id="265" name="Google Shape;265;p31"/>
          <p:cNvSpPr/>
          <p:nvPr/>
        </p:nvSpPr>
        <p:spPr>
          <a:xfrm>
            <a:off x="245951" y="3801623"/>
            <a:ext cx="1548000" cy="723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Classification</a:t>
            </a:r>
            <a:endParaRPr i="0" sz="1800" u="none" cap="none" strike="noStrike">
              <a:solidFill>
                <a:srgbClr val="000000"/>
              </a:solidFill>
              <a:latin typeface="Times New Roman"/>
              <a:ea typeface="Times New Roman"/>
              <a:cs typeface="Times New Roman"/>
              <a:sym typeface="Times New Roman"/>
            </a:endParaRPr>
          </a:p>
        </p:txBody>
      </p:sp>
      <p:sp>
        <p:nvSpPr>
          <p:cNvPr id="266" name="Google Shape;266;p31"/>
          <p:cNvSpPr/>
          <p:nvPr/>
        </p:nvSpPr>
        <p:spPr>
          <a:xfrm>
            <a:off x="245951" y="4843160"/>
            <a:ext cx="1548000" cy="834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LLM Report Generation + AI Agent</a:t>
            </a:r>
            <a:endParaRPr i="0" sz="1800" u="none" cap="none" strike="noStrike">
              <a:solidFill>
                <a:srgbClr val="000000"/>
              </a:solidFill>
              <a:latin typeface="Times New Roman"/>
              <a:ea typeface="Times New Roman"/>
              <a:cs typeface="Times New Roman"/>
              <a:sym typeface="Times New Roman"/>
            </a:endParaRPr>
          </a:p>
        </p:txBody>
      </p:sp>
      <p:sp>
        <p:nvSpPr>
          <p:cNvPr id="267" name="Google Shape;267;p31"/>
          <p:cNvSpPr/>
          <p:nvPr/>
        </p:nvSpPr>
        <p:spPr>
          <a:xfrm>
            <a:off x="245951" y="5868835"/>
            <a:ext cx="1548000" cy="761700"/>
          </a:xfrm>
          <a:prstGeom prst="rect">
            <a:avLst/>
          </a:prstGeom>
          <a:solidFill>
            <a:srgbClr val="F4CC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rPr i="0" lang="en-US" sz="1800" u="none" cap="none" strike="noStrike">
                <a:solidFill>
                  <a:srgbClr val="000000"/>
                </a:solidFill>
                <a:latin typeface="Times New Roman"/>
                <a:ea typeface="Times New Roman"/>
                <a:cs typeface="Times New Roman"/>
                <a:sym typeface="Times New Roman"/>
              </a:rPr>
              <a:t>Results</a:t>
            </a:r>
            <a:endParaRPr i="0" sz="1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1800"/>
              <a:buFont typeface="Arial"/>
              <a:buNone/>
            </a:pPr>
            <a:r>
              <a:t/>
            </a:r>
            <a:endParaRPr i="0" sz="1800" u="none" cap="none" strike="noStrike">
              <a:solidFill>
                <a:srgbClr val="000000"/>
              </a:solidFill>
              <a:latin typeface="Times New Roman"/>
              <a:ea typeface="Times New Roman"/>
              <a:cs typeface="Times New Roman"/>
              <a:sym typeface="Times New Roman"/>
            </a:endParaRPr>
          </a:p>
        </p:txBody>
      </p:sp>
      <p:cxnSp>
        <p:nvCxnSpPr>
          <p:cNvPr id="268" name="Google Shape;268;p31"/>
          <p:cNvCxnSpPr>
            <a:stCxn id="263" idx="2"/>
            <a:endCxn id="264" idx="0"/>
          </p:cNvCxnSpPr>
          <p:nvPr/>
        </p:nvCxnSpPr>
        <p:spPr>
          <a:xfrm>
            <a:off x="1019952" y="2537547"/>
            <a:ext cx="0" cy="279900"/>
          </a:xfrm>
          <a:prstGeom prst="straightConnector1">
            <a:avLst/>
          </a:prstGeom>
          <a:noFill/>
          <a:ln cap="flat" cmpd="sng" w="19050">
            <a:solidFill>
              <a:srgbClr val="000000"/>
            </a:solidFill>
            <a:prstDash val="solid"/>
            <a:miter lim="800000"/>
            <a:headEnd len="sm" w="sm" type="none"/>
            <a:tailEnd len="med" w="med" type="triangle"/>
          </a:ln>
        </p:spPr>
      </p:cxnSp>
      <p:cxnSp>
        <p:nvCxnSpPr>
          <p:cNvPr id="269" name="Google Shape;269;p31"/>
          <p:cNvCxnSpPr>
            <a:stCxn id="264" idx="2"/>
            <a:endCxn id="265" idx="0"/>
          </p:cNvCxnSpPr>
          <p:nvPr/>
        </p:nvCxnSpPr>
        <p:spPr>
          <a:xfrm>
            <a:off x="1019951" y="3579210"/>
            <a:ext cx="0" cy="222300"/>
          </a:xfrm>
          <a:prstGeom prst="straightConnector1">
            <a:avLst/>
          </a:prstGeom>
          <a:noFill/>
          <a:ln cap="flat" cmpd="sng" w="19050">
            <a:solidFill>
              <a:srgbClr val="000000"/>
            </a:solidFill>
            <a:prstDash val="solid"/>
            <a:miter lim="800000"/>
            <a:headEnd len="sm" w="sm" type="none"/>
            <a:tailEnd len="med" w="med" type="triangle"/>
          </a:ln>
        </p:spPr>
      </p:cxnSp>
      <p:cxnSp>
        <p:nvCxnSpPr>
          <p:cNvPr id="270" name="Google Shape;270;p31"/>
          <p:cNvCxnSpPr>
            <a:stCxn id="265" idx="2"/>
            <a:endCxn id="266" idx="0"/>
          </p:cNvCxnSpPr>
          <p:nvPr/>
        </p:nvCxnSpPr>
        <p:spPr>
          <a:xfrm>
            <a:off x="1019951" y="4525523"/>
            <a:ext cx="0" cy="317700"/>
          </a:xfrm>
          <a:prstGeom prst="straightConnector1">
            <a:avLst/>
          </a:prstGeom>
          <a:noFill/>
          <a:ln cap="flat" cmpd="sng" w="19050">
            <a:solidFill>
              <a:srgbClr val="000000"/>
            </a:solidFill>
            <a:prstDash val="solid"/>
            <a:miter lim="800000"/>
            <a:headEnd len="sm" w="sm" type="none"/>
            <a:tailEnd len="med" w="med" type="triangle"/>
          </a:ln>
        </p:spPr>
      </p:cxnSp>
      <p:cxnSp>
        <p:nvCxnSpPr>
          <p:cNvPr id="271" name="Google Shape;271;p31"/>
          <p:cNvCxnSpPr>
            <a:stCxn id="266" idx="2"/>
            <a:endCxn id="267" idx="0"/>
          </p:cNvCxnSpPr>
          <p:nvPr/>
        </p:nvCxnSpPr>
        <p:spPr>
          <a:xfrm>
            <a:off x="1019951" y="5678060"/>
            <a:ext cx="0" cy="190800"/>
          </a:xfrm>
          <a:prstGeom prst="straightConnector1">
            <a:avLst/>
          </a:prstGeom>
          <a:noFill/>
          <a:ln cap="flat" cmpd="sng" w="19050">
            <a:solidFill>
              <a:srgbClr val="000000"/>
            </a:solidFill>
            <a:prstDash val="solid"/>
            <a:miter lim="800000"/>
            <a:headEnd len="sm" w="sm" type="none"/>
            <a:tailEnd len="med" w="med" type="triangle"/>
          </a:ln>
        </p:spPr>
      </p:cxnSp>
      <p:sp>
        <p:nvSpPr>
          <p:cNvPr id="272" name="Google Shape;272;p31"/>
          <p:cNvSpPr txBox="1"/>
          <p:nvPr/>
        </p:nvSpPr>
        <p:spPr>
          <a:xfrm>
            <a:off x="6570125" y="6030281"/>
            <a:ext cx="2133600" cy="3651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1" i="0" lang="en-US" sz="1400" u="none" cap="none" strike="noStrike">
                <a:solidFill>
                  <a:srgbClr val="888888"/>
                </a:solidFill>
                <a:latin typeface="Times New Roman"/>
                <a:ea typeface="Times New Roman"/>
                <a:cs typeface="Times New Roman"/>
                <a:sym typeface="Times New Roman"/>
              </a:rPr>
              <a:t>‹#›</a:t>
            </a:fld>
            <a:endParaRPr b="1" i="0" sz="1400" u="none" cap="none" strike="noStrike">
              <a:solidFill>
                <a:srgbClr val="888888"/>
              </a:solidFill>
              <a:latin typeface="Times New Roman"/>
              <a:ea typeface="Times New Roman"/>
              <a:cs typeface="Times New Roman"/>
              <a:sym typeface="Times New Roman"/>
            </a:endParaRPr>
          </a:p>
        </p:txBody>
      </p:sp>
      <p:cxnSp>
        <p:nvCxnSpPr>
          <p:cNvPr id="273" name="Google Shape;273;p31"/>
          <p:cNvCxnSpPr/>
          <p:nvPr/>
        </p:nvCxnSpPr>
        <p:spPr>
          <a:xfrm>
            <a:off x="2196875" y="201225"/>
            <a:ext cx="22800" cy="6402300"/>
          </a:xfrm>
          <a:prstGeom prst="straightConnector1">
            <a:avLst/>
          </a:prstGeom>
          <a:noFill/>
          <a:ln cap="flat" cmpd="sng" w="9525">
            <a:solidFill>
              <a:schemeClr val="dk2"/>
            </a:solidFill>
            <a:prstDash val="solid"/>
            <a:round/>
            <a:headEnd len="med" w="med" type="none"/>
            <a:tailEnd len="med" w="med" type="none"/>
          </a:ln>
        </p:spPr>
      </p:cxnSp>
      <p:sp>
        <p:nvSpPr>
          <p:cNvPr id="274" name="Google Shape;274;p31"/>
          <p:cNvSpPr/>
          <p:nvPr/>
        </p:nvSpPr>
        <p:spPr>
          <a:xfrm>
            <a:off x="2622604" y="1682600"/>
            <a:ext cx="5612100" cy="8349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Resizing, Normalization, Label Encoding, </a:t>
            </a:r>
            <a:r>
              <a:rPr lang="en-US" sz="1800">
                <a:solidFill>
                  <a:schemeClr val="dk1"/>
                </a:solidFill>
                <a:latin typeface="Times New Roman"/>
                <a:ea typeface="Times New Roman"/>
                <a:cs typeface="Times New Roman"/>
                <a:sym typeface="Times New Roman"/>
              </a:rPr>
              <a:t>Additional transforms are applied ImageNet (μ and σ)</a:t>
            </a:r>
            <a:endParaRPr sz="1800">
              <a:latin typeface="Times New Roman"/>
              <a:ea typeface="Times New Roman"/>
              <a:cs typeface="Times New Roman"/>
              <a:sym typeface="Times New Roman"/>
            </a:endParaRPr>
          </a:p>
        </p:txBody>
      </p:sp>
      <p:sp>
        <p:nvSpPr>
          <p:cNvPr id="275" name="Google Shape;275;p31"/>
          <p:cNvSpPr/>
          <p:nvPr/>
        </p:nvSpPr>
        <p:spPr>
          <a:xfrm>
            <a:off x="2622602" y="2866000"/>
            <a:ext cx="5612100" cy="761700"/>
          </a:xfrm>
          <a:prstGeom prst="rect">
            <a:avLst/>
          </a:prstGeom>
          <a:solidFill>
            <a:srgbClr val="D9EAD3"/>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ResNet50, </a:t>
            </a:r>
            <a:r>
              <a:rPr lang="en-US" sz="1800">
                <a:solidFill>
                  <a:schemeClr val="dk1"/>
                </a:solidFill>
                <a:latin typeface="Times New Roman"/>
                <a:ea typeface="Times New Roman"/>
                <a:cs typeface="Times New Roman"/>
                <a:sym typeface="Times New Roman"/>
              </a:rPr>
              <a:t>Compared with other models and add Hand-Craft Features.</a:t>
            </a:r>
            <a:endParaRPr sz="1800">
              <a:latin typeface="Times New Roman"/>
              <a:ea typeface="Times New Roman"/>
              <a:cs typeface="Times New Roman"/>
              <a:sym typeface="Times New Roman"/>
            </a:endParaRPr>
          </a:p>
        </p:txBody>
      </p:sp>
      <p:cxnSp>
        <p:nvCxnSpPr>
          <p:cNvPr id="276" name="Google Shape;276;p31"/>
          <p:cNvCxnSpPr>
            <a:stCxn id="274" idx="2"/>
          </p:cNvCxnSpPr>
          <p:nvPr/>
        </p:nvCxnSpPr>
        <p:spPr>
          <a:xfrm>
            <a:off x="5428654" y="2517500"/>
            <a:ext cx="3000" cy="326700"/>
          </a:xfrm>
          <a:prstGeom prst="straightConnector1">
            <a:avLst/>
          </a:prstGeom>
          <a:noFill/>
          <a:ln cap="flat" cmpd="sng" w="19050">
            <a:solidFill>
              <a:srgbClr val="000000"/>
            </a:solidFill>
            <a:prstDash val="solid"/>
            <a:miter lim="800000"/>
            <a:headEnd len="sm" w="sm" type="none"/>
            <a:tailEnd len="med" w="med" type="triangle"/>
          </a:ln>
        </p:spPr>
      </p:cxnSp>
      <p:cxnSp>
        <p:nvCxnSpPr>
          <p:cNvPr id="277" name="Google Shape;277;p31"/>
          <p:cNvCxnSpPr>
            <a:stCxn id="275" idx="2"/>
            <a:endCxn id="278" idx="0"/>
          </p:cNvCxnSpPr>
          <p:nvPr/>
        </p:nvCxnSpPr>
        <p:spPr>
          <a:xfrm>
            <a:off x="5428652" y="3627700"/>
            <a:ext cx="12900" cy="262500"/>
          </a:xfrm>
          <a:prstGeom prst="straightConnector1">
            <a:avLst/>
          </a:prstGeom>
          <a:noFill/>
          <a:ln cap="flat" cmpd="sng" w="19050">
            <a:solidFill>
              <a:srgbClr val="000000"/>
            </a:solidFill>
            <a:prstDash val="solid"/>
            <a:miter lim="800000"/>
            <a:headEnd len="sm" w="sm" type="none"/>
            <a:tailEnd len="med" w="med" type="triangle"/>
          </a:ln>
        </p:spPr>
      </p:cxnSp>
      <p:sp>
        <p:nvSpPr>
          <p:cNvPr id="279" name="Google Shape;279;p31"/>
          <p:cNvSpPr/>
          <p:nvPr/>
        </p:nvSpPr>
        <p:spPr>
          <a:xfrm>
            <a:off x="245952" y="499197"/>
            <a:ext cx="1548000" cy="834900"/>
          </a:xfrm>
          <a:prstGeom prst="rect">
            <a:avLst/>
          </a:prstGeom>
          <a:solidFill>
            <a:srgbClr val="D9D9D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CT Scan Dataset</a:t>
            </a:r>
            <a:endParaRPr i="0" sz="1800" u="none" cap="none" strike="noStrike">
              <a:solidFill>
                <a:srgbClr val="000000"/>
              </a:solidFill>
              <a:latin typeface="Times New Roman"/>
              <a:ea typeface="Times New Roman"/>
              <a:cs typeface="Times New Roman"/>
              <a:sym typeface="Times New Roman"/>
            </a:endParaRPr>
          </a:p>
        </p:txBody>
      </p:sp>
      <p:sp>
        <p:nvSpPr>
          <p:cNvPr id="280" name="Google Shape;280;p31"/>
          <p:cNvSpPr/>
          <p:nvPr/>
        </p:nvSpPr>
        <p:spPr>
          <a:xfrm>
            <a:off x="2622595" y="499200"/>
            <a:ext cx="5612100" cy="834900"/>
          </a:xfrm>
          <a:prstGeom prst="rect">
            <a:avLst/>
          </a:prstGeom>
          <a:solidFill>
            <a:srgbClr val="D9D9D9"/>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1000 CT Scan (Cross-sectional view)</a:t>
            </a:r>
            <a:endParaRPr sz="1800">
              <a:latin typeface="Times New Roman"/>
              <a:ea typeface="Times New Roman"/>
              <a:cs typeface="Times New Roman"/>
              <a:sym typeface="Times New Roman"/>
            </a:endParaRPr>
          </a:p>
        </p:txBody>
      </p:sp>
      <p:cxnSp>
        <p:nvCxnSpPr>
          <p:cNvPr id="281" name="Google Shape;281;p31"/>
          <p:cNvCxnSpPr>
            <a:stCxn id="279" idx="2"/>
            <a:endCxn id="263" idx="0"/>
          </p:cNvCxnSpPr>
          <p:nvPr/>
        </p:nvCxnSpPr>
        <p:spPr>
          <a:xfrm>
            <a:off x="1019952" y="1334097"/>
            <a:ext cx="0" cy="368700"/>
          </a:xfrm>
          <a:prstGeom prst="straightConnector1">
            <a:avLst/>
          </a:prstGeom>
          <a:noFill/>
          <a:ln cap="flat" cmpd="sng" w="19050">
            <a:solidFill>
              <a:srgbClr val="000000"/>
            </a:solidFill>
            <a:prstDash val="solid"/>
            <a:miter lim="800000"/>
            <a:headEnd len="sm" w="sm" type="none"/>
            <a:tailEnd len="med" w="med" type="triangle"/>
          </a:ln>
        </p:spPr>
      </p:cxnSp>
      <p:cxnSp>
        <p:nvCxnSpPr>
          <p:cNvPr id="282" name="Google Shape;282;p31"/>
          <p:cNvCxnSpPr>
            <a:stCxn id="280" idx="2"/>
            <a:endCxn id="274" idx="0"/>
          </p:cNvCxnSpPr>
          <p:nvPr/>
        </p:nvCxnSpPr>
        <p:spPr>
          <a:xfrm>
            <a:off x="5428645" y="1334100"/>
            <a:ext cx="0" cy="348600"/>
          </a:xfrm>
          <a:prstGeom prst="straightConnector1">
            <a:avLst/>
          </a:prstGeom>
          <a:noFill/>
          <a:ln cap="flat" cmpd="sng" w="19050">
            <a:solidFill>
              <a:srgbClr val="000000"/>
            </a:solidFill>
            <a:prstDash val="solid"/>
            <a:miter lim="800000"/>
            <a:headEnd len="sm" w="sm" type="none"/>
            <a:tailEnd len="med" w="med" type="triangle"/>
          </a:ln>
        </p:spPr>
      </p:cxnSp>
      <p:sp>
        <p:nvSpPr>
          <p:cNvPr id="278" name="Google Shape;278;p31"/>
          <p:cNvSpPr/>
          <p:nvPr/>
        </p:nvSpPr>
        <p:spPr>
          <a:xfrm>
            <a:off x="2635627" y="3890075"/>
            <a:ext cx="5612100" cy="723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800">
                <a:latin typeface="Times New Roman"/>
                <a:ea typeface="Times New Roman"/>
                <a:cs typeface="Times New Roman"/>
                <a:sym typeface="Times New Roman"/>
              </a:rPr>
              <a:t>CNN + Vision Transformer</a:t>
            </a:r>
            <a:endParaRPr sz="1800">
              <a:latin typeface="Times New Roman"/>
              <a:ea typeface="Times New Roman"/>
              <a:cs typeface="Times New Roman"/>
              <a:sym typeface="Times New Roman"/>
            </a:endParaRPr>
          </a:p>
        </p:txBody>
      </p:sp>
      <p:sp>
        <p:nvSpPr>
          <p:cNvPr id="283" name="Google Shape;283;p31"/>
          <p:cNvSpPr/>
          <p:nvPr/>
        </p:nvSpPr>
        <p:spPr>
          <a:xfrm>
            <a:off x="2635627" y="4830525"/>
            <a:ext cx="5612100" cy="834900"/>
          </a:xfrm>
          <a:prstGeom prst="rect">
            <a:avLst/>
          </a:prstGeom>
          <a:solidFill>
            <a:srgbClr val="FFF2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sz="1800">
                <a:solidFill>
                  <a:schemeClr val="dk1"/>
                </a:solidFill>
                <a:latin typeface="Times New Roman"/>
                <a:ea typeface="Times New Roman"/>
                <a:cs typeface="Times New Roman"/>
                <a:sym typeface="Times New Roman"/>
              </a:rPr>
              <a:t>Observations, Interpretation, </a:t>
            </a:r>
            <a:r>
              <a:rPr lang="en-US" sz="1800">
                <a:latin typeface="Times New Roman"/>
                <a:ea typeface="Times New Roman"/>
                <a:cs typeface="Times New Roman"/>
                <a:sym typeface="Times New Roman"/>
              </a:rPr>
              <a:t>Diagnosis, treatment recommendations, nutritional guidance, and physical activity advice.</a:t>
            </a:r>
            <a:endParaRPr sz="1800">
              <a:latin typeface="Times New Roman"/>
              <a:ea typeface="Times New Roman"/>
              <a:cs typeface="Times New Roman"/>
              <a:sym typeface="Times New Roman"/>
            </a:endParaRPr>
          </a:p>
        </p:txBody>
      </p:sp>
      <p:sp>
        <p:nvSpPr>
          <p:cNvPr id="284" name="Google Shape;284;p31"/>
          <p:cNvSpPr/>
          <p:nvPr/>
        </p:nvSpPr>
        <p:spPr>
          <a:xfrm>
            <a:off x="2635627" y="5881975"/>
            <a:ext cx="5612100" cy="761700"/>
          </a:xfrm>
          <a:prstGeom prst="rect">
            <a:avLst/>
          </a:prstGeom>
          <a:solidFill>
            <a:srgbClr val="F4CCCC"/>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lang="en-US" sz="1700">
                <a:latin typeface="Times New Roman"/>
                <a:ea typeface="Times New Roman"/>
                <a:cs typeface="Times New Roman"/>
                <a:sym typeface="Times New Roman"/>
              </a:rPr>
              <a:t>Test Accuracy: 97.33%, </a:t>
            </a:r>
            <a:r>
              <a:rPr lang="en-US" sz="1700">
                <a:latin typeface="Times New Roman"/>
                <a:ea typeface="Times New Roman"/>
                <a:cs typeface="Times New Roman"/>
                <a:sym typeface="Times New Roman"/>
              </a:rPr>
              <a:t>Report PDF.</a:t>
            </a:r>
            <a:endParaRPr sz="1700">
              <a:latin typeface="Times New Roman"/>
              <a:ea typeface="Times New Roman"/>
              <a:cs typeface="Times New Roman"/>
              <a:sym typeface="Times New Roman"/>
            </a:endParaRPr>
          </a:p>
        </p:txBody>
      </p:sp>
      <p:cxnSp>
        <p:nvCxnSpPr>
          <p:cNvPr id="285" name="Google Shape;285;p31"/>
          <p:cNvCxnSpPr>
            <a:stCxn id="278" idx="2"/>
            <a:endCxn id="283" idx="0"/>
          </p:cNvCxnSpPr>
          <p:nvPr/>
        </p:nvCxnSpPr>
        <p:spPr>
          <a:xfrm>
            <a:off x="5441677" y="4613975"/>
            <a:ext cx="0" cy="216600"/>
          </a:xfrm>
          <a:prstGeom prst="straightConnector1">
            <a:avLst/>
          </a:prstGeom>
          <a:noFill/>
          <a:ln cap="flat" cmpd="sng" w="19050">
            <a:solidFill>
              <a:srgbClr val="000000"/>
            </a:solidFill>
            <a:prstDash val="solid"/>
            <a:miter lim="800000"/>
            <a:headEnd len="sm" w="sm" type="none"/>
            <a:tailEnd len="med" w="med" type="triangle"/>
          </a:ln>
        </p:spPr>
      </p:cxnSp>
      <p:cxnSp>
        <p:nvCxnSpPr>
          <p:cNvPr id="286" name="Google Shape;286;p31"/>
          <p:cNvCxnSpPr>
            <a:stCxn id="283" idx="2"/>
            <a:endCxn id="284" idx="0"/>
          </p:cNvCxnSpPr>
          <p:nvPr/>
        </p:nvCxnSpPr>
        <p:spPr>
          <a:xfrm>
            <a:off x="5441677" y="5665425"/>
            <a:ext cx="0" cy="216600"/>
          </a:xfrm>
          <a:prstGeom prst="straightConnector1">
            <a:avLst/>
          </a:prstGeom>
          <a:noFill/>
          <a:ln cap="flat" cmpd="sng" w="19050">
            <a:solidFill>
              <a:srgbClr val="000000"/>
            </a:solidFill>
            <a:prstDash val="solid"/>
            <a:miter lim="800000"/>
            <a:headEnd len="sm" w="sm" type="none"/>
            <a:tailEnd len="med" w="med" type="triangle"/>
          </a:ln>
        </p:spPr>
      </p:cxnSp>
      <p:sp>
        <p:nvSpPr>
          <p:cNvPr id="287" name="Google Shape;287;p31"/>
          <p:cNvSpPr txBox="1"/>
          <p:nvPr/>
        </p:nvSpPr>
        <p:spPr>
          <a:xfrm>
            <a:off x="3048400" y="35625"/>
            <a:ext cx="12447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1"/>
              </a:solidFill>
              <a:latin typeface="Times New Roman"/>
              <a:ea typeface="Times New Roman"/>
              <a:cs typeface="Times New Roman"/>
              <a:sym typeface="Times New Roman"/>
            </a:endParaRPr>
          </a:p>
        </p:txBody>
      </p:sp>
      <p:sp>
        <p:nvSpPr>
          <p:cNvPr id="288" name="Google Shape;288;p31"/>
          <p:cNvSpPr txBox="1"/>
          <p:nvPr/>
        </p:nvSpPr>
        <p:spPr>
          <a:xfrm>
            <a:off x="6208300" y="6200"/>
            <a:ext cx="1244700" cy="43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900">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4"/>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Outline</a:t>
            </a:r>
            <a:endParaRPr/>
          </a:p>
        </p:txBody>
      </p:sp>
      <p:sp>
        <p:nvSpPr>
          <p:cNvPr id="102" name="Google Shape;102;p14"/>
          <p:cNvSpPr txBox="1"/>
          <p:nvPr>
            <p:ph idx="1" type="body"/>
          </p:nvPr>
        </p:nvSpPr>
        <p:spPr>
          <a:xfrm>
            <a:off x="457200" y="1340768"/>
            <a:ext cx="8229600" cy="5256584"/>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Introduction</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Motivation</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Literature Survey</a:t>
            </a:r>
            <a:endParaRPr sz="1800">
              <a:solidFill>
                <a:srgbClr val="0070C0"/>
              </a:solidFill>
            </a:endParaRPr>
          </a:p>
          <a:p>
            <a:pPr indent="-306070" lvl="0" marL="342900" rtl="0" algn="l">
              <a:lnSpc>
                <a:spcPct val="100000"/>
              </a:lnSpc>
              <a:spcBef>
                <a:spcPts val="476"/>
              </a:spcBef>
              <a:spcAft>
                <a:spcPts val="0"/>
              </a:spcAft>
              <a:buClr>
                <a:schemeClr val="dk1"/>
              </a:buClr>
              <a:buSzPts val="1800"/>
              <a:buFont typeface="Times New Roman"/>
              <a:buChar char="⮚"/>
            </a:pPr>
            <a:r>
              <a:rPr lang="en-US" sz="1800"/>
              <a:t>Gaps</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Problem Statement</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Objectives</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Datasets</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Methodology </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Results &amp; Analysis</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Conclusion</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Timeline</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Publications</a:t>
            </a:r>
            <a:endParaRPr sz="1800"/>
          </a:p>
          <a:p>
            <a:pPr indent="-306070" lvl="0" marL="342900" rtl="0" algn="l">
              <a:lnSpc>
                <a:spcPct val="100000"/>
              </a:lnSpc>
              <a:spcBef>
                <a:spcPts val="476"/>
              </a:spcBef>
              <a:spcAft>
                <a:spcPts val="0"/>
              </a:spcAft>
              <a:buClr>
                <a:schemeClr val="dk1"/>
              </a:buClr>
              <a:buSzPts val="1800"/>
              <a:buFont typeface="Times New Roman"/>
              <a:buChar char="⮚"/>
            </a:pPr>
            <a:r>
              <a:rPr lang="en-US" sz="1800"/>
              <a:t>References</a:t>
            </a:r>
            <a:endParaRPr sz="1800"/>
          </a:p>
          <a:p>
            <a:pPr indent="-306070" lvl="0" marL="342900" rtl="0" algn="l">
              <a:lnSpc>
                <a:spcPct val="100000"/>
              </a:lnSpc>
              <a:spcBef>
                <a:spcPts val="476"/>
              </a:spcBef>
              <a:spcAft>
                <a:spcPts val="0"/>
              </a:spcAft>
              <a:buSzPts val="1800"/>
              <a:buChar char="⮚"/>
            </a:pPr>
            <a:r>
              <a:rPr lang="en-US" sz="1800"/>
              <a:t>Individual Contributions</a:t>
            </a:r>
            <a:endParaRPr sz="1800"/>
          </a:p>
        </p:txBody>
      </p:sp>
      <p:sp>
        <p:nvSpPr>
          <p:cNvPr id="103" name="Google Shape;103;p14"/>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2"/>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Methodology</a:t>
            </a:r>
            <a:endParaRPr/>
          </a:p>
        </p:txBody>
      </p:sp>
      <p:sp>
        <p:nvSpPr>
          <p:cNvPr id="294" name="Google Shape;294;p32"/>
          <p:cNvSpPr txBox="1"/>
          <p:nvPr>
            <p:ph idx="1" type="body"/>
          </p:nvPr>
        </p:nvSpPr>
        <p:spPr>
          <a:xfrm>
            <a:off x="301675" y="1600200"/>
            <a:ext cx="8689800" cy="48582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280"/>
              </a:spcBef>
              <a:spcAft>
                <a:spcPts val="0"/>
              </a:spcAft>
              <a:buNone/>
            </a:pPr>
            <a:r>
              <a:rPr lang="en-US" sz="1800"/>
              <a:t>This methodology outlines the steps involved in processing </a:t>
            </a:r>
            <a:r>
              <a:rPr b="1" lang="en-US" sz="1800"/>
              <a:t>Medical CT-Scan Dataset</a:t>
            </a:r>
            <a:r>
              <a:rPr lang="en-US" sz="1800"/>
              <a:t> for classification and interpretation using </a:t>
            </a:r>
            <a:r>
              <a:rPr b="1" lang="en-US" sz="1800"/>
              <a:t>Neural Networks</a:t>
            </a:r>
            <a:r>
              <a:rPr lang="en-US" sz="1800"/>
              <a:t> and </a:t>
            </a:r>
            <a:r>
              <a:rPr b="1" lang="en-US" sz="1800"/>
              <a:t>Large Language Models (LLMs)</a:t>
            </a:r>
            <a:r>
              <a:rPr lang="en-US" sz="1800"/>
              <a:t>. The workflow consists of the following stages:</a:t>
            </a:r>
            <a:endParaRPr sz="1800"/>
          </a:p>
          <a:p>
            <a:pPr indent="0" lvl="0" marL="0" rtl="0" algn="just">
              <a:lnSpc>
                <a:spcPct val="100000"/>
              </a:lnSpc>
              <a:spcBef>
                <a:spcPts val="280"/>
              </a:spcBef>
              <a:spcAft>
                <a:spcPts val="0"/>
              </a:spcAft>
              <a:buNone/>
            </a:pPr>
            <a:r>
              <a:t/>
            </a:r>
            <a:endParaRPr sz="1800"/>
          </a:p>
          <a:p>
            <a:pPr indent="-342900" lvl="0" marL="457200" rtl="0" algn="just">
              <a:lnSpc>
                <a:spcPct val="100000"/>
              </a:lnSpc>
              <a:spcBef>
                <a:spcPts val="280"/>
              </a:spcBef>
              <a:spcAft>
                <a:spcPts val="0"/>
              </a:spcAft>
              <a:buSzPts val="1800"/>
              <a:buFont typeface="Times New Roman"/>
              <a:buAutoNum type="arabicPeriod"/>
            </a:pPr>
            <a:r>
              <a:rPr b="1" lang="en-US" sz="1800"/>
              <a:t>Medical CT-Scan Dataset</a:t>
            </a:r>
            <a:r>
              <a:rPr lang="en-US" sz="1800"/>
              <a:t>: </a:t>
            </a:r>
            <a:endParaRPr sz="1800"/>
          </a:p>
          <a:p>
            <a:pPr indent="0" lvl="0" marL="0" rtl="0" algn="just">
              <a:spcBef>
                <a:spcPts val="280"/>
              </a:spcBef>
              <a:spcAft>
                <a:spcPts val="0"/>
              </a:spcAft>
              <a:buNone/>
            </a:pPr>
            <a:r>
              <a:rPr lang="en-US" sz="1800"/>
              <a:t>	The dataset is organized into train, validation, and test directories, each containing subfolders for classes like adenocarcinoma and normal. </a:t>
            </a:r>
            <a:endParaRPr sz="1800"/>
          </a:p>
          <a:p>
            <a:pPr indent="0" lvl="0" marL="0" rtl="0" algn="just">
              <a:spcBef>
                <a:spcPts val="280"/>
              </a:spcBef>
              <a:spcAft>
                <a:spcPts val="0"/>
              </a:spcAft>
              <a:buNone/>
            </a:pPr>
            <a:r>
              <a:rPr lang="en-US" sz="1800"/>
              <a:t>Train: 613 images, Validation: 72 images, Test: 315 images.</a:t>
            </a:r>
            <a:endParaRPr sz="1800"/>
          </a:p>
          <a:p>
            <a:pPr indent="0" lvl="0" marL="0" rtl="0" algn="just">
              <a:spcBef>
                <a:spcPts val="280"/>
              </a:spcBef>
              <a:spcAft>
                <a:spcPts val="0"/>
              </a:spcAft>
              <a:buNone/>
            </a:pPr>
            <a:r>
              <a:t/>
            </a:r>
            <a:endParaRPr sz="1800"/>
          </a:p>
          <a:p>
            <a:pPr indent="-342900" lvl="0" marL="457200" rtl="0" algn="just">
              <a:lnSpc>
                <a:spcPct val="100000"/>
              </a:lnSpc>
              <a:spcBef>
                <a:spcPts val="280"/>
              </a:spcBef>
              <a:spcAft>
                <a:spcPts val="0"/>
              </a:spcAft>
              <a:buSzPts val="1800"/>
              <a:buFont typeface="Times New Roman"/>
              <a:buAutoNum type="arabicPeriod"/>
            </a:pPr>
            <a:r>
              <a:rPr b="1" lang="en-US" sz="1800"/>
              <a:t>Preprocessing:</a:t>
            </a:r>
            <a:endParaRPr b="1" sz="1800"/>
          </a:p>
          <a:p>
            <a:pPr indent="457200" lvl="0" marL="0" rtl="0" algn="just">
              <a:lnSpc>
                <a:spcPct val="100000"/>
              </a:lnSpc>
              <a:spcBef>
                <a:spcPts val="280"/>
              </a:spcBef>
              <a:spcAft>
                <a:spcPts val="0"/>
              </a:spcAft>
              <a:buNone/>
            </a:pPr>
            <a:r>
              <a:rPr lang="en-US" sz="1800"/>
              <a:t>Images are loaded in grayscale using OpenCV, resized to a fixed dimension (e.g., 224x224 or 299x299). Pixel values are normalized by dividing by 255. For deep learning, extra transforms like and normalizing with ImageNet statistics are applied. Labels are extracted from the directory structure and encoded numerically, often using LabelEncoder.</a:t>
            </a:r>
            <a:endParaRPr sz="1800"/>
          </a:p>
        </p:txBody>
      </p:sp>
      <p:sp>
        <p:nvSpPr>
          <p:cNvPr id="295" name="Google Shape;295;p32"/>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3"/>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Methodology</a:t>
            </a:r>
            <a:endParaRPr/>
          </a:p>
        </p:txBody>
      </p:sp>
      <p:sp>
        <p:nvSpPr>
          <p:cNvPr id="301" name="Google Shape;301;p33"/>
          <p:cNvSpPr txBox="1"/>
          <p:nvPr>
            <p:ph idx="1" type="body"/>
          </p:nvPr>
        </p:nvSpPr>
        <p:spPr>
          <a:xfrm>
            <a:off x="197550" y="1112575"/>
            <a:ext cx="8748900" cy="5490900"/>
          </a:xfrm>
          <a:prstGeom prst="rect">
            <a:avLst/>
          </a:prstGeom>
          <a:noFill/>
          <a:ln>
            <a:noFill/>
          </a:ln>
        </p:spPr>
        <p:txBody>
          <a:bodyPr anchorCtr="0" anchor="t" bIns="45700" lIns="91425" spcFirstLastPara="1" rIns="91425" wrap="square" tIns="45700">
            <a:noAutofit/>
          </a:bodyPr>
          <a:lstStyle/>
          <a:p>
            <a:pPr indent="0" lvl="0" marL="0" rtl="0" algn="just">
              <a:spcBef>
                <a:spcPts val="280"/>
              </a:spcBef>
              <a:spcAft>
                <a:spcPts val="0"/>
              </a:spcAft>
              <a:buNone/>
            </a:pPr>
            <a:r>
              <a:rPr b="1" lang="en-US" sz="1800"/>
              <a:t>3.   </a:t>
            </a:r>
            <a:r>
              <a:rPr b="1" lang="en-US" sz="1800"/>
              <a:t>Feature Extraction</a:t>
            </a:r>
            <a:r>
              <a:rPr lang="en-US" sz="1800"/>
              <a:t>: </a:t>
            </a:r>
            <a:endParaRPr sz="1800"/>
          </a:p>
          <a:p>
            <a:pPr indent="0" lvl="0" marL="457200" rtl="0" algn="just">
              <a:spcBef>
                <a:spcPts val="280"/>
              </a:spcBef>
              <a:spcAft>
                <a:spcPts val="0"/>
              </a:spcAft>
              <a:buClr>
                <a:schemeClr val="dk1"/>
              </a:buClr>
              <a:buSzPts val="1100"/>
              <a:buFont typeface="Arial"/>
              <a:buNone/>
            </a:pPr>
            <a:r>
              <a:rPr lang="en-US" sz="1800" u="sng"/>
              <a:t>Deep Features: </a:t>
            </a:r>
            <a:endParaRPr sz="1800" u="sng"/>
          </a:p>
          <a:p>
            <a:pPr indent="0" lvl="0" marL="457200" rtl="0" algn="just">
              <a:spcBef>
                <a:spcPts val="280"/>
              </a:spcBef>
              <a:spcAft>
                <a:spcPts val="0"/>
              </a:spcAft>
              <a:buClr>
                <a:schemeClr val="dk1"/>
              </a:buClr>
              <a:buSzPts val="1100"/>
              <a:buFont typeface="Arial"/>
              <a:buNone/>
            </a:pPr>
            <a:r>
              <a:rPr lang="en-US" sz="1800"/>
              <a:t>Pre-trained models (ResNet50, InceptionV3, EfficientNetB0, DenseNet121, Molmo-7B-D) serve as feature extractors by removing the final fully connected layers and flattening the last convolutional layer output.</a:t>
            </a:r>
            <a:endParaRPr sz="1800"/>
          </a:p>
          <a:p>
            <a:pPr indent="0" lvl="0" marL="457200" rtl="0" algn="just">
              <a:spcBef>
                <a:spcPts val="280"/>
              </a:spcBef>
              <a:spcAft>
                <a:spcPts val="0"/>
              </a:spcAft>
              <a:buClr>
                <a:schemeClr val="dk1"/>
              </a:buClr>
              <a:buSzPts val="1100"/>
              <a:buFont typeface="Arial"/>
              <a:buNone/>
            </a:pPr>
            <a:r>
              <a:rPr lang="en-US" sz="1800" u="sng"/>
              <a:t>Hand-Crafted Features:</a:t>
            </a:r>
            <a:endParaRPr sz="1800" u="sng"/>
          </a:p>
          <a:p>
            <a:pPr indent="0" lvl="0" marL="914400" rtl="0" algn="just">
              <a:spcBef>
                <a:spcPts val="280"/>
              </a:spcBef>
              <a:spcAft>
                <a:spcPts val="0"/>
              </a:spcAft>
              <a:buClr>
                <a:schemeClr val="dk1"/>
              </a:buClr>
              <a:buSzPts val="1100"/>
              <a:buFont typeface="Arial"/>
              <a:buNone/>
            </a:pPr>
            <a:r>
              <a:rPr lang="en-US" sz="1800"/>
              <a:t>GLCM: Analyzes texture features such as contrast and dissimilarity.</a:t>
            </a:r>
            <a:endParaRPr sz="1800"/>
          </a:p>
          <a:p>
            <a:pPr indent="0" lvl="0" marL="914400" rtl="0" algn="just">
              <a:spcBef>
                <a:spcPts val="280"/>
              </a:spcBef>
              <a:spcAft>
                <a:spcPts val="0"/>
              </a:spcAft>
              <a:buClr>
                <a:schemeClr val="dk1"/>
              </a:buClr>
              <a:buSzPts val="1100"/>
              <a:buFont typeface="Arial"/>
              <a:buNone/>
            </a:pPr>
            <a:r>
              <a:rPr lang="en-US" sz="1800"/>
              <a:t>Wavelet Transform: Extracts frequency features with Haar wavelets.</a:t>
            </a:r>
            <a:endParaRPr sz="1800"/>
          </a:p>
          <a:p>
            <a:pPr indent="0" lvl="0" marL="914400" rtl="0" algn="just">
              <a:spcBef>
                <a:spcPts val="280"/>
              </a:spcBef>
              <a:spcAft>
                <a:spcPts val="0"/>
              </a:spcAft>
              <a:buNone/>
            </a:pPr>
            <a:r>
              <a:rPr lang="en-US" sz="1800"/>
              <a:t>HOG: Captures edge and gradient information.</a:t>
            </a:r>
            <a:endParaRPr sz="1800"/>
          </a:p>
          <a:p>
            <a:pPr indent="0" lvl="0" marL="0" rtl="0" algn="just">
              <a:lnSpc>
                <a:spcPct val="100000"/>
              </a:lnSpc>
              <a:spcBef>
                <a:spcPts val="280"/>
              </a:spcBef>
              <a:spcAft>
                <a:spcPts val="0"/>
              </a:spcAft>
              <a:buNone/>
            </a:pPr>
            <a:r>
              <a:rPr b="1" lang="en-US" sz="1800"/>
              <a:t>4.   Classification</a:t>
            </a:r>
            <a:r>
              <a:rPr lang="en-US" sz="1800"/>
              <a:t>: </a:t>
            </a:r>
            <a:endParaRPr sz="1800"/>
          </a:p>
          <a:p>
            <a:pPr indent="0" lvl="0" marL="457200" rtl="0" algn="just">
              <a:lnSpc>
                <a:spcPct val="100000"/>
              </a:lnSpc>
              <a:spcBef>
                <a:spcPts val="280"/>
              </a:spcBef>
              <a:spcAft>
                <a:spcPts val="0"/>
              </a:spcAft>
              <a:buNone/>
            </a:pPr>
            <a:r>
              <a:rPr lang="en-US" sz="1800"/>
              <a:t>A ViT-based neural network is used for classification, with features standardized via StandardScaler. The model trains for 50 epochs and performance is evaluated using accuracy, precision, recall, F1-score, and a confusion matrix.</a:t>
            </a:r>
            <a:endParaRPr sz="1800"/>
          </a:p>
          <a:p>
            <a:pPr indent="0" lvl="0" marL="0" rtl="0" algn="just">
              <a:lnSpc>
                <a:spcPct val="100000"/>
              </a:lnSpc>
              <a:spcBef>
                <a:spcPts val="280"/>
              </a:spcBef>
              <a:spcAft>
                <a:spcPts val="0"/>
              </a:spcAft>
              <a:buNone/>
            </a:pPr>
            <a:r>
              <a:rPr b="1" lang="en-US" sz="1800"/>
              <a:t>5.   Results:</a:t>
            </a:r>
            <a:endParaRPr b="1" sz="1800"/>
          </a:p>
          <a:p>
            <a:pPr indent="0" lvl="0" marL="457200" rtl="0" algn="just">
              <a:spcBef>
                <a:spcPts val="280"/>
              </a:spcBef>
              <a:spcAft>
                <a:spcPts val="0"/>
              </a:spcAft>
              <a:buNone/>
            </a:pPr>
            <a:r>
              <a:rPr lang="en-US" sz="1800"/>
              <a:t>DenseNet121 achieved 91% accuracy, while DenseNet121 reached 91%. Training accuracy ~99%, validation accuracy ~90% with some fluctuations. Test accuracy of 93%, F1-scores ranged from 0.88 to 0.99 across classes. A PDF report detailing the prediction, confidence, and findings.</a:t>
            </a:r>
            <a:endParaRPr sz="1800"/>
          </a:p>
        </p:txBody>
      </p:sp>
      <p:sp>
        <p:nvSpPr>
          <p:cNvPr id="302" name="Google Shape;302;p33"/>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4"/>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Results &amp; Analysis</a:t>
            </a:r>
            <a:endParaRPr/>
          </a:p>
        </p:txBody>
      </p:sp>
      <p:graphicFrame>
        <p:nvGraphicFramePr>
          <p:cNvPr id="308" name="Google Shape;308;p34"/>
          <p:cNvGraphicFramePr/>
          <p:nvPr/>
        </p:nvGraphicFramePr>
        <p:xfrm>
          <a:off x="729550" y="2544675"/>
          <a:ext cx="3000000" cy="3000000"/>
        </p:xfrm>
        <a:graphic>
          <a:graphicData uri="http://schemas.openxmlformats.org/drawingml/2006/table">
            <a:tbl>
              <a:tblPr>
                <a:noFill/>
                <a:tableStyleId>{ABE3A8B6-CD71-4FD4-8403-C999F6193ACF}</a:tableStyleId>
              </a:tblPr>
              <a:tblGrid>
                <a:gridCol w="2233150"/>
                <a:gridCol w="1496950"/>
                <a:gridCol w="1496950"/>
                <a:gridCol w="1006150"/>
                <a:gridCol w="1472400"/>
              </a:tblGrid>
              <a:tr h="559900">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Model</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Precision</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Recall</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F1-Score</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4153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R</a:t>
                      </a:r>
                      <a:r>
                        <a:rPr b="1" lang="en-US" sz="1800">
                          <a:latin typeface="Times New Roman"/>
                          <a:ea typeface="Times New Roman"/>
                          <a:cs typeface="Times New Roman"/>
                          <a:sym typeface="Times New Roman"/>
                        </a:rPr>
                        <a:t>esNet50</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0.59</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0.59</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0.59</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3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InceptionV3</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0.57</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3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EfficientNetB0 </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0.57</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0.57</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0.56</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153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DenseNet121 </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0.91</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0.91</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0.91</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0.91</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r h="4153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Molmo-7B-D</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0.59</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0.59</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0.59</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0.58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309" name="Google Shape;309;p34"/>
          <p:cNvSpPr txBox="1"/>
          <p:nvPr/>
        </p:nvSpPr>
        <p:spPr>
          <a:xfrm>
            <a:off x="693125" y="1591050"/>
            <a:ext cx="37665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u="sng">
                <a:solidFill>
                  <a:schemeClr val="dk1"/>
                </a:solidFill>
                <a:latin typeface="Times New Roman"/>
                <a:ea typeface="Times New Roman"/>
                <a:cs typeface="Times New Roman"/>
                <a:sym typeface="Times New Roman"/>
              </a:rPr>
              <a:t>Feature Extraction Models:</a:t>
            </a:r>
            <a:endParaRPr b="1" sz="1900" u="sng">
              <a:solidFill>
                <a:schemeClr val="dk1"/>
              </a:solidFill>
              <a:latin typeface="Times New Roman"/>
              <a:ea typeface="Times New Roman"/>
              <a:cs typeface="Times New Roman"/>
              <a:sym typeface="Times New Roman"/>
            </a:endParaRPr>
          </a:p>
        </p:txBody>
      </p:sp>
      <p:sp>
        <p:nvSpPr>
          <p:cNvPr id="310" name="Google Shape;310;p34"/>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5"/>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Results &amp; Analysis</a:t>
            </a:r>
            <a:endParaRPr/>
          </a:p>
        </p:txBody>
      </p:sp>
      <p:graphicFrame>
        <p:nvGraphicFramePr>
          <p:cNvPr id="316" name="Google Shape;316;p35"/>
          <p:cNvGraphicFramePr/>
          <p:nvPr/>
        </p:nvGraphicFramePr>
        <p:xfrm>
          <a:off x="693125" y="2499100"/>
          <a:ext cx="3000000" cy="3000000"/>
        </p:xfrm>
        <a:graphic>
          <a:graphicData uri="http://schemas.openxmlformats.org/drawingml/2006/table">
            <a:tbl>
              <a:tblPr>
                <a:noFill/>
                <a:tableStyleId>{ABE3A8B6-CD71-4FD4-8403-C999F6193ACF}</a:tableStyleId>
              </a:tblPr>
              <a:tblGrid>
                <a:gridCol w="2504925"/>
                <a:gridCol w="1743075"/>
                <a:gridCol w="2209325"/>
                <a:gridCol w="1657750"/>
              </a:tblGrid>
              <a:tr h="5714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Model</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Train </a:t>
                      </a:r>
                      <a:r>
                        <a:rPr b="1" lang="en-US" sz="1800">
                          <a:latin typeface="Times New Roman"/>
                          <a:ea typeface="Times New Roman"/>
                          <a:cs typeface="Times New Roman"/>
                          <a:sym typeface="Times New Roman"/>
                        </a:rPr>
                        <a:t>Accuracy</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Validation Accuracy</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Test Accuracy</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chemeClr val="lt2"/>
                    </a:solidFill>
                  </a:tcPr>
                </a:tc>
              </a:tr>
              <a:tr h="4685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CNN</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99.98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92.67</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86.67</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468525">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Vision Transformer</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99.57</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94.00</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93.33</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750450">
                <a:tc>
                  <a:txBody>
                    <a:bodyPr/>
                    <a:lstStyle/>
                    <a:p>
                      <a:pPr indent="0" lvl="0" marL="0" rtl="0" algn="ctr">
                        <a:spcBef>
                          <a:spcPts val="0"/>
                        </a:spcBef>
                        <a:spcAft>
                          <a:spcPts val="0"/>
                        </a:spcAft>
                        <a:buNone/>
                      </a:pPr>
                      <a:r>
                        <a:rPr b="1" lang="en-US" sz="1800">
                          <a:latin typeface="Times New Roman"/>
                          <a:ea typeface="Times New Roman"/>
                          <a:cs typeface="Times New Roman"/>
                          <a:sym typeface="Times New Roman"/>
                        </a:rPr>
                        <a:t>CNN+Vision Transformer</a:t>
                      </a:r>
                      <a:endParaRPr b="1"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99.98</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99.33</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c>
                  <a:txBody>
                    <a:bodyPr/>
                    <a:lstStyle/>
                    <a:p>
                      <a:pPr indent="0" lvl="0" marL="0" rtl="0" algn="ctr">
                        <a:spcBef>
                          <a:spcPts val="0"/>
                        </a:spcBef>
                        <a:spcAft>
                          <a:spcPts val="0"/>
                        </a:spcAft>
                        <a:buNone/>
                      </a:pPr>
                      <a:r>
                        <a:rPr lang="en-US" sz="1800">
                          <a:latin typeface="Times New Roman"/>
                          <a:ea typeface="Times New Roman"/>
                          <a:cs typeface="Times New Roman"/>
                          <a:sym typeface="Times New Roman"/>
                        </a:rPr>
                        <a:t>97.33</a:t>
                      </a:r>
                      <a:endParaRPr sz="1800">
                        <a:latin typeface="Times New Roman"/>
                        <a:ea typeface="Times New Roman"/>
                        <a:cs typeface="Times New Roman"/>
                        <a:sym typeface="Times New Roman"/>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6D7A8"/>
                    </a:solidFill>
                  </a:tcPr>
                </a:tc>
              </a:tr>
            </a:tbl>
          </a:graphicData>
        </a:graphic>
      </p:graphicFrame>
      <p:sp>
        <p:nvSpPr>
          <p:cNvPr id="317" name="Google Shape;317;p35"/>
          <p:cNvSpPr txBox="1"/>
          <p:nvPr/>
        </p:nvSpPr>
        <p:spPr>
          <a:xfrm>
            <a:off x="693125" y="1591050"/>
            <a:ext cx="3766500" cy="50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900" u="sng">
                <a:solidFill>
                  <a:schemeClr val="dk1"/>
                </a:solidFill>
                <a:latin typeface="Times New Roman"/>
                <a:ea typeface="Times New Roman"/>
                <a:cs typeface="Times New Roman"/>
                <a:sym typeface="Times New Roman"/>
              </a:rPr>
              <a:t>Classification Models:</a:t>
            </a:r>
            <a:endParaRPr b="1" sz="1900" u="sng">
              <a:solidFill>
                <a:schemeClr val="dk1"/>
              </a:solidFill>
              <a:latin typeface="Times New Roman"/>
              <a:ea typeface="Times New Roman"/>
              <a:cs typeface="Times New Roman"/>
              <a:sym typeface="Times New Roman"/>
            </a:endParaRPr>
          </a:p>
        </p:txBody>
      </p:sp>
      <p:sp>
        <p:nvSpPr>
          <p:cNvPr id="318" name="Google Shape;318;p35"/>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6"/>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Results &amp; Analysis</a:t>
            </a:r>
            <a:endParaRPr/>
          </a:p>
        </p:txBody>
      </p:sp>
      <p:pic>
        <p:nvPicPr>
          <p:cNvPr id="324" name="Google Shape;324;p36" title="accuracy_curvescnn.png"/>
          <p:cNvPicPr preferRelativeResize="0"/>
          <p:nvPr/>
        </p:nvPicPr>
        <p:blipFill>
          <a:blip r:embed="rId3">
            <a:alphaModFix/>
          </a:blip>
          <a:stretch>
            <a:fillRect/>
          </a:stretch>
        </p:blipFill>
        <p:spPr>
          <a:xfrm>
            <a:off x="1270425" y="1330437"/>
            <a:ext cx="6623850" cy="4967887"/>
          </a:xfrm>
          <a:prstGeom prst="rect">
            <a:avLst/>
          </a:prstGeom>
          <a:noFill/>
          <a:ln>
            <a:noFill/>
          </a:ln>
        </p:spPr>
      </p:pic>
      <p:sp>
        <p:nvSpPr>
          <p:cNvPr id="325" name="Google Shape;325;p36"/>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7"/>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Results &amp; Analysis</a:t>
            </a:r>
            <a:endParaRPr/>
          </a:p>
        </p:txBody>
      </p:sp>
      <p:sp>
        <p:nvSpPr>
          <p:cNvPr id="331" name="Google Shape;331;p37"/>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332" name="Google Shape;332;p37"/>
          <p:cNvPicPr preferRelativeResize="0"/>
          <p:nvPr/>
        </p:nvPicPr>
        <p:blipFill>
          <a:blip r:embed="rId3">
            <a:alphaModFix/>
          </a:blip>
          <a:stretch>
            <a:fillRect/>
          </a:stretch>
        </p:blipFill>
        <p:spPr>
          <a:xfrm>
            <a:off x="152400" y="1628056"/>
            <a:ext cx="8839199" cy="3568267"/>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8"/>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Results &amp; Analysis</a:t>
            </a:r>
            <a:endParaRPr/>
          </a:p>
        </p:txBody>
      </p:sp>
      <p:sp>
        <p:nvSpPr>
          <p:cNvPr id="338" name="Google Shape;338;p38"/>
          <p:cNvSpPr txBox="1"/>
          <p:nvPr/>
        </p:nvSpPr>
        <p:spPr>
          <a:xfrm>
            <a:off x="724950" y="1475650"/>
            <a:ext cx="7578000" cy="1477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sz="1800">
                <a:latin typeface="Times New Roman"/>
                <a:ea typeface="Times New Roman"/>
                <a:cs typeface="Times New Roman"/>
                <a:sym typeface="Times New Roman"/>
              </a:rPr>
              <a:t>Upon running of this program, we generate a PDF of a Radiology report that gives a detailed view of the response delivered by the LLM with the predicted Lung Disease and other details that offer explanations for the interpretation, recommendations etc. An example of the generated report is given below: </a:t>
            </a:r>
            <a:endParaRPr sz="1800">
              <a:latin typeface="Times New Roman"/>
              <a:ea typeface="Times New Roman"/>
              <a:cs typeface="Times New Roman"/>
              <a:sym typeface="Times New Roman"/>
            </a:endParaRPr>
          </a:p>
          <a:p>
            <a:pPr indent="0" lvl="0" marL="0" marR="0" rtl="0" algn="just">
              <a:lnSpc>
                <a:spcPct val="100000"/>
              </a:lnSpc>
              <a:spcBef>
                <a:spcPts val="0"/>
              </a:spcBef>
              <a:spcAft>
                <a:spcPts val="0"/>
              </a:spcAft>
              <a:buNone/>
            </a:pPr>
            <a:r>
              <a:t/>
            </a:r>
            <a:endParaRPr sz="1800">
              <a:latin typeface="Times New Roman"/>
              <a:ea typeface="Times New Roman"/>
              <a:cs typeface="Times New Roman"/>
              <a:sym typeface="Times New Roman"/>
            </a:endParaRPr>
          </a:p>
        </p:txBody>
      </p:sp>
      <p:sp>
        <p:nvSpPr>
          <p:cNvPr id="339" name="Google Shape;339;p38"/>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
        <p:nvSpPr>
          <p:cNvPr id="340" name="Google Shape;340;p38"/>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pic>
        <p:nvPicPr>
          <p:cNvPr id="341" name="Google Shape;341;p38"/>
          <p:cNvPicPr preferRelativeResize="0"/>
          <p:nvPr/>
        </p:nvPicPr>
        <p:blipFill>
          <a:blip r:embed="rId3">
            <a:alphaModFix/>
          </a:blip>
          <a:stretch>
            <a:fillRect/>
          </a:stretch>
        </p:blipFill>
        <p:spPr>
          <a:xfrm>
            <a:off x="842250" y="2804625"/>
            <a:ext cx="2506250" cy="3738825"/>
          </a:xfrm>
          <a:prstGeom prst="rect">
            <a:avLst/>
          </a:prstGeom>
          <a:noFill/>
          <a:ln>
            <a:noFill/>
          </a:ln>
        </p:spPr>
      </p:pic>
      <p:pic>
        <p:nvPicPr>
          <p:cNvPr id="342" name="Google Shape;342;p38"/>
          <p:cNvPicPr preferRelativeResize="0"/>
          <p:nvPr/>
        </p:nvPicPr>
        <p:blipFill>
          <a:blip r:embed="rId4">
            <a:alphaModFix/>
          </a:blip>
          <a:stretch>
            <a:fillRect/>
          </a:stretch>
        </p:blipFill>
        <p:spPr>
          <a:xfrm>
            <a:off x="3500900" y="2680325"/>
            <a:ext cx="2506250" cy="3788800"/>
          </a:xfrm>
          <a:prstGeom prst="rect">
            <a:avLst/>
          </a:prstGeom>
          <a:noFill/>
          <a:ln>
            <a:noFill/>
          </a:ln>
        </p:spPr>
      </p:pic>
      <p:pic>
        <p:nvPicPr>
          <p:cNvPr id="343" name="Google Shape;343;p38"/>
          <p:cNvPicPr preferRelativeResize="0"/>
          <p:nvPr/>
        </p:nvPicPr>
        <p:blipFill>
          <a:blip r:embed="rId5">
            <a:alphaModFix/>
          </a:blip>
          <a:stretch>
            <a:fillRect/>
          </a:stretch>
        </p:blipFill>
        <p:spPr>
          <a:xfrm>
            <a:off x="6395500" y="2770275"/>
            <a:ext cx="2301649" cy="2028400"/>
          </a:xfrm>
          <a:prstGeom prst="rect">
            <a:avLst/>
          </a:prstGeom>
          <a:noFill/>
          <a:ln>
            <a:noFill/>
          </a:ln>
        </p:spPr>
      </p:pic>
      <p:pic>
        <p:nvPicPr>
          <p:cNvPr id="344" name="Google Shape;344;p38"/>
          <p:cNvPicPr preferRelativeResize="0"/>
          <p:nvPr/>
        </p:nvPicPr>
        <p:blipFill>
          <a:blip r:embed="rId6">
            <a:alphaModFix/>
          </a:blip>
          <a:stretch>
            <a:fillRect/>
          </a:stretch>
        </p:blipFill>
        <p:spPr>
          <a:xfrm>
            <a:off x="6504200" y="4798666"/>
            <a:ext cx="2301650" cy="208420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49" name="Shape 349"/>
        <p:cNvGrpSpPr/>
        <p:nvPr/>
      </p:nvGrpSpPr>
      <p:grpSpPr>
        <a:xfrm>
          <a:off x="0" y="0"/>
          <a:ext cx="0" cy="0"/>
          <a:chOff x="0" y="0"/>
          <a:chExt cx="0" cy="0"/>
        </a:xfrm>
      </p:grpSpPr>
      <p:sp>
        <p:nvSpPr>
          <p:cNvPr id="350" name="Google Shape;350;p39"/>
          <p:cNvSpPr txBox="1"/>
          <p:nvPr>
            <p:ph idx="12" type="sldNum"/>
          </p:nvPr>
        </p:nvSpPr>
        <p:spPr>
          <a:xfrm>
            <a:off x="6588224" y="609329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pic>
        <p:nvPicPr>
          <p:cNvPr id="351" name="Google Shape;351;p39" title="FinalReviewP2 - Made with Clipchamp.mp4">
            <a:hlinkClick r:id="rId3"/>
          </p:cNvPr>
          <p:cNvPicPr preferRelativeResize="0"/>
          <p:nvPr/>
        </p:nvPicPr>
        <p:blipFill>
          <a:blip r:embed="rId4">
            <a:alphaModFix/>
          </a:blip>
          <a:stretch>
            <a:fillRect/>
          </a:stretch>
        </p:blipFill>
        <p:spPr>
          <a:xfrm>
            <a:off x="0" y="857250"/>
            <a:ext cx="9144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Conclusion </a:t>
            </a:r>
            <a:endParaRPr/>
          </a:p>
        </p:txBody>
      </p:sp>
      <p:sp>
        <p:nvSpPr>
          <p:cNvPr id="357" name="Google Shape;357;p4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Clr>
                <a:schemeClr val="dk1"/>
              </a:buClr>
              <a:buSzPts val="1500"/>
              <a:buNone/>
            </a:pPr>
            <a:r>
              <a:rPr lang="en-US" sz="1800"/>
              <a:t>Deep learning-based lung disease categorization combined with Large Language Models (LLMs) may help close the gap between AI-driven diagnoses and practical clinical usage. Although chest X-ray pictures may be used to accurately categorize lung ailments using deep learning models, these algorithms frequently lack interpretability, which makes it challenging for medical personnel to trust and act upon their predictions. This study improves the explainability of AI-generated diagnoses, delivers confidence-based insights, and makes actionable suggestions by utilizing LLMs post-classification. In the end, this improves decision-making and communication between doctors and patients.</a:t>
            </a:r>
            <a:endParaRPr sz="1800"/>
          </a:p>
          <a:p>
            <a:pPr indent="0" lvl="0" marL="0" rtl="0" algn="just">
              <a:lnSpc>
                <a:spcPct val="100000"/>
              </a:lnSpc>
              <a:spcBef>
                <a:spcPts val="300"/>
              </a:spcBef>
              <a:spcAft>
                <a:spcPts val="0"/>
              </a:spcAft>
              <a:buClr>
                <a:schemeClr val="dk1"/>
              </a:buClr>
              <a:buSzPts val="1500"/>
              <a:buNone/>
            </a:pPr>
            <a:r>
              <a:t/>
            </a:r>
            <a:endParaRPr sz="1800"/>
          </a:p>
          <a:p>
            <a:pPr indent="0" lvl="0" marL="0" rtl="0" algn="just">
              <a:lnSpc>
                <a:spcPct val="100000"/>
              </a:lnSpc>
              <a:spcBef>
                <a:spcPts val="300"/>
              </a:spcBef>
              <a:spcAft>
                <a:spcPts val="0"/>
              </a:spcAft>
              <a:buClr>
                <a:schemeClr val="dk1"/>
              </a:buClr>
              <a:buSzPts val="1500"/>
              <a:buNone/>
            </a:pPr>
            <a:r>
              <a:rPr lang="en-US" sz="1800"/>
              <a:t>In addition to guaranteeing more understandable and transparent AI predictions, this strategy helps healthcare operations incorporate AI more smoothly, which lowers diagnostic mistakes and improves patient care. Expanding the dataset, adding multi-modal inputs (such as patient history and symptoms), and improving LLM outputs for even higher clinical dependability can be the main goals of future research.</a:t>
            </a:r>
            <a:endParaRPr sz="1800"/>
          </a:p>
        </p:txBody>
      </p:sp>
      <p:sp>
        <p:nvSpPr>
          <p:cNvPr id="358" name="Google Shape;358;p40"/>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62" name="Shape 362"/>
        <p:cNvGrpSpPr/>
        <p:nvPr/>
      </p:nvGrpSpPr>
      <p:grpSpPr>
        <a:xfrm>
          <a:off x="0" y="0"/>
          <a:ext cx="0" cy="0"/>
          <a:chOff x="0" y="0"/>
          <a:chExt cx="0" cy="0"/>
        </a:xfrm>
      </p:grpSpPr>
      <p:sp>
        <p:nvSpPr>
          <p:cNvPr id="363" name="Google Shape;363;p41"/>
          <p:cNvSpPr/>
          <p:nvPr/>
        </p:nvSpPr>
        <p:spPr>
          <a:xfrm>
            <a:off x="0" y="0"/>
            <a:ext cx="9141714"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364" name="Google Shape;364;p41"/>
          <p:cNvSpPr txBox="1"/>
          <p:nvPr>
            <p:ph type="title"/>
          </p:nvPr>
        </p:nvSpPr>
        <p:spPr>
          <a:xfrm>
            <a:off x="756138" y="174032"/>
            <a:ext cx="7631723" cy="1111843"/>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sz="3500"/>
              <a:t>Timeline</a:t>
            </a:r>
            <a:endParaRPr/>
          </a:p>
        </p:txBody>
      </p:sp>
      <p:pic>
        <p:nvPicPr>
          <p:cNvPr descr="A diagram of a diagram&#10;&#10;Description automatically generated" id="365" name="Google Shape;365;p41"/>
          <p:cNvPicPr preferRelativeResize="0"/>
          <p:nvPr/>
        </p:nvPicPr>
        <p:blipFill rotWithShape="1">
          <a:blip r:embed="rId3">
            <a:alphaModFix/>
          </a:blip>
          <a:srcRect b="8457" l="6989" r="4756" t="15415"/>
          <a:stretch/>
        </p:blipFill>
        <p:spPr>
          <a:xfrm>
            <a:off x="94726" y="1316975"/>
            <a:ext cx="9049275" cy="4224051"/>
          </a:xfrm>
          <a:prstGeom prst="rect">
            <a:avLst/>
          </a:prstGeom>
          <a:noFill/>
          <a:ln>
            <a:noFill/>
          </a:ln>
        </p:spPr>
      </p:pic>
      <p:sp>
        <p:nvSpPr>
          <p:cNvPr id="366" name="Google Shape;366;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rmAutofit/>
          </a:bodyPr>
          <a:lstStyle/>
          <a:p>
            <a:pPr indent="0" lvl="0" marL="0" rtl="0" algn="r">
              <a:lnSpc>
                <a:spcPct val="90000"/>
              </a:lnSpc>
              <a:spcBef>
                <a:spcPts val="0"/>
              </a:spcBef>
              <a:spcAft>
                <a:spcPts val="600"/>
              </a:spcAft>
              <a:buSzPts val="1400"/>
              <a:buNone/>
            </a:pPr>
            <a:fld id="{00000000-1234-1234-1234-123412341234}" type="slidenum">
              <a:rPr lang="en-US"/>
              <a:t>‹#›</a:t>
            </a:fld>
            <a:endParaRPr/>
          </a:p>
        </p:txBody>
      </p:sp>
      <p:sp>
        <p:nvSpPr>
          <p:cNvPr id="367" name="Google Shape;367;p41"/>
          <p:cNvSpPr txBox="1"/>
          <p:nvPr/>
        </p:nvSpPr>
        <p:spPr>
          <a:xfrm>
            <a:off x="136412" y="5263525"/>
            <a:ext cx="88689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i="0" lang="en-US" sz="1800" u="none" cap="none" strike="noStrike">
                <a:solidFill>
                  <a:srgbClr val="000000"/>
                </a:solidFill>
                <a:latin typeface="Times New Roman"/>
                <a:ea typeface="Times New Roman"/>
                <a:cs typeface="Times New Roman"/>
                <a:sym typeface="Times New Roman"/>
              </a:rPr>
              <a:t>Utilizing Agile methodology of working, meaning improving the results of the project via multiple iterations. </a:t>
            </a:r>
            <a:endParaRPr sz="18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5"/>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Introduction</a:t>
            </a:r>
            <a:endParaRPr/>
          </a:p>
        </p:txBody>
      </p:sp>
      <p:sp>
        <p:nvSpPr>
          <p:cNvPr id="109" name="Google Shape;10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just">
              <a:lnSpc>
                <a:spcPct val="115000"/>
              </a:lnSpc>
              <a:spcBef>
                <a:spcPts val="1200"/>
              </a:spcBef>
              <a:spcAft>
                <a:spcPts val="0"/>
              </a:spcAft>
              <a:buSzPts val="1800"/>
              <a:buChar char="●"/>
            </a:pPr>
            <a:r>
              <a:rPr lang="en-US" sz="1800"/>
              <a:t>This study introduces an automated framework for lung disease classification, achieving a test accuracy of 97.33% using a hybrid CNN+ViT model.</a:t>
            </a:r>
            <a:endParaRPr sz="1800"/>
          </a:p>
          <a:p>
            <a:pPr indent="-342900" lvl="0" marL="457200" rtl="0" algn="just">
              <a:lnSpc>
                <a:spcPct val="115000"/>
              </a:lnSpc>
              <a:spcBef>
                <a:spcPts val="0"/>
              </a:spcBef>
              <a:spcAft>
                <a:spcPts val="0"/>
              </a:spcAft>
              <a:buSzPts val="1800"/>
              <a:buChar char="●"/>
            </a:pPr>
            <a:r>
              <a:rPr lang="en-US" sz="1800"/>
              <a:t>It focuses on classifying four conditions—adenocarcinoma, squamous cell carcinoma, large cell carcinoma, and normal lung tissue—using 1000 CT scans from the LIDC-IDRI dataset.</a:t>
            </a:r>
            <a:endParaRPr sz="1800"/>
          </a:p>
          <a:p>
            <a:pPr indent="-342900" lvl="0" marL="457200" rtl="0" algn="just">
              <a:lnSpc>
                <a:spcPct val="115000"/>
              </a:lnSpc>
              <a:spcBef>
                <a:spcPts val="0"/>
              </a:spcBef>
              <a:spcAft>
                <a:spcPts val="0"/>
              </a:spcAft>
              <a:buSzPts val="1800"/>
              <a:buChar char="●"/>
            </a:pPr>
            <a:r>
              <a:rPr lang="en-US" sz="1800"/>
              <a:t>Precise lesion localization is enabled through a contour-based bounding box mechanism with a scale factor of 0.8.</a:t>
            </a:r>
            <a:endParaRPr sz="1800"/>
          </a:p>
          <a:p>
            <a:pPr indent="-342900" lvl="0" marL="457200" rtl="0" algn="just">
              <a:lnSpc>
                <a:spcPct val="115000"/>
              </a:lnSpc>
              <a:spcBef>
                <a:spcPts val="0"/>
              </a:spcBef>
              <a:spcAft>
                <a:spcPts val="0"/>
              </a:spcAft>
              <a:buSzPts val="1800"/>
              <a:buChar char="●"/>
            </a:pPr>
            <a:r>
              <a:rPr lang="en-US" sz="1800"/>
              <a:t>Comprehensive radiology reports, including diagnostic insights and treatment recommendations, are generated via the Gemini API.</a:t>
            </a:r>
            <a:endParaRPr sz="1800"/>
          </a:p>
          <a:p>
            <a:pPr indent="-342900" lvl="0" marL="457200" rtl="0" algn="just">
              <a:lnSpc>
                <a:spcPct val="115000"/>
              </a:lnSpc>
              <a:spcBef>
                <a:spcPts val="0"/>
              </a:spcBef>
              <a:spcAft>
                <a:spcPts val="0"/>
              </a:spcAft>
              <a:buSzPts val="1800"/>
              <a:buChar char="●"/>
            </a:pPr>
            <a:r>
              <a:rPr lang="en-US" sz="1800"/>
              <a:t>The framework aims to enhance clinical decision-making by providing actionable insights for early lung disease detection and management.</a:t>
            </a:r>
            <a:endParaRPr sz="1800"/>
          </a:p>
          <a:p>
            <a:pPr indent="0" lvl="0" marL="0" rtl="0" algn="just">
              <a:spcBef>
                <a:spcPts val="1200"/>
              </a:spcBef>
              <a:spcAft>
                <a:spcPts val="0"/>
              </a:spcAft>
              <a:buNone/>
            </a:pPr>
            <a:r>
              <a:t/>
            </a:r>
            <a:endParaRPr sz="1800"/>
          </a:p>
        </p:txBody>
      </p:sp>
      <p:sp>
        <p:nvSpPr>
          <p:cNvPr id="110" name="Google Shape;110;p15"/>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2"/>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References</a:t>
            </a:r>
            <a:endParaRPr/>
          </a:p>
        </p:txBody>
      </p:sp>
      <p:sp>
        <p:nvSpPr>
          <p:cNvPr id="373" name="Google Shape;373;p42"/>
          <p:cNvSpPr txBox="1"/>
          <p:nvPr>
            <p:ph idx="1" type="body"/>
          </p:nvPr>
        </p:nvSpPr>
        <p:spPr>
          <a:xfrm>
            <a:off x="457200" y="1196752"/>
            <a:ext cx="8229600" cy="5328600"/>
          </a:xfrm>
          <a:prstGeom prst="rect">
            <a:avLst/>
          </a:prstGeom>
          <a:noFill/>
          <a:ln>
            <a:noFill/>
          </a:ln>
        </p:spPr>
        <p:txBody>
          <a:bodyPr anchorCtr="0" anchor="t" bIns="45700" lIns="91425" spcFirstLastPara="1" rIns="91425" wrap="square" tIns="45700">
            <a:normAutofit/>
          </a:bodyPr>
          <a:lstStyle/>
          <a:p>
            <a:pPr indent="0" lvl="0" marL="0" rtl="0" algn="just">
              <a:lnSpc>
                <a:spcPct val="110000"/>
              </a:lnSpc>
              <a:spcBef>
                <a:spcPts val="0"/>
              </a:spcBef>
              <a:spcAft>
                <a:spcPts val="0"/>
              </a:spcAft>
              <a:buClr>
                <a:schemeClr val="dk1"/>
              </a:buClr>
              <a:buSzPts val="1800"/>
              <a:buNone/>
            </a:pPr>
            <a:r>
              <a:rPr lang="en-US" sz="1800"/>
              <a:t>[1] Khan, Sulaiman, et al. "An Early Investigation into the Utility of Multimodal Large Language Models in Medical Imaging." </a:t>
            </a:r>
            <a:r>
              <a:rPr i="1" lang="en-US" sz="1800"/>
              <a:t>arXiv preprint arXiv:2406.00667</a:t>
            </a:r>
            <a:r>
              <a:rPr lang="en-US" sz="1800"/>
              <a:t> (2024).</a:t>
            </a:r>
            <a:endParaRPr sz="1800"/>
          </a:p>
          <a:p>
            <a:pPr indent="0" lvl="0" marL="0" rtl="0" algn="just">
              <a:lnSpc>
                <a:spcPct val="110000"/>
              </a:lnSpc>
              <a:spcBef>
                <a:spcPts val="0"/>
              </a:spcBef>
              <a:spcAft>
                <a:spcPts val="0"/>
              </a:spcAft>
              <a:buClr>
                <a:schemeClr val="dk1"/>
              </a:buClr>
              <a:buSzPts val="1800"/>
              <a:buNone/>
            </a:pPr>
            <a:r>
              <a:t/>
            </a:r>
            <a:endParaRPr sz="1800"/>
          </a:p>
          <a:p>
            <a:pPr indent="0" lvl="0" marL="0" rtl="0" algn="just">
              <a:lnSpc>
                <a:spcPct val="110000"/>
              </a:lnSpc>
              <a:spcBef>
                <a:spcPts val="0"/>
              </a:spcBef>
              <a:spcAft>
                <a:spcPts val="0"/>
              </a:spcAft>
              <a:buClr>
                <a:schemeClr val="dk1"/>
              </a:buClr>
              <a:buSzPts val="1800"/>
              <a:buNone/>
            </a:pPr>
            <a:r>
              <a:rPr lang="en-US" sz="1800"/>
              <a:t>[2] Ali, Hazrat, et al. "ChatGPT and Large Language Models in Healthcare: Opportunities and Risks." </a:t>
            </a:r>
            <a:r>
              <a:rPr i="1" lang="en-US" sz="1800"/>
              <a:t>2023 IEEE International Conference on Artificial Intelligence, Blockchain, and Internet of Things (AIBThings)</a:t>
            </a:r>
            <a:r>
              <a:rPr lang="en-US" sz="1800"/>
              <a:t>. IEEE, 2023.</a:t>
            </a:r>
            <a:endParaRPr sz="1800"/>
          </a:p>
          <a:p>
            <a:pPr indent="0" lvl="0" marL="0" rtl="0" algn="just">
              <a:lnSpc>
                <a:spcPct val="110000"/>
              </a:lnSpc>
              <a:spcBef>
                <a:spcPts val="0"/>
              </a:spcBef>
              <a:spcAft>
                <a:spcPts val="0"/>
              </a:spcAft>
              <a:buClr>
                <a:schemeClr val="dk1"/>
              </a:buClr>
              <a:buSzPts val="1800"/>
              <a:buNone/>
            </a:pPr>
            <a:r>
              <a:t/>
            </a:r>
            <a:endParaRPr sz="1800"/>
          </a:p>
          <a:p>
            <a:pPr indent="0" lvl="0" marL="0" rtl="0" algn="just">
              <a:lnSpc>
                <a:spcPct val="110000"/>
              </a:lnSpc>
              <a:spcBef>
                <a:spcPts val="0"/>
              </a:spcBef>
              <a:spcAft>
                <a:spcPts val="0"/>
              </a:spcAft>
              <a:buClr>
                <a:schemeClr val="dk1"/>
              </a:buClr>
              <a:buSzPts val="1800"/>
              <a:buNone/>
            </a:pPr>
            <a:r>
              <a:rPr lang="en-US" sz="1800"/>
              <a:t>[3] Meskó, Bertalan. "The impact of multimodal large language models on health care’s future." </a:t>
            </a:r>
            <a:r>
              <a:rPr i="1" lang="en-US" sz="1800"/>
              <a:t>Journal of medical Internet research</a:t>
            </a:r>
            <a:r>
              <a:rPr lang="en-US" sz="1800"/>
              <a:t> 25 (2023): e52865.</a:t>
            </a:r>
            <a:endParaRPr sz="1800"/>
          </a:p>
          <a:p>
            <a:pPr indent="0" lvl="0" marL="0" rtl="0" algn="just">
              <a:lnSpc>
                <a:spcPct val="110000"/>
              </a:lnSpc>
              <a:spcBef>
                <a:spcPts val="0"/>
              </a:spcBef>
              <a:spcAft>
                <a:spcPts val="0"/>
              </a:spcAft>
              <a:buClr>
                <a:schemeClr val="dk1"/>
              </a:buClr>
              <a:buSzPts val="1800"/>
              <a:buNone/>
            </a:pPr>
            <a:r>
              <a:t/>
            </a:r>
            <a:endParaRPr sz="1800"/>
          </a:p>
          <a:p>
            <a:pPr indent="0" lvl="0" marL="0" rtl="0" algn="just">
              <a:lnSpc>
                <a:spcPct val="110000"/>
              </a:lnSpc>
              <a:spcBef>
                <a:spcPts val="0"/>
              </a:spcBef>
              <a:spcAft>
                <a:spcPts val="0"/>
              </a:spcAft>
              <a:buClr>
                <a:schemeClr val="dk1"/>
              </a:buClr>
              <a:buSzPts val="1800"/>
              <a:buNone/>
            </a:pPr>
            <a:r>
              <a:rPr lang="en-US" sz="1800"/>
              <a:t>[4] Ali, Hazrat, Shafaq Murad, and Zubair Shah. "Spot the fake lungs: Generating synthetic medical images using neural diffusion models." </a:t>
            </a:r>
            <a:r>
              <a:rPr i="1" lang="en-US" sz="1800"/>
              <a:t>Irish Conference on Artificial Intelligence and Cognitive Science</a:t>
            </a:r>
            <a:r>
              <a:rPr lang="en-US" sz="1800"/>
              <a:t>. Cham: Springer Nature Switzerland, 2022.</a:t>
            </a:r>
            <a:endParaRPr sz="1800"/>
          </a:p>
          <a:p>
            <a:pPr indent="0" lvl="0" marL="0" rtl="0" algn="just">
              <a:lnSpc>
                <a:spcPct val="110000"/>
              </a:lnSpc>
              <a:spcBef>
                <a:spcPts val="0"/>
              </a:spcBef>
              <a:spcAft>
                <a:spcPts val="0"/>
              </a:spcAft>
              <a:buClr>
                <a:schemeClr val="dk1"/>
              </a:buClr>
              <a:buSzPts val="1800"/>
              <a:buNone/>
            </a:pPr>
            <a:r>
              <a:t/>
            </a:r>
            <a:endParaRPr sz="1800"/>
          </a:p>
          <a:p>
            <a:pPr indent="0" lvl="0" marL="0" rtl="0" algn="just">
              <a:lnSpc>
                <a:spcPct val="110000"/>
              </a:lnSpc>
              <a:spcBef>
                <a:spcPts val="0"/>
              </a:spcBef>
              <a:spcAft>
                <a:spcPts val="0"/>
              </a:spcAft>
              <a:buClr>
                <a:schemeClr val="dk1"/>
              </a:buClr>
              <a:buSzPts val="1800"/>
              <a:buNone/>
            </a:pPr>
            <a:r>
              <a:rPr lang="en-US" sz="1800"/>
              <a:t>[5] Masalkhi, Mouayad, et al. "Google DeepMind’s gemini AI versus ChatGPT: A comparative analysis in ophthalmology." </a:t>
            </a:r>
            <a:r>
              <a:rPr i="1" lang="en-US" sz="1800"/>
              <a:t>Eye</a:t>
            </a:r>
            <a:r>
              <a:rPr lang="en-US" sz="1800"/>
              <a:t> (2024): 1-6.</a:t>
            </a:r>
            <a:endParaRPr sz="1800"/>
          </a:p>
          <a:p>
            <a:pPr indent="0" lvl="0" marL="0" rtl="0" algn="just">
              <a:lnSpc>
                <a:spcPct val="110000"/>
              </a:lnSpc>
              <a:spcBef>
                <a:spcPts val="0"/>
              </a:spcBef>
              <a:spcAft>
                <a:spcPts val="0"/>
              </a:spcAft>
              <a:buClr>
                <a:schemeClr val="dk1"/>
              </a:buClr>
              <a:buSzPts val="1800"/>
              <a:buNone/>
            </a:pPr>
            <a:r>
              <a:t/>
            </a:r>
            <a:endParaRPr sz="1500">
              <a:latin typeface="Arial"/>
              <a:ea typeface="Arial"/>
              <a:cs typeface="Arial"/>
              <a:sym typeface="Arial"/>
            </a:endParaRPr>
          </a:p>
        </p:txBody>
      </p:sp>
      <p:sp>
        <p:nvSpPr>
          <p:cNvPr id="374" name="Google Shape;374;p42"/>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3"/>
          <p:cNvSpPr txBox="1"/>
          <p:nvPr>
            <p:ph type="title"/>
          </p:nvPr>
        </p:nvSpPr>
        <p:spPr>
          <a:xfrm>
            <a:off x="467544" y="332656"/>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Times New Roman"/>
              <a:buNone/>
            </a:pPr>
            <a:r>
              <a:rPr lang="en-US"/>
              <a:t>Individual Contributions</a:t>
            </a:r>
            <a:endParaRPr/>
          </a:p>
        </p:txBody>
      </p:sp>
      <p:sp>
        <p:nvSpPr>
          <p:cNvPr id="381" name="Google Shape;381;p43"/>
          <p:cNvSpPr txBox="1"/>
          <p:nvPr>
            <p:ph idx="1" type="body"/>
          </p:nvPr>
        </p:nvSpPr>
        <p:spPr>
          <a:xfrm>
            <a:off x="457200" y="1600200"/>
            <a:ext cx="8229600" cy="45261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sz="1548"/>
          </a:p>
          <a:p>
            <a:pPr indent="-352329" lvl="0" marL="457200" rtl="0" algn="l">
              <a:spcBef>
                <a:spcPts val="360"/>
              </a:spcBef>
              <a:spcAft>
                <a:spcPts val="0"/>
              </a:spcAft>
              <a:buSzPts val="1948"/>
              <a:buChar char="•"/>
            </a:pPr>
            <a:r>
              <a:rPr b="1" lang="en-US" sz="1948"/>
              <a:t>Manjari Bhamidi (CS21B1008)</a:t>
            </a:r>
            <a:r>
              <a:rPr lang="en-US" sz="1948"/>
              <a:t> – Code Implementation, Dataset, Neural Network,Classification, Documentation</a:t>
            </a:r>
            <a:endParaRPr sz="1948"/>
          </a:p>
          <a:p>
            <a:pPr indent="0" lvl="0" marL="457200" rtl="0" algn="l">
              <a:spcBef>
                <a:spcPts val="360"/>
              </a:spcBef>
              <a:spcAft>
                <a:spcPts val="0"/>
              </a:spcAft>
              <a:buNone/>
            </a:pPr>
            <a:r>
              <a:t/>
            </a:r>
            <a:endParaRPr sz="1948"/>
          </a:p>
          <a:p>
            <a:pPr indent="-352329" lvl="0" marL="457200" rtl="0" algn="l">
              <a:spcBef>
                <a:spcPts val="360"/>
              </a:spcBef>
              <a:spcAft>
                <a:spcPts val="0"/>
              </a:spcAft>
              <a:buSzPts val="1948"/>
              <a:buChar char="•"/>
            </a:pPr>
            <a:r>
              <a:rPr b="1" lang="en-US" sz="1948"/>
              <a:t>Posa Hemanth Kumar (CS21B1035)</a:t>
            </a:r>
            <a:r>
              <a:rPr lang="en-US" sz="1948"/>
              <a:t> – Code Implementation, Literature Survey, Methodology, Preprocessing Models, Documentation</a:t>
            </a:r>
            <a:endParaRPr sz="1948"/>
          </a:p>
          <a:p>
            <a:pPr indent="0" lvl="0" marL="457200" rtl="0" algn="l">
              <a:spcBef>
                <a:spcPts val="360"/>
              </a:spcBef>
              <a:spcAft>
                <a:spcPts val="0"/>
              </a:spcAft>
              <a:buNone/>
            </a:pPr>
            <a:r>
              <a:t/>
            </a:r>
            <a:endParaRPr sz="1948"/>
          </a:p>
          <a:p>
            <a:pPr indent="-352329" lvl="0" marL="457200" rtl="0" algn="l">
              <a:spcBef>
                <a:spcPts val="360"/>
              </a:spcBef>
              <a:spcAft>
                <a:spcPts val="0"/>
              </a:spcAft>
              <a:buSzPts val="1948"/>
              <a:buChar char="•"/>
            </a:pPr>
            <a:r>
              <a:rPr b="1" lang="en-US" sz="1948"/>
              <a:t>Vasan R (CS21B1052)</a:t>
            </a:r>
            <a:r>
              <a:rPr lang="en-US" sz="1948"/>
              <a:t> – Code Implementation, Setup, AI agent, Documentation</a:t>
            </a:r>
            <a:endParaRPr sz="1948"/>
          </a:p>
          <a:p>
            <a:pPr indent="0" lvl="0" marL="0" rtl="0" algn="l">
              <a:spcBef>
                <a:spcPts val="360"/>
              </a:spcBef>
              <a:spcAft>
                <a:spcPts val="0"/>
              </a:spcAft>
              <a:buNone/>
            </a:pPr>
            <a:r>
              <a:t/>
            </a:r>
            <a:endParaRPr sz="1548"/>
          </a:p>
          <a:p>
            <a:pPr indent="0" lvl="0" marL="0" rtl="0" algn="l">
              <a:spcBef>
                <a:spcPts val="360"/>
              </a:spcBef>
              <a:spcAft>
                <a:spcPts val="0"/>
              </a:spcAft>
              <a:buNone/>
            </a:pPr>
            <a:r>
              <a:t/>
            </a:r>
            <a:endParaRPr/>
          </a:p>
        </p:txBody>
      </p:sp>
      <p:sp>
        <p:nvSpPr>
          <p:cNvPr id="382" name="Google Shape;382;p43"/>
          <p:cNvSpPr txBox="1"/>
          <p:nvPr>
            <p:ph idx="12" type="sldNum"/>
          </p:nvPr>
        </p:nvSpPr>
        <p:spPr>
          <a:xfrm>
            <a:off x="6588224" y="6093296"/>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t/>
            </a:r>
            <a:endParaRPr/>
          </a:p>
          <a:p>
            <a:pPr indent="0" lvl="0" marL="0" rtl="0" algn="l">
              <a:lnSpc>
                <a:spcPct val="100000"/>
              </a:lnSpc>
              <a:spcBef>
                <a:spcPts val="640"/>
              </a:spcBef>
              <a:spcAft>
                <a:spcPts val="0"/>
              </a:spcAft>
              <a:buClr>
                <a:schemeClr val="dk1"/>
              </a:buClr>
              <a:buSzPts val="3200"/>
              <a:buNone/>
            </a:pPr>
            <a:r>
              <a:t/>
            </a:r>
            <a:endParaRPr/>
          </a:p>
          <a:p>
            <a:pPr indent="0" lvl="0" marL="0" rtl="0" algn="ctr">
              <a:lnSpc>
                <a:spcPct val="100000"/>
              </a:lnSpc>
              <a:spcBef>
                <a:spcPts val="1200"/>
              </a:spcBef>
              <a:spcAft>
                <a:spcPts val="0"/>
              </a:spcAft>
              <a:buClr>
                <a:schemeClr val="dk1"/>
              </a:buClr>
              <a:buSzPts val="6000"/>
              <a:buNone/>
            </a:pPr>
            <a:r>
              <a:rPr lang="en-US" sz="6000"/>
              <a:t>Thank You</a:t>
            </a:r>
            <a:endParaRPr sz="6000"/>
          </a:p>
        </p:txBody>
      </p:sp>
      <p:sp>
        <p:nvSpPr>
          <p:cNvPr id="388" name="Google Shape;388;p44"/>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None/>
            </a:pPr>
            <a:r>
              <a:t/>
            </a:r>
            <a:endParaRPr/>
          </a:p>
          <a:p>
            <a:pPr indent="0" lvl="0" marL="0" rtl="0" algn="l">
              <a:lnSpc>
                <a:spcPct val="100000"/>
              </a:lnSpc>
              <a:spcBef>
                <a:spcPts val="640"/>
              </a:spcBef>
              <a:spcAft>
                <a:spcPts val="0"/>
              </a:spcAft>
              <a:buClr>
                <a:schemeClr val="dk1"/>
              </a:buClr>
              <a:buSzPts val="3200"/>
              <a:buNone/>
            </a:pPr>
            <a:r>
              <a:t/>
            </a:r>
            <a:endParaRPr/>
          </a:p>
          <a:p>
            <a:pPr indent="0" lvl="0" marL="0" rtl="0" algn="ctr">
              <a:lnSpc>
                <a:spcPct val="100000"/>
              </a:lnSpc>
              <a:spcBef>
                <a:spcPts val="1200"/>
              </a:spcBef>
              <a:spcAft>
                <a:spcPts val="0"/>
              </a:spcAft>
              <a:buClr>
                <a:schemeClr val="dk1"/>
              </a:buClr>
              <a:buSzPts val="6000"/>
              <a:buNone/>
            </a:pPr>
            <a:r>
              <a:rPr lang="en-US" sz="6000"/>
              <a:t>Question &amp; Answer</a:t>
            </a:r>
            <a:endParaRPr sz="6000"/>
          </a:p>
        </p:txBody>
      </p:sp>
      <p:sp>
        <p:nvSpPr>
          <p:cNvPr id="394" name="Google Shape;394;p45"/>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Motivation</a:t>
            </a:r>
            <a:endParaRPr/>
          </a:p>
        </p:txBody>
      </p:sp>
      <p:sp>
        <p:nvSpPr>
          <p:cNvPr id="116" name="Google Shape;116;p16"/>
          <p:cNvSpPr txBox="1"/>
          <p:nvPr>
            <p:ph idx="1" type="body"/>
          </p:nvPr>
        </p:nvSpPr>
        <p:spPr>
          <a:xfrm>
            <a:off x="672750" y="1677825"/>
            <a:ext cx="7798500" cy="4526100"/>
          </a:xfrm>
          <a:prstGeom prst="rect">
            <a:avLst/>
          </a:prstGeom>
          <a:noFill/>
          <a:ln>
            <a:noFill/>
          </a:ln>
        </p:spPr>
        <p:txBody>
          <a:bodyPr anchorCtr="0" anchor="t" bIns="45700" lIns="91425" spcFirstLastPara="1" rIns="91425" wrap="square" tIns="45700">
            <a:noAutofit/>
          </a:bodyPr>
          <a:lstStyle/>
          <a:p>
            <a:pPr indent="-342900" lvl="0" marL="457200" rtl="0" algn="just">
              <a:spcBef>
                <a:spcPts val="260"/>
              </a:spcBef>
              <a:spcAft>
                <a:spcPts val="0"/>
              </a:spcAft>
              <a:buSzPts val="1800"/>
              <a:buChar char="●"/>
            </a:pPr>
            <a:r>
              <a:rPr lang="en-US" sz="1800"/>
              <a:t>Lung diseases like adenocarcinoma and squamous cell carcinoma have high mortality rates, necessitating early and accurate diagnosis.</a:t>
            </a:r>
            <a:endParaRPr sz="1800"/>
          </a:p>
          <a:p>
            <a:pPr indent="-342900" lvl="0" marL="457200" rtl="0" algn="just">
              <a:spcBef>
                <a:spcPts val="260"/>
              </a:spcBef>
              <a:spcAft>
                <a:spcPts val="0"/>
              </a:spcAft>
              <a:buSzPts val="1800"/>
              <a:buChar char="●"/>
            </a:pPr>
            <a:r>
              <a:rPr lang="en-US" sz="1800"/>
              <a:t>Manual CT scan interpretation by radiologists is time-consuming and prone to variability, straining clinical workflows.</a:t>
            </a:r>
            <a:endParaRPr sz="1800"/>
          </a:p>
          <a:p>
            <a:pPr indent="-342900" lvl="0" marL="457200" rtl="0" algn="just">
              <a:spcBef>
                <a:spcPts val="260"/>
              </a:spcBef>
              <a:spcAft>
                <a:spcPts val="0"/>
              </a:spcAft>
              <a:buSzPts val="1800"/>
              <a:buChar char="●"/>
            </a:pPr>
            <a:r>
              <a:rPr lang="en-US" sz="1800"/>
              <a:t>Existing automated systems often lack precision in classification and lesion localization, limiting their clinical utility.</a:t>
            </a:r>
            <a:endParaRPr sz="1800"/>
          </a:p>
          <a:p>
            <a:pPr indent="-342900" lvl="0" marL="457200" rtl="0" algn="just">
              <a:spcBef>
                <a:spcPts val="260"/>
              </a:spcBef>
              <a:spcAft>
                <a:spcPts val="0"/>
              </a:spcAft>
              <a:buSzPts val="1800"/>
              <a:buChar char="●"/>
            </a:pPr>
            <a:r>
              <a:rPr lang="en-US" sz="1800"/>
              <a:t>This study aims to achieve high diagnostic accuracy (97.33%) using a hybrid CNN+ViT model and precise bounding box localization.</a:t>
            </a:r>
            <a:endParaRPr sz="1800"/>
          </a:p>
          <a:p>
            <a:pPr indent="-342900" lvl="0" marL="457200" rtl="0" algn="just">
              <a:spcBef>
                <a:spcPts val="260"/>
              </a:spcBef>
              <a:spcAft>
                <a:spcPts val="0"/>
              </a:spcAft>
              <a:buSzPts val="1800"/>
              <a:buChar char="●"/>
            </a:pPr>
            <a:r>
              <a:rPr lang="en-US" sz="1800"/>
              <a:t>Comprehensive radiology reports via the Gemini API are motivated to enhance clinical decision-making and improve patient outcomes.</a:t>
            </a:r>
            <a:endParaRPr sz="1800"/>
          </a:p>
        </p:txBody>
      </p:sp>
      <p:sp>
        <p:nvSpPr>
          <p:cNvPr id="117" name="Google Shape;117;p16"/>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179512" y="400805"/>
            <a:ext cx="8784976"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lang="en-US"/>
              <a:t>Literature Survey</a:t>
            </a:r>
            <a:br>
              <a:rPr lang="en-US">
                <a:solidFill>
                  <a:srgbClr val="FF0000"/>
                </a:solidFill>
              </a:rPr>
            </a:br>
            <a:endParaRPr/>
          </a:p>
        </p:txBody>
      </p:sp>
      <p:graphicFrame>
        <p:nvGraphicFramePr>
          <p:cNvPr id="123" name="Google Shape;123;p17"/>
          <p:cNvGraphicFramePr/>
          <p:nvPr/>
        </p:nvGraphicFramePr>
        <p:xfrm>
          <a:off x="179502" y="1124744"/>
          <a:ext cx="3000000" cy="3000000"/>
        </p:xfrm>
        <a:graphic>
          <a:graphicData uri="http://schemas.openxmlformats.org/drawingml/2006/table">
            <a:tbl>
              <a:tblPr bandRow="1" firstRow="1">
                <a:noFill/>
                <a:tableStyleId>{46BAC41B-3E8B-4ACE-9744-6CD8185EFAE3}</a:tableStyleId>
              </a:tblPr>
              <a:tblGrid>
                <a:gridCol w="1889475"/>
                <a:gridCol w="1710950"/>
                <a:gridCol w="1584175"/>
                <a:gridCol w="1800200"/>
                <a:gridCol w="1738325"/>
              </a:tblGrid>
              <a:tr h="40202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Article</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Approach</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Advantages</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Limitations</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Remarks</a:t>
                      </a:r>
                      <a:endParaRPr b="1" sz="1500" u="none" cap="none" strike="noStrike">
                        <a:latin typeface="Times New Roman"/>
                        <a:ea typeface="Times New Roman"/>
                        <a:cs typeface="Times New Roman"/>
                        <a:sym typeface="Times New Roman"/>
                      </a:endParaRPr>
                    </a:p>
                  </a:txBody>
                  <a:tcPr marT="45725" marB="45725" marR="91450" marL="91450"/>
                </a:tc>
              </a:tr>
              <a:tr h="123212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Comparative Analysis of M4CXR, an LLM-Based Chest X-Ray Report Generation Model, and ChatGPT in Radiological Interpretation.</a:t>
                      </a:r>
                      <a:br>
                        <a:rPr lang="en-US" sz="1500" u="none" cap="none" strike="noStrike">
                          <a:latin typeface="Times New Roman"/>
                          <a:ea typeface="Times New Roman"/>
                          <a:cs typeface="Times New Roman"/>
                          <a:sym typeface="Times New Roman"/>
                        </a:rPr>
                      </a:br>
                      <a:r>
                        <a:rPr lang="en-US" sz="1500" u="none" cap="none" strike="noStrike">
                          <a:solidFill>
                            <a:srgbClr val="0070C0"/>
                          </a:solidFill>
                          <a:latin typeface="Times New Roman"/>
                          <a:ea typeface="Times New Roman"/>
                          <a:cs typeface="Times New Roman"/>
                          <a:sym typeface="Times New Roman"/>
                        </a:rPr>
                        <a:t>Journal of Clinical Medicine;MDPI;2024;</a:t>
                      </a:r>
                      <a:r>
                        <a:rPr i="1" lang="en-US" sz="1500" u="none" cap="none" strike="noStrike">
                          <a:solidFill>
                            <a:srgbClr val="0070C0"/>
                          </a:solidFill>
                          <a:latin typeface="Times New Roman"/>
                          <a:ea typeface="Times New Roman"/>
                          <a:cs typeface="Times New Roman"/>
                          <a:sym typeface="Times New Roman"/>
                        </a:rPr>
                        <a:t>[PubMed,3.0];</a:t>
                      </a:r>
                      <a:br>
                        <a:rPr lang="en-US" sz="1500" u="none" cap="none" strike="noStrike">
                          <a:solidFill>
                            <a:srgbClr val="0070C0"/>
                          </a:solidFill>
                          <a:latin typeface="Times New Roman"/>
                          <a:ea typeface="Times New Roman"/>
                          <a:cs typeface="Times New Roman"/>
                          <a:sym typeface="Times New Roman"/>
                        </a:rPr>
                      </a:br>
                      <a:r>
                        <a:rPr i="1" lang="en-US" sz="1500" u="none" cap="none" strike="noStrike">
                          <a:solidFill>
                            <a:srgbClr val="0070C0"/>
                          </a:solidFill>
                          <a:latin typeface="Times New Roman"/>
                          <a:ea typeface="Times New Roman"/>
                          <a:cs typeface="Times New Roman"/>
                          <a:sym typeface="Times New Roman"/>
                        </a:rPr>
                        <a:t>DOI: </a:t>
                      </a:r>
                      <a:r>
                        <a:rPr lang="en-US" sz="1500" u="sng" cap="none" strike="noStrike">
                          <a:solidFill>
                            <a:schemeClr val="hlink"/>
                          </a:solidFill>
                          <a:latin typeface="Times New Roman"/>
                          <a:ea typeface="Times New Roman"/>
                          <a:cs typeface="Times New Roman"/>
                          <a:sym typeface="Times New Roman"/>
                          <a:hlinkClick r:id="rId3"/>
                        </a:rPr>
                        <a:t>10.3390/jcm13237057</a:t>
                      </a:r>
                      <a:endParaRPr sz="1500" u="none"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Base Paper: Yes</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Evaluated the diagnostic accuracy of M4CXR and ChatGPT-4o on 826 anonymized chest X-rays. Two radiologists assessed performance based on accuracy, false findings, location accuracy, count accuracy, and hallucinations.</a:t>
                      </a:r>
                      <a:endParaRPr i="0" sz="1500" u="none" cap="none" strike="noStrike">
                        <a:solidFill>
                          <a:srgbClr val="FF0000"/>
                        </a:solidFill>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800"/>
                        <a:buFont typeface="Times New Roman"/>
                        <a:buChar char="•"/>
                      </a:pPr>
                      <a:r>
                        <a:rPr lang="en-US" sz="1500" u="none" cap="none" strike="noStrike">
                          <a:latin typeface="Times New Roman"/>
                          <a:ea typeface="Times New Roman"/>
                          <a:cs typeface="Times New Roman"/>
                          <a:sym typeface="Times New Roman"/>
                        </a:rPr>
                        <a:t>M4CXR achieved higher acceptability ratings (60–62%) compared to ChatGPT (42–45%).</a:t>
                      </a:r>
                      <a:br>
                        <a:rPr lang="en-US" sz="1500" u="none" cap="none" strike="noStrike">
                          <a:latin typeface="Times New Roman"/>
                          <a:ea typeface="Times New Roman"/>
                          <a:cs typeface="Times New Roman"/>
                          <a:sym typeface="Times New Roman"/>
                        </a:rPr>
                      </a:b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lang="en-US" sz="1500" u="none" cap="none" strike="noStrike">
                          <a:latin typeface="Times New Roman"/>
                          <a:ea typeface="Times New Roman"/>
                          <a:cs typeface="Times New Roman"/>
                          <a:sym typeface="Times New Roman"/>
                        </a:rPr>
                        <a:t>Superior anatomical localization accuracy (M4CXR: 76–77.5%; ChatGPT: 36–36.5%).</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600"/>
                        <a:buFont typeface="Calibri"/>
                        <a:buNone/>
                      </a:pPr>
                      <a:r>
                        <a:rPr lang="en-US" sz="1500" u="none" cap="none" strike="noStrike">
                          <a:latin typeface="Times New Roman"/>
                          <a:ea typeface="Times New Roman"/>
                          <a:cs typeface="Times New Roman"/>
                          <a:sym typeface="Times New Roman"/>
                        </a:rPr>
                        <a:t>Both systems require further validation for clinical integration.</a:t>
                      </a:r>
                      <a:br>
                        <a:rPr lang="en-US" sz="1500" u="none" cap="none" strike="noStrike">
                          <a:latin typeface="Times New Roman"/>
                          <a:ea typeface="Times New Roman"/>
                          <a:cs typeface="Times New Roman"/>
                          <a:sym typeface="Times New Roman"/>
                        </a:rPr>
                      </a:br>
                      <a:r>
                        <a:rPr lang="en-US" sz="1500" u="none" cap="none" strike="noStrike">
                          <a:latin typeface="Times New Roman"/>
                          <a:ea typeface="Times New Roman"/>
                          <a:cs typeface="Times New Roman"/>
                          <a:sym typeface="Times New Roman"/>
                        </a:rPr>
                        <a:t>Performance varied in complex cases and with image quality variations.</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600"/>
                        <a:buFont typeface="Calibri"/>
                        <a:buNone/>
                      </a:pPr>
                      <a:r>
                        <a:rPr lang="en-US" sz="1500" u="none" cap="none" strike="noStrike">
                          <a:latin typeface="Times New Roman"/>
                          <a:ea typeface="Times New Roman"/>
                          <a:cs typeface="Times New Roman"/>
                          <a:sym typeface="Times New Roman"/>
                        </a:rPr>
                        <a:t>Challenges in handling rare pathological findings and anatomical variations.</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Highlights the complementary potential of specialized AI models like M4CXR and general models like ChatGPT in medical diagnostics, emphasizing the need for combined approaches to enhance patient care outcomes.</a:t>
                      </a:r>
                      <a:endParaRPr sz="15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24" name="Google Shape;124;p17"/>
          <p:cNvSpPr txBox="1"/>
          <p:nvPr>
            <p:ph idx="12" type="sldNum"/>
          </p:nvPr>
        </p:nvSpPr>
        <p:spPr>
          <a:xfrm>
            <a:off x="6588224" y="6078723"/>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8"/>
          <p:cNvSpPr txBox="1"/>
          <p:nvPr>
            <p:ph type="title"/>
          </p:nvPr>
        </p:nvSpPr>
        <p:spPr>
          <a:xfrm>
            <a:off x="179512" y="400805"/>
            <a:ext cx="8784976"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lang="en-US"/>
              <a:t>Literature Survey</a:t>
            </a:r>
            <a:br>
              <a:rPr lang="en-US">
                <a:solidFill>
                  <a:srgbClr val="FF0000"/>
                </a:solidFill>
              </a:rPr>
            </a:br>
            <a:endParaRPr/>
          </a:p>
        </p:txBody>
      </p:sp>
      <p:graphicFrame>
        <p:nvGraphicFramePr>
          <p:cNvPr id="130" name="Google Shape;130;p18"/>
          <p:cNvGraphicFramePr/>
          <p:nvPr/>
        </p:nvGraphicFramePr>
        <p:xfrm>
          <a:off x="179502" y="1181544"/>
          <a:ext cx="3000000" cy="3000000"/>
        </p:xfrm>
        <a:graphic>
          <a:graphicData uri="http://schemas.openxmlformats.org/drawingml/2006/table">
            <a:tbl>
              <a:tblPr bandRow="1" firstRow="1">
                <a:noFill/>
                <a:tableStyleId>{46BAC41B-3E8B-4ACE-9744-6CD8185EFAE3}</a:tableStyleId>
              </a:tblPr>
              <a:tblGrid>
                <a:gridCol w="2059825"/>
                <a:gridCol w="1827625"/>
                <a:gridCol w="1510125"/>
                <a:gridCol w="1800200"/>
                <a:gridCol w="1440150"/>
              </a:tblGrid>
              <a:tr h="40202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Article</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Approach</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Advantages</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Limitations</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Remarks</a:t>
                      </a:r>
                      <a:endParaRPr b="1" sz="1500" u="none" cap="none" strike="noStrike">
                        <a:latin typeface="Times New Roman"/>
                        <a:ea typeface="Times New Roman"/>
                        <a:cs typeface="Times New Roman"/>
                        <a:sym typeface="Times New Roman"/>
                      </a:endParaRPr>
                    </a:p>
                  </a:txBody>
                  <a:tcPr marT="45725" marB="45725" marR="91450" marL="91450"/>
                </a:tc>
              </a:tr>
              <a:tr h="123212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Validation of a Deep Learning Chest X-ray Interpretation Model: Integrating Large-Scale AI and Large Language Models for Comparative Analysis with ChatGPT</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70C0"/>
                          </a:solidFill>
                          <a:latin typeface="Times New Roman"/>
                          <a:ea typeface="Times New Roman"/>
                          <a:cs typeface="Times New Roman"/>
                          <a:sym typeface="Times New Roman"/>
                        </a:rPr>
                        <a:t>Diagnostics;</a:t>
                      </a:r>
                      <a:br>
                        <a:rPr lang="en-US" sz="1500" u="none" cap="none" strike="noStrike">
                          <a:solidFill>
                            <a:srgbClr val="0070C0"/>
                          </a:solidFill>
                          <a:latin typeface="Times New Roman"/>
                          <a:ea typeface="Times New Roman"/>
                          <a:cs typeface="Times New Roman"/>
                          <a:sym typeface="Times New Roman"/>
                        </a:rPr>
                      </a:br>
                      <a:r>
                        <a:rPr lang="en-US" sz="1500" u="none" cap="none" strike="noStrike">
                          <a:solidFill>
                            <a:srgbClr val="0070C0"/>
                          </a:solidFill>
                          <a:latin typeface="Times New Roman"/>
                          <a:ea typeface="Times New Roman"/>
                          <a:cs typeface="Times New Roman"/>
                          <a:sym typeface="Times New Roman"/>
                        </a:rPr>
                        <a:t>MDPI;2024;</a:t>
                      </a:r>
                      <a:br>
                        <a:rPr lang="en-US" sz="1500" u="none" cap="none" strike="noStrike">
                          <a:solidFill>
                            <a:srgbClr val="0070C0"/>
                          </a:solidFill>
                          <a:latin typeface="Times New Roman"/>
                          <a:ea typeface="Times New Roman"/>
                          <a:cs typeface="Times New Roman"/>
                          <a:sym typeface="Times New Roman"/>
                        </a:rPr>
                      </a:br>
                      <a:r>
                        <a:rPr i="1" lang="en-US" sz="1500" u="none" cap="none" strike="noStrike">
                          <a:solidFill>
                            <a:srgbClr val="0070C0"/>
                          </a:solidFill>
                          <a:latin typeface="Times New Roman"/>
                          <a:ea typeface="Times New Roman"/>
                          <a:cs typeface="Times New Roman"/>
                          <a:sym typeface="Times New Roman"/>
                        </a:rPr>
                        <a:t>[PubMed,3.0]</a:t>
                      </a:r>
                      <a:br>
                        <a:rPr lang="en-US" sz="1500" u="none" cap="none" strike="noStrike">
                          <a:solidFill>
                            <a:srgbClr val="0070C0"/>
                          </a:solidFill>
                          <a:latin typeface="Times New Roman"/>
                          <a:ea typeface="Times New Roman"/>
                          <a:cs typeface="Times New Roman"/>
                          <a:sym typeface="Times New Roman"/>
                        </a:rPr>
                      </a:br>
                      <a:r>
                        <a:rPr i="1" lang="en-US" sz="1500" u="none" cap="none" strike="noStrike">
                          <a:solidFill>
                            <a:srgbClr val="0070C0"/>
                          </a:solidFill>
                          <a:latin typeface="Times New Roman"/>
                          <a:ea typeface="Times New Roman"/>
                          <a:cs typeface="Times New Roman"/>
                          <a:sym typeface="Times New Roman"/>
                        </a:rPr>
                        <a:t>DOI:</a:t>
                      </a:r>
                      <a:r>
                        <a:rPr lang="en-US" sz="1500" u="none" cap="none" strike="noStrike">
                          <a:solidFill>
                            <a:srgbClr val="0070C0"/>
                          </a:solidFill>
                          <a:latin typeface="Times New Roman"/>
                          <a:ea typeface="Times New Roman"/>
                          <a:cs typeface="Times New Roman"/>
                          <a:sym typeface="Times New Roman"/>
                        </a:rPr>
                        <a:t> </a:t>
                      </a:r>
                      <a:r>
                        <a:rPr lang="en-US" sz="1500" u="sng" cap="none" strike="noStrike">
                          <a:solidFill>
                            <a:schemeClr val="hlink"/>
                          </a:solidFill>
                          <a:latin typeface="Times New Roman"/>
                          <a:ea typeface="Times New Roman"/>
                          <a:cs typeface="Times New Roman"/>
                          <a:sym typeface="Times New Roman"/>
                          <a:hlinkClick r:id="rId3"/>
                        </a:rPr>
                        <a:t>10.3390/diagnostics14010090</a:t>
                      </a:r>
                      <a:endParaRPr sz="1500" u="none" cap="none" strike="noStrike">
                        <a:solidFill>
                          <a:srgbClr val="0070C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The study assessed the diagnostic accuracy of KARA-CXR, a deep learning model, and ChatGPT by interpreting 2,000 anonymized chest X-ray images. Two radiologists evaluated the outputs for accuracy, false findings, location inaccuracies, count inaccuracies, and hallucinations.</a:t>
                      </a:r>
                      <a:endParaRPr i="0" sz="1500" u="none" cap="none" strike="noStrike">
                        <a:solidFill>
                          <a:srgbClr val="FF0000"/>
                        </a:solidFill>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KARA-CXR demonstrated higher diagnostic accuracy (70.50% and 68.00%) compared to ChatGPT (40.50% and 47.00%).</a:t>
                      </a: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KARA-CXR (0.96) &gt; ChatGPT(0.97) in false findings.</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ChatGPT's inability to interpret X-ray images directly without specific prompts.</a:t>
                      </a: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Potential biases due to the single-institution dataset.</a:t>
                      </a: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Lack of a definitive reference standard for chest X-ray interpretations.</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The study highlights the superior performance of KARA-CXR over ChatGPT in chest X-ray interpretation, emphasizing the need for specialized AI models in medical diagnostics.</a:t>
                      </a:r>
                      <a:endParaRPr sz="15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31" name="Google Shape;131;p18"/>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9"/>
          <p:cNvSpPr txBox="1"/>
          <p:nvPr>
            <p:ph type="title"/>
          </p:nvPr>
        </p:nvSpPr>
        <p:spPr>
          <a:xfrm>
            <a:off x="179512" y="400805"/>
            <a:ext cx="8784976"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lang="en-US"/>
              <a:t>Literature Survey</a:t>
            </a:r>
            <a:br>
              <a:rPr lang="en-US">
                <a:solidFill>
                  <a:srgbClr val="FF0000"/>
                </a:solidFill>
              </a:rPr>
            </a:br>
            <a:endParaRPr/>
          </a:p>
        </p:txBody>
      </p:sp>
      <p:graphicFrame>
        <p:nvGraphicFramePr>
          <p:cNvPr id="137" name="Google Shape;137;p19"/>
          <p:cNvGraphicFramePr/>
          <p:nvPr/>
        </p:nvGraphicFramePr>
        <p:xfrm>
          <a:off x="179502" y="1011144"/>
          <a:ext cx="3000000" cy="3000000"/>
        </p:xfrm>
        <a:graphic>
          <a:graphicData uri="http://schemas.openxmlformats.org/drawingml/2006/table">
            <a:tbl>
              <a:tblPr bandRow="1" firstRow="1">
                <a:noFill/>
                <a:tableStyleId>{46BAC41B-3E8B-4ACE-9744-6CD8185EFAE3}</a:tableStyleId>
              </a:tblPr>
              <a:tblGrid>
                <a:gridCol w="1972625"/>
                <a:gridCol w="1872200"/>
                <a:gridCol w="1368150"/>
                <a:gridCol w="1800200"/>
                <a:gridCol w="1681525"/>
              </a:tblGrid>
              <a:tr h="455500">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Article</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Approach</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Advantages</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Limitations</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Remarks</a:t>
                      </a:r>
                      <a:endParaRPr b="1" sz="1500" u="none" cap="none" strike="noStrike">
                        <a:latin typeface="Times New Roman"/>
                        <a:ea typeface="Times New Roman"/>
                        <a:cs typeface="Times New Roman"/>
                        <a:sym typeface="Times New Roman"/>
                      </a:endParaRPr>
                    </a:p>
                  </a:txBody>
                  <a:tcPr marT="45725" marB="45725" marR="91450" marL="91450"/>
                </a:tc>
              </a:tr>
              <a:tr h="123212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Outcome Prediction Using Multi-Modal Information: Integrating Large Language Model-Extracted Clinical Information and Image Analysis</a:t>
                      </a:r>
                      <a:br>
                        <a:rPr lang="en-US" sz="1500" u="none" cap="none" strike="noStrike">
                          <a:latin typeface="Times New Roman"/>
                          <a:ea typeface="Times New Roman"/>
                          <a:cs typeface="Times New Roman"/>
                          <a:sym typeface="Times New Roman"/>
                        </a:rPr>
                      </a:b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lang="en-US" sz="1500" u="none" cap="none" strike="noStrike">
                          <a:solidFill>
                            <a:srgbClr val="0070C0"/>
                          </a:solidFill>
                          <a:latin typeface="Times New Roman"/>
                          <a:ea typeface="Times New Roman"/>
                          <a:cs typeface="Times New Roman"/>
                          <a:sym typeface="Times New Roman"/>
                        </a:rPr>
                        <a:t>Cancers; MDPI; 2024;</a:t>
                      </a:r>
                      <a:br>
                        <a:rPr lang="en-US" sz="1500" u="none" cap="none" strike="noStrike">
                          <a:solidFill>
                            <a:srgbClr val="0070C0"/>
                          </a:solidFill>
                          <a:latin typeface="Times New Roman"/>
                          <a:ea typeface="Times New Roman"/>
                          <a:cs typeface="Times New Roman"/>
                          <a:sym typeface="Times New Roman"/>
                        </a:rPr>
                      </a:br>
                      <a:r>
                        <a:rPr lang="en-US" sz="1500" u="none" cap="none" strike="noStrike">
                          <a:solidFill>
                            <a:srgbClr val="0070C0"/>
                          </a:solidFill>
                          <a:latin typeface="Times New Roman"/>
                          <a:ea typeface="Times New Roman"/>
                          <a:cs typeface="Times New Roman"/>
                          <a:sym typeface="Times New Roman"/>
                        </a:rPr>
                        <a:t>[PubMed, 4.5]</a:t>
                      </a:r>
                      <a:br>
                        <a:rPr lang="en-US" sz="1500" u="none" cap="none" strike="noStrike">
                          <a:solidFill>
                            <a:srgbClr val="0070C0"/>
                          </a:solidFill>
                          <a:latin typeface="Times New Roman"/>
                          <a:ea typeface="Times New Roman"/>
                          <a:cs typeface="Times New Roman"/>
                          <a:sym typeface="Times New Roman"/>
                        </a:rPr>
                      </a:br>
                      <a:endParaRPr sz="1500" u="none" cap="none" strike="noStrike">
                        <a:solidFill>
                          <a:srgbClr val="0070C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r>
                        <a:rPr i="1" lang="en-US" sz="1500" u="none" cap="none" strike="noStrike">
                          <a:solidFill>
                            <a:srgbClr val="0070C0"/>
                          </a:solidFill>
                          <a:latin typeface="Times New Roman"/>
                          <a:ea typeface="Times New Roman"/>
                          <a:cs typeface="Times New Roman"/>
                          <a:sym typeface="Times New Roman"/>
                        </a:rPr>
                        <a:t>DOI:</a:t>
                      </a:r>
                      <a:r>
                        <a:rPr lang="en-US" sz="1500" u="none" cap="none" strike="noStrike">
                          <a:solidFill>
                            <a:srgbClr val="0070C0"/>
                          </a:solidFill>
                          <a:latin typeface="Times New Roman"/>
                          <a:ea typeface="Times New Roman"/>
                          <a:cs typeface="Times New Roman"/>
                          <a:sym typeface="Times New Roman"/>
                        </a:rPr>
                        <a:t> </a:t>
                      </a:r>
                      <a:r>
                        <a:rPr lang="en-US" sz="1500" u="sng" cap="none" strike="noStrike">
                          <a:solidFill>
                            <a:schemeClr val="hlink"/>
                          </a:solidFill>
                          <a:latin typeface="Times New Roman"/>
                          <a:ea typeface="Times New Roman"/>
                          <a:cs typeface="Times New Roman"/>
                          <a:sym typeface="Times New Roman"/>
                          <a:hlinkClick r:id="rId3"/>
                        </a:rPr>
                        <a:t>10.3390/cancers16132402</a:t>
                      </a:r>
                      <a:endParaRPr sz="1500" u="none" cap="none" strike="noStrike">
                        <a:solidFill>
                          <a:srgbClr val="0070C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The study assessed five AI-based Large Language Models (LLMs)—Dolly-v2, Vicuna-13b, Llama-2.0-13b, GPT-3.5, and GPT-4.0—for extracting clinical descriptors from bladder cancer patients' medical records. These descriptors, along with features from CT urogram images, were used to create a predictive model (CRD) for five-year survival rates after radical cystectomy.</a:t>
                      </a:r>
                      <a:endParaRPr i="0" sz="1500" u="none" cap="none" strike="noStrike">
                        <a:solidFill>
                          <a:srgbClr val="FF0000"/>
                        </a:solidFill>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LLMs achieved high extraction accuracies, with GPT-4.0 reaching up to 97%.</a:t>
                      </a: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Integration of imaging and textual data enhances prognostic assessments.</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Study focused on a single cancer type, limiting generalizability.</a:t>
                      </a: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Retrospective design may introduce selection biases.</a:t>
                      </a: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600"/>
                        <a:buFont typeface="Times New Roman"/>
                        <a:buChar char="•"/>
                      </a:pPr>
                      <a:r>
                        <a:rPr lang="en-US" sz="1500" u="none" cap="none" strike="noStrike">
                          <a:latin typeface="Times New Roman"/>
                          <a:ea typeface="Times New Roman"/>
                          <a:cs typeface="Times New Roman"/>
                          <a:sym typeface="Times New Roman"/>
                        </a:rPr>
                        <a:t>Manual extraction of clinical descriptors was used as a reference standard, which may not be error-free.</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The research showcases the potential of combining LLM-extracted clinical information with imaging analysis to improve prognostic modeling in bladder cancer, suggesting a promising direction for AI-assisted personalized medicine.</a:t>
                      </a:r>
                      <a:endParaRPr sz="15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38" name="Google Shape;138;p19"/>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0"/>
          <p:cNvSpPr txBox="1"/>
          <p:nvPr>
            <p:ph type="title"/>
          </p:nvPr>
        </p:nvSpPr>
        <p:spPr>
          <a:xfrm>
            <a:off x="179512" y="400805"/>
            <a:ext cx="8784976"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Times New Roman"/>
              <a:buNone/>
            </a:pPr>
            <a:r>
              <a:rPr lang="en-US"/>
              <a:t>Literature Survey</a:t>
            </a:r>
            <a:br>
              <a:rPr lang="en-US">
                <a:solidFill>
                  <a:srgbClr val="FF0000"/>
                </a:solidFill>
              </a:rPr>
            </a:br>
            <a:endParaRPr/>
          </a:p>
        </p:txBody>
      </p:sp>
      <p:graphicFrame>
        <p:nvGraphicFramePr>
          <p:cNvPr id="144" name="Google Shape;144;p20"/>
          <p:cNvGraphicFramePr/>
          <p:nvPr/>
        </p:nvGraphicFramePr>
        <p:xfrm>
          <a:off x="422176" y="1196752"/>
          <a:ext cx="3000000" cy="3000000"/>
        </p:xfrm>
        <a:graphic>
          <a:graphicData uri="http://schemas.openxmlformats.org/drawingml/2006/table">
            <a:tbl>
              <a:tblPr bandRow="1" firstRow="1">
                <a:noFill/>
                <a:tableStyleId>{46BAC41B-3E8B-4ACE-9744-6CD8185EFAE3}</a:tableStyleId>
              </a:tblPr>
              <a:tblGrid>
                <a:gridCol w="2016225"/>
                <a:gridCol w="1149450"/>
                <a:gridCol w="1658850"/>
                <a:gridCol w="1379200"/>
                <a:gridCol w="1861150"/>
              </a:tblGrid>
              <a:tr h="40202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Article</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Approach/Method</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Advantages</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Limitations</a:t>
                      </a:r>
                      <a:endParaRPr b="1"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Remarks</a:t>
                      </a:r>
                      <a:endParaRPr b="1" sz="1500" u="none" cap="none" strike="noStrike">
                        <a:latin typeface="Times New Roman"/>
                        <a:ea typeface="Times New Roman"/>
                        <a:cs typeface="Times New Roman"/>
                        <a:sym typeface="Times New Roman"/>
                      </a:endParaRPr>
                    </a:p>
                  </a:txBody>
                  <a:tcPr marT="45725" marB="45725" marR="91450" marL="91450"/>
                </a:tc>
              </a:tr>
              <a:tr h="1232125">
                <a:tc>
                  <a:txBody>
                    <a:bodyPr/>
                    <a:lstStyle/>
                    <a:p>
                      <a:pPr indent="0" lvl="0" marL="0" marR="0" rtl="0" algn="l">
                        <a:lnSpc>
                          <a:spcPct val="100000"/>
                        </a:lnSpc>
                        <a:spcBef>
                          <a:spcPts val="0"/>
                        </a:spcBef>
                        <a:spcAft>
                          <a:spcPts val="0"/>
                        </a:spcAft>
                        <a:buClr>
                          <a:srgbClr val="000000"/>
                        </a:buClr>
                        <a:buSzPts val="1500"/>
                        <a:buFont typeface="Arial"/>
                        <a:buNone/>
                      </a:pPr>
                      <a:r>
                        <a:rPr b="1" lang="en-US" sz="1500" u="none" cap="none" strike="noStrike">
                          <a:latin typeface="Times New Roman"/>
                          <a:ea typeface="Times New Roman"/>
                          <a:cs typeface="Times New Roman"/>
                          <a:sym typeface="Times New Roman"/>
                        </a:rPr>
                        <a:t>An Early Investigation into the Utility of Multimodal Large Language Models in Medical Imaging</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br>
                        <a:rPr lang="en-US" sz="1500" u="none" cap="none" strike="noStrike">
                          <a:latin typeface="Times New Roman"/>
                          <a:ea typeface="Times New Roman"/>
                          <a:cs typeface="Times New Roman"/>
                          <a:sym typeface="Times New Roman"/>
                        </a:rPr>
                      </a:br>
                      <a:r>
                        <a:rPr i="0" lang="en-US" sz="1500" u="none" cap="none" strike="noStrike">
                          <a:solidFill>
                            <a:srgbClr val="0070C0"/>
                          </a:solidFill>
                          <a:latin typeface="Times New Roman"/>
                          <a:ea typeface="Times New Roman"/>
                          <a:cs typeface="Times New Roman"/>
                          <a:sym typeface="Times New Roman"/>
                        </a:rPr>
                        <a:t>IEEE International Conference;</a:t>
                      </a:r>
                      <a:br>
                        <a:rPr lang="en-US" sz="1500" u="none" cap="none" strike="noStrike">
                          <a:solidFill>
                            <a:srgbClr val="0070C0"/>
                          </a:solidFill>
                          <a:latin typeface="Times New Roman"/>
                          <a:ea typeface="Times New Roman"/>
                          <a:cs typeface="Times New Roman"/>
                          <a:sym typeface="Times New Roman"/>
                        </a:rPr>
                      </a:br>
                      <a:r>
                        <a:rPr lang="en-US" sz="1500" u="none" cap="none" strike="noStrike">
                          <a:solidFill>
                            <a:srgbClr val="0070C0"/>
                          </a:solidFill>
                          <a:latin typeface="Times New Roman"/>
                          <a:ea typeface="Times New Roman"/>
                          <a:cs typeface="Times New Roman"/>
                          <a:sym typeface="Times New Roman"/>
                        </a:rPr>
                        <a:t>Sulaiman Khan, Md. Rafiul Biswas, Alina Murad, Hazrat Ali, and Zubair Shah;2024</a:t>
                      </a:r>
                      <a:endParaRPr sz="1500" u="none" cap="none" strike="noStrike">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1500"/>
                        <a:buFont typeface="Arial"/>
                        <a:buNone/>
                      </a:pPr>
                      <a:br>
                        <a:rPr lang="en-US" sz="1500" u="none" cap="none" strike="noStrike">
                          <a:solidFill>
                            <a:srgbClr val="0070C0"/>
                          </a:solidFill>
                          <a:latin typeface="Times New Roman"/>
                          <a:ea typeface="Times New Roman"/>
                          <a:cs typeface="Times New Roman"/>
                          <a:sym typeface="Times New Roman"/>
                        </a:rPr>
                      </a:br>
                      <a:r>
                        <a:rPr i="1" lang="en-US" sz="1500" u="none" cap="none" strike="noStrike">
                          <a:solidFill>
                            <a:srgbClr val="0070C0"/>
                          </a:solidFill>
                          <a:latin typeface="Times New Roman"/>
                          <a:ea typeface="Times New Roman"/>
                          <a:cs typeface="Times New Roman"/>
                          <a:sym typeface="Times New Roman"/>
                        </a:rPr>
                        <a:t>DOI: </a:t>
                      </a:r>
                      <a:r>
                        <a:rPr i="1" lang="en-US" sz="1500" u="sng" cap="none" strike="noStrike">
                          <a:solidFill>
                            <a:schemeClr val="hlink"/>
                          </a:solidFill>
                          <a:latin typeface="Times New Roman"/>
                          <a:ea typeface="Times New Roman"/>
                          <a:cs typeface="Times New Roman"/>
                          <a:sym typeface="Times New Roman"/>
                          <a:hlinkClick r:id="rId3"/>
                        </a:rPr>
                        <a:t>arXiv</a:t>
                      </a:r>
                      <a:endParaRPr i="1" sz="1500" u="none" cap="none" strike="noStrike">
                        <a:solidFill>
                          <a:srgbClr val="0070C0"/>
                        </a:solidFill>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Explores the integration of multimodal large language models (MLLMs) in medical imaging for tasks such as diagnostics, analysis, and report generation.</a:t>
                      </a:r>
                      <a:endParaRPr i="0" sz="1500" u="none" cap="none" strike="noStrike">
                        <a:solidFill>
                          <a:srgbClr val="FF0000"/>
                        </a:solidFill>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800"/>
                        <a:buFont typeface="Times New Roman"/>
                        <a:buChar char="•"/>
                      </a:pPr>
                      <a:r>
                        <a:rPr lang="en-US" sz="1500" u="none" cap="none" strike="noStrike">
                          <a:latin typeface="Times New Roman"/>
                          <a:ea typeface="Times New Roman"/>
                          <a:cs typeface="Times New Roman"/>
                          <a:sym typeface="Times New Roman"/>
                        </a:rPr>
                        <a:t>Enhances image interpretation accuracy.</a:t>
                      </a:r>
                      <a:br>
                        <a:rPr lang="en-US" sz="1500" u="none" cap="none" strike="noStrike">
                          <a:latin typeface="Times New Roman"/>
                          <a:ea typeface="Times New Roman"/>
                          <a:cs typeface="Times New Roman"/>
                          <a:sym typeface="Times New Roman"/>
                        </a:rPr>
                      </a:b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lang="en-US" sz="1500" u="none" cap="none" strike="noStrike">
                          <a:latin typeface="Times New Roman"/>
                          <a:ea typeface="Times New Roman"/>
                          <a:cs typeface="Times New Roman"/>
                          <a:sym typeface="Times New Roman"/>
                        </a:rPr>
                        <a:t>Automates radiology workflow.</a:t>
                      </a:r>
                      <a:br>
                        <a:rPr lang="en-US" sz="1500" u="none" cap="none" strike="noStrike">
                          <a:latin typeface="Times New Roman"/>
                          <a:ea typeface="Times New Roman"/>
                          <a:cs typeface="Times New Roman"/>
                          <a:sym typeface="Times New Roman"/>
                        </a:rPr>
                      </a:b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lang="en-US" sz="1500" u="none" cap="none" strike="noStrike">
                          <a:latin typeface="Times New Roman"/>
                          <a:ea typeface="Times New Roman"/>
                          <a:cs typeface="Times New Roman"/>
                          <a:sym typeface="Times New Roman"/>
                        </a:rPr>
                        <a:t>Improves diagnostic efficiency.</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285750" lvl="0" marL="285750" marR="0" rtl="0" algn="l">
                        <a:lnSpc>
                          <a:spcPct val="100000"/>
                        </a:lnSpc>
                        <a:spcBef>
                          <a:spcPts val="0"/>
                        </a:spcBef>
                        <a:spcAft>
                          <a:spcPts val="0"/>
                        </a:spcAft>
                        <a:buClr>
                          <a:schemeClr val="dk1"/>
                        </a:buClr>
                        <a:buSzPts val="1800"/>
                        <a:buFont typeface="Times New Roman"/>
                        <a:buChar char="•"/>
                      </a:pPr>
                      <a:r>
                        <a:rPr lang="en-US" sz="1500" u="none" cap="none" strike="noStrike">
                          <a:latin typeface="Times New Roman"/>
                          <a:ea typeface="Times New Roman"/>
                          <a:cs typeface="Times New Roman"/>
                          <a:sym typeface="Times New Roman"/>
                        </a:rPr>
                        <a:t>Requires extensive training data.</a:t>
                      </a: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lang="en-US" sz="1500" u="none" cap="none" strike="noStrike">
                          <a:latin typeface="Times New Roman"/>
                          <a:ea typeface="Times New Roman"/>
                          <a:cs typeface="Times New Roman"/>
                          <a:sym typeface="Times New Roman"/>
                        </a:rPr>
                        <a:t>Ethical concerns regarding AI in medicine.</a:t>
                      </a:r>
                      <a:endParaRPr sz="1500" u="none" cap="none" strike="noStrike">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Times New Roman"/>
                        <a:buChar char="•"/>
                      </a:pPr>
                      <a:r>
                        <a:rPr lang="en-US" sz="1500" u="none" cap="none" strike="noStrike">
                          <a:latin typeface="Times New Roman"/>
                          <a:ea typeface="Times New Roman"/>
                          <a:cs typeface="Times New Roman"/>
                          <a:sym typeface="Times New Roman"/>
                        </a:rPr>
                        <a:t>High computational costs.</a:t>
                      </a:r>
                      <a:endParaRPr sz="1500" u="none" cap="none" strike="noStrike">
                        <a:latin typeface="Times New Roman"/>
                        <a:ea typeface="Times New Roman"/>
                        <a:cs typeface="Times New Roman"/>
                        <a:sym typeface="Times New Roman"/>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500"/>
                        <a:buFont typeface="Arial"/>
                        <a:buNone/>
                      </a:pPr>
                      <a:r>
                        <a:rPr lang="en-US" sz="1500" u="none" cap="none" strike="noStrike">
                          <a:latin typeface="Times New Roman"/>
                          <a:ea typeface="Times New Roman"/>
                          <a:cs typeface="Times New Roman"/>
                          <a:sym typeface="Times New Roman"/>
                        </a:rPr>
                        <a:t>MLLMs have potential in medical imaging but need further research to ensure reliability and clinical safety.</a:t>
                      </a:r>
                      <a:endParaRPr sz="1500" u="none" cap="none" strike="noStrike">
                        <a:latin typeface="Times New Roman"/>
                        <a:ea typeface="Times New Roman"/>
                        <a:cs typeface="Times New Roman"/>
                        <a:sym typeface="Times New Roman"/>
                      </a:endParaRPr>
                    </a:p>
                  </a:txBody>
                  <a:tcPr marT="45725" marB="45725" marR="91450" marL="91450"/>
                </a:tc>
              </a:tr>
            </a:tbl>
          </a:graphicData>
        </a:graphic>
      </p:graphicFrame>
      <p:sp>
        <p:nvSpPr>
          <p:cNvPr id="145" name="Google Shape;145;p20"/>
          <p:cNvSpPr txBox="1"/>
          <p:nvPr>
            <p:ph idx="12" type="sldNum"/>
          </p:nvPr>
        </p:nvSpPr>
        <p:spPr>
          <a:xfrm>
            <a:off x="6588224" y="6093296"/>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1"/>
          <p:cNvSpPr txBox="1"/>
          <p:nvPr>
            <p:ph type="title"/>
          </p:nvPr>
        </p:nvSpPr>
        <p:spPr>
          <a:xfrm>
            <a:off x="467544" y="33265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Times New Roman"/>
              <a:buNone/>
            </a:pPr>
            <a:r>
              <a:rPr lang="en-US"/>
              <a:t>Gaps</a:t>
            </a:r>
            <a:endParaRPr/>
          </a:p>
        </p:txBody>
      </p:sp>
      <p:sp>
        <p:nvSpPr>
          <p:cNvPr id="151" name="Google Shape;151;p21"/>
          <p:cNvSpPr txBox="1"/>
          <p:nvPr>
            <p:ph idx="1" type="body"/>
          </p:nvPr>
        </p:nvSpPr>
        <p:spPr>
          <a:xfrm>
            <a:off x="322500" y="1358825"/>
            <a:ext cx="8640000" cy="5387100"/>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500"/>
              <a:buNone/>
            </a:pPr>
            <a:r>
              <a:rPr b="1" lang="en-US" sz="1800"/>
              <a:t>The current gaps that exist in utilizing Medical Imaging (with &amp; without LLMs) are as follows:</a:t>
            </a:r>
            <a:endParaRPr sz="1800"/>
          </a:p>
          <a:p>
            <a:pPr indent="0" lvl="0" marL="0" rtl="0" algn="just">
              <a:lnSpc>
                <a:spcPct val="100000"/>
              </a:lnSpc>
              <a:spcBef>
                <a:spcPts val="300"/>
              </a:spcBef>
              <a:spcAft>
                <a:spcPts val="0"/>
              </a:spcAft>
              <a:buClr>
                <a:schemeClr val="dk1"/>
              </a:buClr>
              <a:buSzPts val="1500"/>
              <a:buNone/>
            </a:pPr>
            <a:r>
              <a:t/>
            </a:r>
            <a:endParaRPr b="1" sz="1800"/>
          </a:p>
          <a:p>
            <a:pPr indent="-228600" lvl="0" marL="228600" rtl="0" algn="just">
              <a:lnSpc>
                <a:spcPct val="100000"/>
              </a:lnSpc>
              <a:spcBef>
                <a:spcPts val="240"/>
              </a:spcBef>
              <a:spcAft>
                <a:spcPts val="0"/>
              </a:spcAft>
              <a:buClr>
                <a:schemeClr val="dk1"/>
              </a:buClr>
              <a:buSzPts val="1800"/>
              <a:buAutoNum type="arabicPeriod"/>
            </a:pPr>
            <a:r>
              <a:rPr lang="en-US" sz="1800"/>
              <a:t>Most deep learning models provide a binary or multi-class classification without explaining the results or adding further context.  </a:t>
            </a:r>
            <a:endParaRPr sz="1800"/>
          </a:p>
          <a:p>
            <a:pPr indent="0" lvl="0" marL="457200" rtl="0" algn="just">
              <a:lnSpc>
                <a:spcPct val="100000"/>
              </a:lnSpc>
              <a:spcBef>
                <a:spcPts val="240"/>
              </a:spcBef>
              <a:spcAft>
                <a:spcPts val="0"/>
              </a:spcAft>
              <a:buNone/>
            </a:pPr>
            <a:r>
              <a:t/>
            </a:r>
            <a:endParaRPr sz="1800"/>
          </a:p>
          <a:p>
            <a:pPr indent="-228600" lvl="0" marL="228600" rtl="0" algn="just">
              <a:lnSpc>
                <a:spcPct val="100000"/>
              </a:lnSpc>
              <a:spcBef>
                <a:spcPts val="240"/>
              </a:spcBef>
              <a:spcAft>
                <a:spcPts val="0"/>
              </a:spcAft>
              <a:buClr>
                <a:schemeClr val="dk1"/>
              </a:buClr>
              <a:buSzPts val="1800"/>
              <a:buAutoNum type="arabicPeriod"/>
            </a:pPr>
            <a:r>
              <a:rPr lang="en-US" sz="1800"/>
              <a:t>Previous models may have biases based on dataset imbalances, leading to misclassification of diseases in underrepresented groups.</a:t>
            </a:r>
            <a:endParaRPr sz="1800"/>
          </a:p>
          <a:p>
            <a:pPr indent="0" lvl="0" marL="457200" rtl="0" algn="just">
              <a:lnSpc>
                <a:spcPct val="100000"/>
              </a:lnSpc>
              <a:spcBef>
                <a:spcPts val="240"/>
              </a:spcBef>
              <a:spcAft>
                <a:spcPts val="0"/>
              </a:spcAft>
              <a:buNone/>
            </a:pPr>
            <a:r>
              <a:t/>
            </a:r>
            <a:endParaRPr sz="1800"/>
          </a:p>
          <a:p>
            <a:pPr indent="-228600" lvl="0" marL="228600" rtl="0" algn="just">
              <a:lnSpc>
                <a:spcPct val="100000"/>
              </a:lnSpc>
              <a:spcBef>
                <a:spcPts val="240"/>
              </a:spcBef>
              <a:spcAft>
                <a:spcPts val="0"/>
              </a:spcAft>
              <a:buClr>
                <a:schemeClr val="dk1"/>
              </a:buClr>
              <a:buSzPts val="1800"/>
              <a:buAutoNum type="arabicPeriod"/>
            </a:pPr>
            <a:r>
              <a:rPr lang="en-US" sz="1800"/>
              <a:t>Many AI models are developed and tested on benchmark datasets but lack validation in real clinical settings.</a:t>
            </a:r>
            <a:endParaRPr sz="1800"/>
          </a:p>
          <a:p>
            <a:pPr indent="0" lvl="0" marL="457200" rtl="0" algn="just">
              <a:lnSpc>
                <a:spcPct val="100000"/>
              </a:lnSpc>
              <a:spcBef>
                <a:spcPts val="240"/>
              </a:spcBef>
              <a:spcAft>
                <a:spcPts val="0"/>
              </a:spcAft>
              <a:buNone/>
            </a:pPr>
            <a:r>
              <a:t/>
            </a:r>
            <a:endParaRPr sz="1800"/>
          </a:p>
          <a:p>
            <a:pPr indent="-228600" lvl="0" marL="228600" rtl="0" algn="just">
              <a:lnSpc>
                <a:spcPct val="100000"/>
              </a:lnSpc>
              <a:spcBef>
                <a:spcPts val="240"/>
              </a:spcBef>
              <a:spcAft>
                <a:spcPts val="0"/>
              </a:spcAft>
              <a:buClr>
                <a:schemeClr val="dk1"/>
              </a:buClr>
              <a:buSzPts val="1800"/>
              <a:buAutoNum type="arabicPeriod"/>
            </a:pPr>
            <a:r>
              <a:rPr lang="en-US" sz="1800"/>
              <a:t>Generally, only the utilization of certain Deep learning models is leveraged for Classification as opposed to the recent advancements such as Vision Transformers.</a:t>
            </a:r>
            <a:endParaRPr sz="1800"/>
          </a:p>
          <a:p>
            <a:pPr indent="0" lvl="0" marL="457200" rtl="0" algn="just">
              <a:lnSpc>
                <a:spcPct val="100000"/>
              </a:lnSpc>
              <a:spcBef>
                <a:spcPts val="240"/>
              </a:spcBef>
              <a:spcAft>
                <a:spcPts val="0"/>
              </a:spcAft>
              <a:buNone/>
            </a:pPr>
            <a:r>
              <a:t/>
            </a:r>
            <a:endParaRPr sz="1800"/>
          </a:p>
          <a:p>
            <a:pPr indent="-228600" lvl="0" marL="228600" rtl="0" algn="just">
              <a:lnSpc>
                <a:spcPct val="100000"/>
              </a:lnSpc>
              <a:spcBef>
                <a:spcPts val="240"/>
              </a:spcBef>
              <a:spcAft>
                <a:spcPts val="0"/>
              </a:spcAft>
              <a:buClr>
                <a:schemeClr val="dk1"/>
              </a:buClr>
              <a:buSzPts val="1800"/>
              <a:buAutoNum type="arabicPeriod"/>
            </a:pPr>
            <a:r>
              <a:rPr lang="en-US" sz="1800"/>
              <a:t>Prior works focus solely on model accuracy but do not compare AI classifications with existing medical literature.</a:t>
            </a:r>
            <a:endParaRPr sz="1800"/>
          </a:p>
          <a:p>
            <a:pPr indent="-152400" lvl="0" marL="228600" rtl="0" algn="just">
              <a:lnSpc>
                <a:spcPct val="100000"/>
              </a:lnSpc>
              <a:spcBef>
                <a:spcPts val="240"/>
              </a:spcBef>
              <a:spcAft>
                <a:spcPts val="0"/>
              </a:spcAft>
              <a:buClr>
                <a:schemeClr val="dk1"/>
              </a:buClr>
              <a:buSzPts val="1200"/>
              <a:buNone/>
            </a:pPr>
            <a:r>
              <a:t/>
            </a:r>
            <a:endParaRPr sz="1600"/>
          </a:p>
          <a:p>
            <a:pPr indent="-152400" lvl="0" marL="228600" rtl="0" algn="just">
              <a:lnSpc>
                <a:spcPct val="100000"/>
              </a:lnSpc>
              <a:spcBef>
                <a:spcPts val="240"/>
              </a:spcBef>
              <a:spcAft>
                <a:spcPts val="0"/>
              </a:spcAft>
              <a:buClr>
                <a:schemeClr val="dk1"/>
              </a:buClr>
              <a:buSzPts val="1200"/>
              <a:buNone/>
            </a:pPr>
            <a:r>
              <a:t/>
            </a:r>
            <a:endParaRPr sz="1600"/>
          </a:p>
          <a:p>
            <a:pPr indent="0" lvl="0" marL="0" rtl="0" algn="just">
              <a:lnSpc>
                <a:spcPct val="100000"/>
              </a:lnSpc>
              <a:spcBef>
                <a:spcPts val="300"/>
              </a:spcBef>
              <a:spcAft>
                <a:spcPts val="0"/>
              </a:spcAft>
              <a:buClr>
                <a:schemeClr val="dk1"/>
              </a:buClr>
              <a:buSzPts val="1500"/>
              <a:buNone/>
            </a:pPr>
            <a:r>
              <a:t/>
            </a:r>
            <a:endParaRPr sz="1600"/>
          </a:p>
        </p:txBody>
      </p:sp>
      <p:sp>
        <p:nvSpPr>
          <p:cNvPr id="152" name="Google Shape;152;p21"/>
          <p:cNvSpPr txBox="1"/>
          <p:nvPr>
            <p:ph idx="12" type="sldNum"/>
          </p:nvPr>
        </p:nvSpPr>
        <p:spPr>
          <a:xfrm>
            <a:off x="6588224" y="6093296"/>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