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nva Sans Bold" charset="1" panose="020B0803030501040103"/>
      <p:regular r:id="rId14"/>
    </p:embeddedFont>
    <p:embeddedFont>
      <p:font typeface="Canva Sans" charset="1" panose="020B05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555" r="0" b="-10555"/>
            </a:stretch>
          </a:blipFill>
        </p:spPr>
      </p:sp>
      <p:sp>
        <p:nvSpPr>
          <p:cNvPr name="TextBox 3" id="3"/>
          <p:cNvSpPr txBox="true"/>
          <p:nvPr/>
        </p:nvSpPr>
        <p:spPr>
          <a:xfrm rot="0">
            <a:off x="1028700" y="1736675"/>
            <a:ext cx="16230600" cy="6859492"/>
          </a:xfrm>
          <a:prstGeom prst="rect">
            <a:avLst/>
          </a:prstGeom>
        </p:spPr>
        <p:txBody>
          <a:bodyPr anchor="t" rtlCol="false" tIns="0" lIns="0" bIns="0" rIns="0">
            <a:spAutoFit/>
          </a:bodyPr>
          <a:lstStyle/>
          <a:p>
            <a:pPr algn="ctr">
              <a:lnSpc>
                <a:spcPts val="10942"/>
              </a:lnSpc>
              <a:spcBef>
                <a:spcPct val="0"/>
              </a:spcBef>
            </a:pPr>
            <a:r>
              <a:rPr lang="en-US" b="true" sz="7816">
                <a:solidFill>
                  <a:srgbClr val="000000"/>
                </a:solidFill>
                <a:latin typeface="Canva Sans Bold"/>
                <a:ea typeface="Canva Sans Bold"/>
                <a:cs typeface="Canva Sans Bold"/>
                <a:sym typeface="Canva Sans Bold"/>
              </a:rPr>
              <a:t>   </a:t>
            </a:r>
            <a:r>
              <a:rPr lang="en-US" b="true" sz="7816">
                <a:solidFill>
                  <a:srgbClr val="000000"/>
                </a:solidFill>
                <a:latin typeface="Canva Sans Bold"/>
                <a:ea typeface="Canva Sans Bold"/>
                <a:cs typeface="Canva Sans Bold"/>
                <a:sym typeface="Canva Sans Bold"/>
              </a:rPr>
              <a:t>Industrial Human Resource     </a:t>
            </a:r>
          </a:p>
          <a:p>
            <a:pPr algn="ctr">
              <a:lnSpc>
                <a:spcPts val="10942"/>
              </a:lnSpc>
              <a:spcBef>
                <a:spcPct val="0"/>
              </a:spcBef>
            </a:pPr>
            <a:r>
              <a:rPr lang="en-US" b="true" sz="7816">
                <a:solidFill>
                  <a:srgbClr val="000000"/>
                </a:solidFill>
                <a:latin typeface="Canva Sans Bold"/>
                <a:ea typeface="Canva Sans Bold"/>
                <a:cs typeface="Canva Sans Bold"/>
                <a:sym typeface="Canva Sans Bold"/>
              </a:rPr>
              <a:t>GeoVisualization: </a:t>
            </a:r>
          </a:p>
          <a:p>
            <a:pPr algn="ctr">
              <a:lnSpc>
                <a:spcPts val="10942"/>
              </a:lnSpc>
              <a:spcBef>
                <a:spcPct val="0"/>
              </a:spcBef>
            </a:pPr>
            <a:r>
              <a:rPr lang="en-US" b="true" sz="7816">
                <a:solidFill>
                  <a:srgbClr val="000000"/>
                </a:solidFill>
                <a:latin typeface="Canva Sans Bold"/>
                <a:ea typeface="Canva Sans Bold"/>
                <a:cs typeface="Canva Sans Bold"/>
                <a:sym typeface="Canva Sans Bold"/>
              </a:rPr>
              <a:t>    PowerPoint Presentation</a:t>
            </a:r>
          </a:p>
          <a:p>
            <a:pPr algn="ctr">
              <a:lnSpc>
                <a:spcPts val="10942"/>
              </a:lnSpc>
              <a:spcBef>
                <a:spcPct val="0"/>
              </a:spcBef>
            </a:pPr>
            <a:r>
              <a:rPr lang="en-US" b="true" sz="7816">
                <a:solidFill>
                  <a:srgbClr val="000000"/>
                </a:solidFill>
                <a:latin typeface="Canva Sans Bold"/>
                <a:ea typeface="Canva Sans Bold"/>
                <a:cs typeface="Canva Sans Bold"/>
                <a:sym typeface="Canva Sans Bold"/>
              </a:rPr>
              <a:t>By</a:t>
            </a:r>
          </a:p>
          <a:p>
            <a:pPr algn="ctr">
              <a:lnSpc>
                <a:spcPts val="10942"/>
              </a:lnSpc>
              <a:spcBef>
                <a:spcPct val="0"/>
              </a:spcBef>
            </a:pPr>
            <a:r>
              <a:rPr lang="en-US" b="true" sz="7816">
                <a:solidFill>
                  <a:srgbClr val="000000"/>
                </a:solidFill>
                <a:latin typeface="Canva Sans Bold"/>
                <a:ea typeface="Canva Sans Bold"/>
                <a:cs typeface="Canva Sans Bold"/>
                <a:sym typeface="Canva Sans Bold"/>
              </a:rPr>
              <a:t>Vasandharaja 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555" r="0" b="-10555"/>
            </a:stretch>
          </a:blipFill>
        </p:spPr>
      </p:sp>
      <p:sp>
        <p:nvSpPr>
          <p:cNvPr name="TextBox 3" id="3"/>
          <p:cNvSpPr txBox="true"/>
          <p:nvPr/>
        </p:nvSpPr>
        <p:spPr>
          <a:xfrm rot="0">
            <a:off x="2021438" y="952500"/>
            <a:ext cx="14245124" cy="712471"/>
          </a:xfrm>
          <a:prstGeom prst="rect">
            <a:avLst/>
          </a:prstGeom>
        </p:spPr>
        <p:txBody>
          <a:bodyPr anchor="t" rtlCol="false" tIns="0" lIns="0" bIns="0" rIns="0">
            <a:spAutoFit/>
          </a:bodyPr>
          <a:lstStyle/>
          <a:p>
            <a:pPr algn="ctr">
              <a:lnSpc>
                <a:spcPts val="5879"/>
              </a:lnSpc>
              <a:spcBef>
                <a:spcPct val="0"/>
              </a:spcBef>
            </a:pPr>
            <a:r>
              <a:rPr lang="en-US" b="true" sz="4199">
                <a:solidFill>
                  <a:srgbClr val="000000"/>
                </a:solidFill>
                <a:latin typeface="Canva Sans Bold"/>
                <a:ea typeface="Canva Sans Bold"/>
                <a:cs typeface="Canva Sans Bold"/>
                <a:sym typeface="Canva Sans Bold"/>
              </a:rPr>
              <a:t> Problem Statement of The Resource Management :</a:t>
            </a:r>
          </a:p>
        </p:txBody>
      </p:sp>
      <p:sp>
        <p:nvSpPr>
          <p:cNvPr name="TextBox 4" id="4"/>
          <p:cNvSpPr txBox="true"/>
          <p:nvPr/>
        </p:nvSpPr>
        <p:spPr>
          <a:xfrm rot="0">
            <a:off x="1028700" y="2263140"/>
            <a:ext cx="16230600" cy="6995160"/>
          </a:xfrm>
          <a:prstGeom prst="rect">
            <a:avLst/>
          </a:prstGeom>
        </p:spPr>
        <p:txBody>
          <a:bodyPr anchor="t" rtlCol="false" tIns="0" lIns="0" bIns="0" rIns="0">
            <a:spAutoFit/>
          </a:bodyPr>
          <a:lstStyle/>
          <a:p>
            <a:pPr algn="l">
              <a:lnSpc>
                <a:spcPts val="5039"/>
              </a:lnSpc>
              <a:spcBef>
                <a:spcPct val="0"/>
              </a:spcBef>
            </a:pPr>
            <a:r>
              <a:rPr lang="en-US" sz="3599">
                <a:solidFill>
                  <a:srgbClr val="000000"/>
                </a:solidFill>
                <a:latin typeface="Canva Sans"/>
                <a:ea typeface="Canva Sans"/>
                <a:cs typeface="Canva Sans"/>
                <a:sym typeface="Canva Sans"/>
              </a:rPr>
              <a:t>In India, the workforce's industrial classification is a critical element in understanding labor distribution across sectors. The data currently used to classify workers as main and marginal workers (excluding agricultural laborers) by sex and industrial division is outdated. This inaccurate representation of the workforce limits the development of effective policies and employment strategies. Therefore, the goal of this study is to:</a:t>
            </a:r>
          </a:p>
          <a:p>
            <a:pPr algn="l" marL="777238" indent="-388619" lvl="1">
              <a:lnSpc>
                <a:spcPts val="5039"/>
              </a:lnSpc>
              <a:buFont typeface="Arial"/>
              <a:buChar char="•"/>
            </a:pPr>
            <a:r>
              <a:rPr lang="en-US" sz="3599">
                <a:solidFill>
                  <a:srgbClr val="000000"/>
                </a:solidFill>
                <a:latin typeface="Canva Sans"/>
                <a:ea typeface="Canva Sans"/>
                <a:cs typeface="Canva Sans"/>
                <a:sym typeface="Canva Sans"/>
              </a:rPr>
              <a:t>Update the data on industrial classification of workers.</a:t>
            </a:r>
          </a:p>
          <a:p>
            <a:pPr algn="l" marL="777238" indent="-388619" lvl="1">
              <a:lnSpc>
                <a:spcPts val="5039"/>
              </a:lnSpc>
              <a:buFont typeface="Arial"/>
              <a:buChar char="•"/>
            </a:pPr>
            <a:r>
              <a:rPr lang="en-US" sz="3599">
                <a:solidFill>
                  <a:srgbClr val="000000"/>
                </a:solidFill>
                <a:latin typeface="Canva Sans"/>
                <a:ea typeface="Canva Sans"/>
                <a:cs typeface="Canva Sans"/>
                <a:sym typeface="Canva Sans"/>
              </a:rPr>
              <a:t>Analyze trends in employment by sex, industry, and geography.</a:t>
            </a:r>
          </a:p>
          <a:p>
            <a:pPr algn="l" marL="777238" indent="-388619" lvl="1">
              <a:lnSpc>
                <a:spcPts val="5039"/>
              </a:lnSpc>
              <a:buFont typeface="Arial"/>
              <a:buChar char="•"/>
            </a:pPr>
            <a:r>
              <a:rPr lang="en-US" sz="3599">
                <a:solidFill>
                  <a:srgbClr val="000000"/>
                </a:solidFill>
                <a:latin typeface="Canva Sans"/>
                <a:ea typeface="Canva Sans"/>
                <a:cs typeface="Canva Sans"/>
                <a:sym typeface="Canva Sans"/>
              </a:rPr>
              <a:t>Provide relevant, accurate data for effective policy-making and employment planning.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555" r="0" b="-10555"/>
            </a:stretch>
          </a:blipFill>
        </p:spPr>
      </p:sp>
      <p:sp>
        <p:nvSpPr>
          <p:cNvPr name="TextBox 3" id="3"/>
          <p:cNvSpPr txBox="true"/>
          <p:nvPr/>
        </p:nvSpPr>
        <p:spPr>
          <a:xfrm rot="0">
            <a:off x="1028700" y="1029017"/>
            <a:ext cx="16230600" cy="8152765"/>
          </a:xfrm>
          <a:prstGeom prst="rect">
            <a:avLst/>
          </a:prstGeom>
        </p:spPr>
        <p:txBody>
          <a:bodyPr anchor="t" rtlCol="false" tIns="0" lIns="0" bIns="0" rIns="0">
            <a:spAutoFit/>
          </a:bodyPr>
          <a:lstStyle/>
          <a:p>
            <a:pPr algn="l">
              <a:lnSpc>
                <a:spcPts val="5319"/>
              </a:lnSpc>
              <a:spcBef>
                <a:spcPct val="0"/>
              </a:spcBef>
            </a:pPr>
            <a:r>
              <a:rPr lang="en-US" b="true" sz="3799">
                <a:solidFill>
                  <a:srgbClr val="000000"/>
                </a:solidFill>
                <a:latin typeface="Canva Sans Bold"/>
                <a:ea typeface="Canva Sans Bold"/>
                <a:cs typeface="Canva Sans Bold"/>
                <a:sym typeface="Canva Sans Bold"/>
              </a:rPr>
              <a:t>Tools Used:</a:t>
            </a:r>
          </a:p>
          <a:p>
            <a:pPr algn="l">
              <a:lnSpc>
                <a:spcPts val="4480"/>
              </a:lnSpc>
              <a:spcBef>
                <a:spcPct val="0"/>
              </a:spcBef>
            </a:pPr>
          </a:p>
          <a:p>
            <a:pPr algn="l">
              <a:lnSpc>
                <a:spcPts val="4200"/>
              </a:lnSpc>
              <a:spcBef>
                <a:spcPct val="0"/>
              </a:spcBef>
            </a:pPr>
            <a:r>
              <a:rPr lang="en-US" b="true" sz="3000">
                <a:solidFill>
                  <a:srgbClr val="000000"/>
                </a:solidFill>
                <a:latin typeface="Canva Sans Bold"/>
                <a:ea typeface="Canva Sans Bold"/>
                <a:cs typeface="Canva Sans Bold"/>
                <a:sym typeface="Canva Sans Bold"/>
              </a:rPr>
              <a:t>1.EDA (Exploratory Data Analysis):</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Python libraries: Pandas, Numpy, Matplotlib, Seaborn</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Objective: To clean, explore, and understand the patterns in the data.</a:t>
            </a:r>
          </a:p>
          <a:p>
            <a:pPr algn="l">
              <a:lnSpc>
                <a:spcPts val="4200"/>
              </a:lnSpc>
              <a:spcBef>
                <a:spcPct val="0"/>
              </a:spcBef>
            </a:pPr>
          </a:p>
          <a:p>
            <a:pPr algn="l">
              <a:lnSpc>
                <a:spcPts val="4200"/>
              </a:lnSpc>
              <a:spcBef>
                <a:spcPct val="0"/>
              </a:spcBef>
            </a:pPr>
            <a:r>
              <a:rPr lang="en-US" b="true" sz="3000">
                <a:solidFill>
                  <a:srgbClr val="000000"/>
                </a:solidFill>
                <a:latin typeface="Canva Sans Bold"/>
                <a:ea typeface="Canva Sans Bold"/>
                <a:cs typeface="Canva Sans Bold"/>
                <a:sym typeface="Canva Sans Bold"/>
              </a:rPr>
              <a:t>2.Visualization:</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Plotly, Streamlit</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Objective: To create interactive and informative visualizations to display workers' distribution across industries and regions.</a:t>
            </a:r>
          </a:p>
          <a:p>
            <a:pPr algn="l">
              <a:lnSpc>
                <a:spcPts val="4200"/>
              </a:lnSpc>
              <a:spcBef>
                <a:spcPct val="0"/>
              </a:spcBef>
            </a:pPr>
          </a:p>
          <a:p>
            <a:pPr algn="l">
              <a:lnSpc>
                <a:spcPts val="4200"/>
              </a:lnSpc>
              <a:spcBef>
                <a:spcPct val="0"/>
              </a:spcBef>
            </a:pPr>
            <a:r>
              <a:rPr lang="en-US" b="true" sz="3000">
                <a:solidFill>
                  <a:srgbClr val="000000"/>
                </a:solidFill>
                <a:latin typeface="Canva Sans Bold"/>
                <a:ea typeface="Canva Sans Bold"/>
                <a:cs typeface="Canva Sans Bold"/>
                <a:sym typeface="Canva Sans Bold"/>
              </a:rPr>
              <a:t>3.Natural Language Processing (NLP):</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Libraries: NLTK, SpaCy</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Objective: To analyze and group business categories like Retail, Poultry, Manufacturing, Agriculture, etc.</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555" r="0" b="-10555"/>
            </a:stretch>
          </a:blipFill>
        </p:spPr>
      </p:sp>
      <p:sp>
        <p:nvSpPr>
          <p:cNvPr name="TextBox 3" id="3"/>
          <p:cNvSpPr txBox="true"/>
          <p:nvPr/>
        </p:nvSpPr>
        <p:spPr>
          <a:xfrm rot="0">
            <a:off x="1028700" y="981075"/>
            <a:ext cx="16230600" cy="8254211"/>
          </a:xfrm>
          <a:prstGeom prst="rect">
            <a:avLst/>
          </a:prstGeom>
        </p:spPr>
        <p:txBody>
          <a:bodyPr anchor="t" rtlCol="false" tIns="0" lIns="0" bIns="0" rIns="0">
            <a:spAutoFit/>
          </a:bodyPr>
          <a:lstStyle/>
          <a:p>
            <a:pPr algn="l">
              <a:lnSpc>
                <a:spcPts val="3893"/>
              </a:lnSpc>
              <a:spcBef>
                <a:spcPct val="0"/>
              </a:spcBef>
            </a:pPr>
            <a:r>
              <a:rPr lang="en-US" b="true" sz="2781">
                <a:solidFill>
                  <a:srgbClr val="000000"/>
                </a:solidFill>
                <a:latin typeface="Canva Sans Bold"/>
                <a:ea typeface="Canva Sans Bold"/>
                <a:cs typeface="Canva Sans Bold"/>
                <a:sym typeface="Canva Sans Bold"/>
              </a:rPr>
              <a:t>Approaches:</a:t>
            </a:r>
          </a:p>
          <a:p>
            <a:pPr algn="l">
              <a:lnSpc>
                <a:spcPts val="3893"/>
              </a:lnSpc>
              <a:spcBef>
                <a:spcPct val="0"/>
              </a:spcBef>
            </a:pPr>
          </a:p>
          <a:p>
            <a:pPr algn="l">
              <a:lnSpc>
                <a:spcPts val="3613"/>
              </a:lnSpc>
              <a:spcBef>
                <a:spcPct val="0"/>
              </a:spcBef>
            </a:pPr>
            <a:r>
              <a:rPr lang="en-US" b="true" sz="2581">
                <a:solidFill>
                  <a:srgbClr val="000000"/>
                </a:solidFill>
                <a:latin typeface="Canva Sans Bold"/>
                <a:ea typeface="Canva Sans Bold"/>
                <a:cs typeface="Canva Sans Bold"/>
                <a:sym typeface="Canva Sans Bold"/>
              </a:rPr>
              <a:t>Step 1:</a:t>
            </a:r>
            <a:r>
              <a:rPr lang="en-US" sz="2581">
                <a:solidFill>
                  <a:srgbClr val="000000"/>
                </a:solidFill>
                <a:latin typeface="Canva Sans"/>
                <a:ea typeface="Canva Sans"/>
                <a:cs typeface="Canva Sans"/>
                <a:sym typeface="Canva Sans"/>
              </a:rPr>
              <a:t> Data Merging and Preprocessing</a:t>
            </a:r>
          </a:p>
          <a:p>
            <a:pPr algn="l">
              <a:lnSpc>
                <a:spcPts val="3613"/>
              </a:lnSpc>
              <a:spcBef>
                <a:spcPct val="0"/>
              </a:spcBef>
            </a:pPr>
            <a:r>
              <a:rPr lang="en-US" sz="2581">
                <a:solidFill>
                  <a:srgbClr val="000000"/>
                </a:solidFill>
                <a:latin typeface="Canva Sans"/>
                <a:ea typeface="Canva Sans"/>
                <a:cs typeface="Canva Sans"/>
                <a:sym typeface="Canva Sans"/>
              </a:rPr>
              <a:t>Import and merge all provided CSV files into a single DataFrame.</a:t>
            </a:r>
          </a:p>
          <a:p>
            <a:pPr algn="l">
              <a:lnSpc>
                <a:spcPts val="3613"/>
              </a:lnSpc>
              <a:spcBef>
                <a:spcPct val="0"/>
              </a:spcBef>
            </a:pPr>
            <a:r>
              <a:rPr lang="en-US" sz="2581">
                <a:solidFill>
                  <a:srgbClr val="000000"/>
                </a:solidFill>
                <a:latin typeface="Canva Sans"/>
                <a:ea typeface="Canva Sans"/>
                <a:cs typeface="Canva Sans"/>
                <a:sym typeface="Canva Sans"/>
              </a:rPr>
              <a:t>Perform initial data cleaning such as handling missing values, duplicates, and incorrect data formats.</a:t>
            </a:r>
          </a:p>
          <a:p>
            <a:pPr algn="l">
              <a:lnSpc>
                <a:spcPts val="3613"/>
              </a:lnSpc>
              <a:spcBef>
                <a:spcPct val="0"/>
              </a:spcBef>
            </a:pPr>
            <a:r>
              <a:rPr lang="en-US" b="true" sz="2581">
                <a:solidFill>
                  <a:srgbClr val="000000"/>
                </a:solidFill>
                <a:latin typeface="Canva Sans Bold"/>
                <a:ea typeface="Canva Sans Bold"/>
                <a:cs typeface="Canva Sans Bold"/>
                <a:sym typeface="Canva Sans Bold"/>
              </a:rPr>
              <a:t>Step 2:</a:t>
            </a:r>
            <a:r>
              <a:rPr lang="en-US" sz="2581">
                <a:solidFill>
                  <a:srgbClr val="000000"/>
                </a:solidFill>
                <a:latin typeface="Canva Sans"/>
                <a:ea typeface="Canva Sans"/>
                <a:cs typeface="Canva Sans"/>
                <a:sym typeface="Canva Sans"/>
              </a:rPr>
              <a:t> Exploratory Data Analysis (EDA)</a:t>
            </a:r>
          </a:p>
          <a:p>
            <a:pPr algn="l">
              <a:lnSpc>
                <a:spcPts val="3613"/>
              </a:lnSpc>
              <a:spcBef>
                <a:spcPct val="0"/>
              </a:spcBef>
            </a:pPr>
            <a:r>
              <a:rPr lang="en-US" sz="2581">
                <a:solidFill>
                  <a:srgbClr val="000000"/>
                </a:solidFill>
                <a:latin typeface="Canva Sans"/>
                <a:ea typeface="Canva Sans"/>
                <a:cs typeface="Canva Sans"/>
                <a:sym typeface="Canva Sans"/>
              </a:rPr>
              <a:t>Investigate basic statistics such as total workers, gender-wise classification, industry-wise distribution, etc.</a:t>
            </a:r>
          </a:p>
          <a:p>
            <a:pPr algn="l">
              <a:lnSpc>
                <a:spcPts val="3333"/>
              </a:lnSpc>
              <a:spcBef>
                <a:spcPct val="0"/>
              </a:spcBef>
            </a:pPr>
            <a:r>
              <a:rPr lang="en-US" sz="2381">
                <a:solidFill>
                  <a:srgbClr val="000000"/>
                </a:solidFill>
                <a:latin typeface="Canva Sans"/>
                <a:ea typeface="Canva Sans"/>
                <a:cs typeface="Canva Sans"/>
                <a:sym typeface="Canva Sans"/>
              </a:rPr>
              <a:t>Identify patterns and outliers that may require further processing.</a:t>
            </a:r>
          </a:p>
          <a:p>
            <a:pPr algn="l">
              <a:lnSpc>
                <a:spcPts val="3613"/>
              </a:lnSpc>
              <a:spcBef>
                <a:spcPct val="0"/>
              </a:spcBef>
            </a:pPr>
          </a:p>
          <a:p>
            <a:pPr algn="l">
              <a:lnSpc>
                <a:spcPts val="3613"/>
              </a:lnSpc>
              <a:spcBef>
                <a:spcPct val="0"/>
              </a:spcBef>
            </a:pPr>
            <a:r>
              <a:rPr lang="en-US" b="true" sz="2581">
                <a:solidFill>
                  <a:srgbClr val="000000"/>
                </a:solidFill>
                <a:latin typeface="Canva Sans Bold"/>
                <a:ea typeface="Canva Sans Bold"/>
                <a:cs typeface="Canva Sans Bold"/>
                <a:sym typeface="Canva Sans Bold"/>
              </a:rPr>
              <a:t>Step 3: </a:t>
            </a:r>
            <a:r>
              <a:rPr lang="en-US" sz="2581">
                <a:solidFill>
                  <a:srgbClr val="000000"/>
                </a:solidFill>
                <a:latin typeface="Canva Sans"/>
                <a:ea typeface="Canva Sans"/>
                <a:cs typeface="Canva Sans"/>
                <a:sym typeface="Canva Sans"/>
              </a:rPr>
              <a:t>Feature Engineering</a:t>
            </a:r>
          </a:p>
          <a:p>
            <a:pPr algn="l">
              <a:lnSpc>
                <a:spcPts val="3613"/>
              </a:lnSpc>
              <a:spcBef>
                <a:spcPct val="0"/>
              </a:spcBef>
            </a:pPr>
            <a:r>
              <a:rPr lang="en-US" sz="2581">
                <a:solidFill>
                  <a:srgbClr val="000000"/>
                </a:solidFill>
                <a:latin typeface="Canva Sans"/>
                <a:ea typeface="Canva Sans"/>
                <a:cs typeface="Canva Sans"/>
                <a:sym typeface="Canva Sans"/>
              </a:rPr>
              <a:t>Create relevant features like "workers per industry," "workers by gender," "geographical workers distribution," etc.</a:t>
            </a:r>
          </a:p>
          <a:p>
            <a:pPr algn="l">
              <a:lnSpc>
                <a:spcPts val="3613"/>
              </a:lnSpc>
              <a:spcBef>
                <a:spcPct val="0"/>
              </a:spcBef>
            </a:pPr>
            <a:r>
              <a:rPr lang="en-US" b="true" sz="2581">
                <a:solidFill>
                  <a:srgbClr val="000000"/>
                </a:solidFill>
                <a:latin typeface="Canva Sans Bold"/>
                <a:ea typeface="Canva Sans Bold"/>
                <a:cs typeface="Canva Sans Bold"/>
                <a:sym typeface="Canva Sans Bold"/>
              </a:rPr>
              <a:t>Step 4:</a:t>
            </a:r>
            <a:r>
              <a:rPr lang="en-US" sz="2581">
                <a:solidFill>
                  <a:srgbClr val="000000"/>
                </a:solidFill>
                <a:latin typeface="Canva Sans"/>
                <a:ea typeface="Canva Sans"/>
                <a:cs typeface="Canva Sans"/>
                <a:sym typeface="Canva Sans"/>
              </a:rPr>
              <a:t> Natural Language Processing (NLP)</a:t>
            </a:r>
          </a:p>
          <a:p>
            <a:pPr algn="l">
              <a:lnSpc>
                <a:spcPts val="3613"/>
              </a:lnSpc>
              <a:spcBef>
                <a:spcPct val="0"/>
              </a:spcBef>
            </a:pPr>
            <a:r>
              <a:rPr lang="en-US" sz="2581">
                <a:solidFill>
                  <a:srgbClr val="000000"/>
                </a:solidFill>
                <a:latin typeface="Canva Sans"/>
                <a:ea typeface="Canva Sans"/>
                <a:cs typeface="Canva Sans"/>
                <a:sym typeface="Canva Sans"/>
              </a:rPr>
              <a:t>Analyze and categorize business descriptions (e.g., Retail, Manufacturing, Agriculture, etc.).</a:t>
            </a:r>
          </a:p>
          <a:p>
            <a:pPr algn="l">
              <a:lnSpc>
                <a:spcPts val="3613"/>
              </a:lnSpc>
              <a:spcBef>
                <a:spcPct val="0"/>
              </a:spcBef>
            </a:pPr>
            <a:r>
              <a:rPr lang="en-US" sz="2581">
                <a:solidFill>
                  <a:srgbClr val="000000"/>
                </a:solidFill>
                <a:latin typeface="Canva Sans"/>
                <a:ea typeface="Canva Sans"/>
                <a:cs typeface="Canva Sans"/>
                <a:sym typeface="Canva Sans"/>
              </a:rPr>
              <a:t>Apply NLP techniques to group industries into predefined sectors and understand the distribution of labor across these categories.</a:t>
            </a:r>
          </a:p>
          <a:p>
            <a:pPr algn="l">
              <a:lnSpc>
                <a:spcPts val="3893"/>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555" r="0" b="-10555"/>
            </a:stretch>
          </a:blipFill>
        </p:spPr>
      </p:sp>
      <p:sp>
        <p:nvSpPr>
          <p:cNvPr name="TextBox 3" id="3"/>
          <p:cNvSpPr txBox="true"/>
          <p:nvPr/>
        </p:nvSpPr>
        <p:spPr>
          <a:xfrm rot="0">
            <a:off x="1028700" y="981075"/>
            <a:ext cx="16230600" cy="8112760"/>
          </a:xfrm>
          <a:prstGeom prst="rect">
            <a:avLst/>
          </a:prstGeom>
        </p:spPr>
        <p:txBody>
          <a:bodyPr anchor="t" rtlCol="false" tIns="0" lIns="0" bIns="0" rIns="0">
            <a:spAutoFit/>
          </a:bodyPr>
          <a:lstStyle/>
          <a:p>
            <a:pPr algn="l">
              <a:lnSpc>
                <a:spcPts val="4339"/>
              </a:lnSpc>
            </a:pPr>
            <a:r>
              <a:rPr lang="en-US" sz="3099" b="true">
                <a:solidFill>
                  <a:srgbClr val="000000"/>
                </a:solidFill>
                <a:latin typeface="Canva Sans Bold"/>
                <a:ea typeface="Canva Sans Bold"/>
                <a:cs typeface="Canva Sans Bold"/>
                <a:sym typeface="Canva Sans Bold"/>
              </a:rPr>
              <a:t>Approaches:</a:t>
            </a:r>
          </a:p>
          <a:p>
            <a:pPr algn="l">
              <a:lnSpc>
                <a:spcPts val="4339"/>
              </a:lnSpc>
              <a:spcBef>
                <a:spcPct val="0"/>
              </a:spcBef>
            </a:pPr>
            <a:r>
              <a:rPr lang="en-US" b="true" sz="3099">
                <a:solidFill>
                  <a:srgbClr val="000000"/>
                </a:solidFill>
                <a:latin typeface="Canva Sans Bold"/>
                <a:ea typeface="Canva Sans Bold"/>
                <a:cs typeface="Canva Sans Bold"/>
                <a:sym typeface="Canva Sans Bold"/>
              </a:rPr>
              <a:t>S</a:t>
            </a:r>
            <a:r>
              <a:rPr lang="en-US" b="true" sz="3099">
                <a:solidFill>
                  <a:srgbClr val="000000"/>
                </a:solidFill>
                <a:latin typeface="Canva Sans Bold"/>
                <a:ea typeface="Canva Sans Bold"/>
                <a:cs typeface="Canva Sans Bold"/>
                <a:sym typeface="Canva Sans Bold"/>
              </a:rPr>
              <a:t>tep 5:</a:t>
            </a:r>
            <a:r>
              <a:rPr lang="en-US" sz="3099">
                <a:solidFill>
                  <a:srgbClr val="000000"/>
                </a:solidFill>
                <a:latin typeface="Canva Sans"/>
                <a:ea typeface="Canva Sans"/>
                <a:cs typeface="Canva Sans"/>
                <a:sym typeface="Canva Sans"/>
              </a:rPr>
              <a:t> Model Building &amp; Testing</a:t>
            </a:r>
          </a:p>
          <a:p>
            <a:pPr algn="l">
              <a:lnSpc>
                <a:spcPts val="4339"/>
              </a:lnSpc>
              <a:spcBef>
                <a:spcPct val="0"/>
              </a:spcBef>
            </a:pPr>
            <a:r>
              <a:rPr lang="en-US" sz="3099">
                <a:solidFill>
                  <a:srgbClr val="000000"/>
                </a:solidFill>
                <a:latin typeface="Canva Sans"/>
                <a:ea typeface="Canva Sans"/>
                <a:cs typeface="Canva Sans"/>
                <a:sym typeface="Canva Sans"/>
              </a:rPr>
              <a:t>Train simple machine learning models to predict worker distribution based on geographic and industrial factors.</a:t>
            </a:r>
          </a:p>
          <a:p>
            <a:pPr algn="l">
              <a:lnSpc>
                <a:spcPts val="4339"/>
              </a:lnSpc>
              <a:spcBef>
                <a:spcPct val="0"/>
              </a:spcBef>
            </a:pPr>
            <a:r>
              <a:rPr lang="en-US" sz="3099">
                <a:solidFill>
                  <a:srgbClr val="000000"/>
                </a:solidFill>
                <a:latin typeface="Canva Sans"/>
                <a:ea typeface="Canva Sans"/>
                <a:cs typeface="Canva Sans"/>
                <a:sym typeface="Canva Sans"/>
              </a:rPr>
              <a:t>Evaluate model performance and identify areas for improvement.</a:t>
            </a:r>
          </a:p>
          <a:p>
            <a:pPr algn="l">
              <a:lnSpc>
                <a:spcPts val="4339"/>
              </a:lnSpc>
              <a:spcBef>
                <a:spcPct val="0"/>
              </a:spcBef>
            </a:pPr>
            <a:r>
              <a:rPr lang="en-US" b="true" sz="3099">
                <a:solidFill>
                  <a:srgbClr val="000000"/>
                </a:solidFill>
                <a:latin typeface="Canva Sans Bold"/>
                <a:ea typeface="Canva Sans Bold"/>
                <a:cs typeface="Canva Sans Bold"/>
                <a:sym typeface="Canva Sans Bold"/>
              </a:rPr>
              <a:t>Step 6:</a:t>
            </a:r>
            <a:r>
              <a:rPr lang="en-US" sz="3099">
                <a:solidFill>
                  <a:srgbClr val="000000"/>
                </a:solidFill>
                <a:latin typeface="Canva Sans"/>
                <a:ea typeface="Canva Sans"/>
                <a:cs typeface="Canva Sans"/>
                <a:sym typeface="Canva Sans"/>
              </a:rPr>
              <a:t> Data Visualization</a:t>
            </a:r>
          </a:p>
          <a:p>
            <a:pPr algn="l">
              <a:lnSpc>
                <a:spcPts val="4339"/>
              </a:lnSpc>
              <a:spcBef>
                <a:spcPct val="0"/>
              </a:spcBef>
            </a:pPr>
            <a:r>
              <a:rPr lang="en-US" sz="3099">
                <a:solidFill>
                  <a:srgbClr val="000000"/>
                </a:solidFill>
                <a:latin typeface="Canva Sans"/>
                <a:ea typeface="Canva Sans"/>
                <a:cs typeface="Canva Sans"/>
                <a:sym typeface="Canva Sans"/>
              </a:rPr>
              <a:t>Use Plotlyfor interactive visualizations, showing:</a:t>
            </a:r>
          </a:p>
          <a:p>
            <a:pPr algn="l">
              <a:lnSpc>
                <a:spcPts val="4339"/>
              </a:lnSpc>
              <a:spcBef>
                <a:spcPct val="0"/>
              </a:spcBef>
            </a:pPr>
            <a:r>
              <a:rPr lang="en-US" sz="3099">
                <a:solidFill>
                  <a:srgbClr val="000000"/>
                </a:solidFill>
                <a:latin typeface="Canva Sans"/>
                <a:ea typeface="Canva Sans"/>
                <a:cs typeface="Canva Sans"/>
                <a:sym typeface="Canva Sans"/>
              </a:rPr>
              <a:t>Number of workers by industry and geography</a:t>
            </a:r>
          </a:p>
          <a:p>
            <a:pPr algn="l">
              <a:lnSpc>
                <a:spcPts val="4339"/>
              </a:lnSpc>
              <a:spcBef>
                <a:spcPct val="0"/>
              </a:spcBef>
            </a:pPr>
            <a:r>
              <a:rPr lang="en-US" sz="3099">
                <a:solidFill>
                  <a:srgbClr val="000000"/>
                </a:solidFill>
                <a:latin typeface="Canva Sans"/>
                <a:ea typeface="Canva Sans"/>
                <a:cs typeface="Canva Sans"/>
                <a:sym typeface="Canva Sans"/>
              </a:rPr>
              <a:t>Gender distribution across sectors</a:t>
            </a:r>
          </a:p>
          <a:p>
            <a:pPr algn="l">
              <a:lnSpc>
                <a:spcPts val="4339"/>
              </a:lnSpc>
              <a:spcBef>
                <a:spcPct val="0"/>
              </a:spcBef>
            </a:pPr>
            <a:r>
              <a:rPr lang="en-US" sz="3099">
                <a:solidFill>
                  <a:srgbClr val="000000"/>
                </a:solidFill>
                <a:latin typeface="Canva Sans"/>
                <a:ea typeface="Canva Sans"/>
                <a:cs typeface="Canva Sans"/>
                <a:sym typeface="Canva Sans"/>
              </a:rPr>
              <a:t>Industry trend analysis over time.</a:t>
            </a:r>
          </a:p>
          <a:p>
            <a:pPr algn="l">
              <a:lnSpc>
                <a:spcPts val="4339"/>
              </a:lnSpc>
              <a:spcBef>
                <a:spcPct val="0"/>
              </a:spcBef>
            </a:pPr>
            <a:r>
              <a:rPr lang="en-US" b="true" sz="3099">
                <a:solidFill>
                  <a:srgbClr val="000000"/>
                </a:solidFill>
                <a:latin typeface="Canva Sans Bold"/>
                <a:ea typeface="Canva Sans Bold"/>
                <a:cs typeface="Canva Sans Bold"/>
                <a:sym typeface="Canva Sans Bold"/>
              </a:rPr>
              <a:t>Step 7: </a:t>
            </a:r>
            <a:r>
              <a:rPr lang="en-US" sz="3099">
                <a:solidFill>
                  <a:srgbClr val="000000"/>
                </a:solidFill>
                <a:latin typeface="Canva Sans"/>
                <a:ea typeface="Canva Sans"/>
                <a:cs typeface="Canva Sans"/>
                <a:sym typeface="Canva Sans"/>
              </a:rPr>
              <a:t>Build Dashboard with Streamlit</a:t>
            </a:r>
          </a:p>
          <a:p>
            <a:pPr algn="l">
              <a:lnSpc>
                <a:spcPts val="4339"/>
              </a:lnSpc>
              <a:spcBef>
                <a:spcPct val="0"/>
              </a:spcBef>
            </a:pPr>
            <a:r>
              <a:rPr lang="en-US" sz="3099">
                <a:solidFill>
                  <a:srgbClr val="000000"/>
                </a:solidFill>
                <a:latin typeface="Canva Sans"/>
                <a:ea typeface="Canva Sans"/>
                <a:cs typeface="Canva Sans"/>
                <a:sym typeface="Canva Sans"/>
              </a:rPr>
              <a:t>Develop an interactive dashboard to showcase:</a:t>
            </a:r>
          </a:p>
          <a:p>
            <a:pPr algn="l">
              <a:lnSpc>
                <a:spcPts val="4339"/>
              </a:lnSpc>
              <a:spcBef>
                <a:spcPct val="0"/>
              </a:spcBef>
            </a:pPr>
            <a:r>
              <a:rPr lang="en-US" sz="3099">
                <a:solidFill>
                  <a:srgbClr val="000000"/>
                </a:solidFill>
                <a:latin typeface="Canva Sans"/>
                <a:ea typeface="Canva Sans"/>
                <a:cs typeface="Canva Sans"/>
                <a:sym typeface="Canva Sans"/>
              </a:rPr>
              <a:t>Worker distribution across regions</a:t>
            </a:r>
          </a:p>
          <a:p>
            <a:pPr algn="l">
              <a:lnSpc>
                <a:spcPts val="4339"/>
              </a:lnSpc>
              <a:spcBef>
                <a:spcPct val="0"/>
              </a:spcBef>
            </a:pPr>
            <a:r>
              <a:rPr lang="en-US" sz="3099">
                <a:solidFill>
                  <a:srgbClr val="000000"/>
                </a:solidFill>
                <a:latin typeface="Canva Sans"/>
                <a:ea typeface="Canva Sans"/>
                <a:cs typeface="Canva Sans"/>
                <a:sym typeface="Canva Sans"/>
              </a:rPr>
              <a:t>Key statistics on workforce by gender and industry</a:t>
            </a:r>
          </a:p>
          <a:p>
            <a:pPr algn="l">
              <a:lnSpc>
                <a:spcPts val="4339"/>
              </a:lnSpc>
              <a:spcBef>
                <a:spcPct val="0"/>
              </a:spcBef>
            </a:pPr>
            <a:r>
              <a:rPr lang="en-US" sz="3099">
                <a:solidFill>
                  <a:srgbClr val="000000"/>
                </a:solidFill>
                <a:latin typeface="Canva Sans"/>
                <a:ea typeface="Canva Sans"/>
                <a:cs typeface="Canva Sans"/>
                <a:sym typeface="Canva Sans"/>
              </a:rPr>
              <a:t>Visual insights into trends and outliers in the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555" r="0" b="-10555"/>
            </a:stretch>
          </a:blipFill>
        </p:spPr>
      </p:sp>
      <p:sp>
        <p:nvSpPr>
          <p:cNvPr name="TextBox 3" id="3"/>
          <p:cNvSpPr txBox="true"/>
          <p:nvPr/>
        </p:nvSpPr>
        <p:spPr>
          <a:xfrm rot="0">
            <a:off x="1028700" y="971550"/>
            <a:ext cx="16230600" cy="8333740"/>
          </a:xfrm>
          <a:prstGeom prst="rect">
            <a:avLst/>
          </a:prstGeom>
        </p:spPr>
        <p:txBody>
          <a:bodyPr anchor="t" rtlCol="false" tIns="0" lIns="0" bIns="0" rIns="0">
            <a:spAutoFit/>
          </a:bodyPr>
          <a:lstStyle/>
          <a:p>
            <a:pPr algn="l">
              <a:lnSpc>
                <a:spcPts val="3779"/>
              </a:lnSpc>
              <a:spcBef>
                <a:spcPct val="0"/>
              </a:spcBef>
            </a:pPr>
            <a:r>
              <a:rPr lang="en-US" b="true" sz="2700">
                <a:solidFill>
                  <a:srgbClr val="000000"/>
                </a:solidFill>
                <a:latin typeface="Canva Sans Bold"/>
                <a:ea typeface="Canva Sans Bold"/>
                <a:cs typeface="Canva Sans Bold"/>
                <a:sym typeface="Canva Sans Bold"/>
              </a:rPr>
              <a:t>EDA Insights:</a:t>
            </a:r>
          </a:p>
          <a:p>
            <a:pPr algn="l">
              <a:lnSpc>
                <a:spcPts val="3779"/>
              </a:lnSpc>
              <a:spcBef>
                <a:spcPct val="0"/>
              </a:spcBef>
            </a:pPr>
            <a:r>
              <a:rPr lang="en-US" b="true" sz="2700">
                <a:solidFill>
                  <a:srgbClr val="000000"/>
                </a:solidFill>
                <a:latin typeface="Canva Sans Bold"/>
                <a:ea typeface="Canva Sans Bold"/>
                <a:cs typeface="Canva Sans Bold"/>
                <a:sym typeface="Canva Sans Bold"/>
              </a:rPr>
              <a:t>Key Observations:</a:t>
            </a:r>
          </a:p>
          <a:p>
            <a:pPr algn="l">
              <a:lnSpc>
                <a:spcPts val="3779"/>
              </a:lnSpc>
              <a:spcBef>
                <a:spcPct val="0"/>
              </a:spcBef>
            </a:pPr>
            <a:r>
              <a:rPr lang="en-US" b="true" sz="2700">
                <a:solidFill>
                  <a:srgbClr val="000000"/>
                </a:solidFill>
                <a:latin typeface="Canva Sans Bold"/>
                <a:ea typeface="Canva Sans Bold"/>
                <a:cs typeface="Canva Sans Bold"/>
                <a:sym typeface="Canva Sans Bold"/>
              </a:rPr>
              <a:t>Geographic Distribution</a:t>
            </a:r>
            <a:r>
              <a:rPr lang="en-US" sz="2700">
                <a:solidFill>
                  <a:srgbClr val="000000"/>
                </a:solidFill>
                <a:latin typeface="Canva Sans"/>
                <a:ea typeface="Canva Sans"/>
                <a:cs typeface="Canva Sans"/>
                <a:sym typeface="Canva Sans"/>
              </a:rPr>
              <a:t>:</a:t>
            </a:r>
          </a:p>
          <a:p>
            <a:pPr algn="l">
              <a:lnSpc>
                <a:spcPts val="3640"/>
              </a:lnSpc>
              <a:spcBef>
                <a:spcPct val="0"/>
              </a:spcBef>
            </a:pPr>
            <a:r>
              <a:rPr lang="en-US" sz="2600">
                <a:solidFill>
                  <a:srgbClr val="000000"/>
                </a:solidFill>
                <a:latin typeface="Canva Sans"/>
                <a:ea typeface="Canva Sans"/>
                <a:cs typeface="Canva Sans"/>
                <a:sym typeface="Canva Sans"/>
              </a:rPr>
              <a:t>Certain states have a higher concentration of workers in specific industries like manufacturing or agriculture.</a:t>
            </a:r>
          </a:p>
          <a:p>
            <a:pPr algn="l">
              <a:lnSpc>
                <a:spcPts val="3779"/>
              </a:lnSpc>
              <a:spcBef>
                <a:spcPct val="0"/>
              </a:spcBef>
            </a:pPr>
            <a:r>
              <a:rPr lang="en-US" b="true" sz="2700">
                <a:solidFill>
                  <a:srgbClr val="000000"/>
                </a:solidFill>
                <a:latin typeface="Canva Sans Bold"/>
                <a:ea typeface="Canva Sans Bold"/>
                <a:cs typeface="Canva Sans Bold"/>
                <a:sym typeface="Canva Sans Bold"/>
              </a:rPr>
              <a:t>Gender Analysis:</a:t>
            </a:r>
          </a:p>
          <a:p>
            <a:pPr algn="l">
              <a:lnSpc>
                <a:spcPts val="3640"/>
              </a:lnSpc>
              <a:spcBef>
                <a:spcPct val="0"/>
              </a:spcBef>
            </a:pPr>
            <a:r>
              <a:rPr lang="en-US" sz="2600">
                <a:solidFill>
                  <a:srgbClr val="000000"/>
                </a:solidFill>
                <a:latin typeface="Canva Sans"/>
                <a:ea typeface="Canva Sans"/>
                <a:cs typeface="Canva Sans"/>
                <a:sym typeface="Canva Sans"/>
              </a:rPr>
              <a:t>Significant gender disparities exist in certain sectors, with some industries showing a higher male workforce (e.g., manufacturing) while others, such as retail, have a larger female workforce.</a:t>
            </a:r>
          </a:p>
          <a:p>
            <a:pPr algn="l">
              <a:lnSpc>
                <a:spcPts val="3779"/>
              </a:lnSpc>
              <a:spcBef>
                <a:spcPct val="0"/>
              </a:spcBef>
            </a:pPr>
            <a:r>
              <a:rPr lang="en-US" b="true" sz="2700">
                <a:solidFill>
                  <a:srgbClr val="000000"/>
                </a:solidFill>
                <a:latin typeface="Canva Sans Bold"/>
                <a:ea typeface="Canva Sans Bold"/>
                <a:cs typeface="Canva Sans Bold"/>
                <a:sym typeface="Canva Sans Bold"/>
              </a:rPr>
              <a:t>Industry Analysis:</a:t>
            </a:r>
          </a:p>
          <a:p>
            <a:pPr algn="l">
              <a:lnSpc>
                <a:spcPts val="3640"/>
              </a:lnSpc>
              <a:spcBef>
                <a:spcPct val="0"/>
              </a:spcBef>
            </a:pPr>
            <a:r>
              <a:rPr lang="en-US" sz="2600">
                <a:solidFill>
                  <a:srgbClr val="000000"/>
                </a:solidFill>
                <a:latin typeface="Canva Sans"/>
                <a:ea typeface="Canva Sans"/>
                <a:cs typeface="Canva Sans"/>
                <a:sym typeface="Canva Sans"/>
              </a:rPr>
              <a:t>Industries such as Manufacturing and Construction dominate in terms of worker numbers.</a:t>
            </a:r>
          </a:p>
          <a:p>
            <a:pPr algn="l">
              <a:lnSpc>
                <a:spcPts val="3640"/>
              </a:lnSpc>
              <a:spcBef>
                <a:spcPct val="0"/>
              </a:spcBef>
            </a:pPr>
            <a:r>
              <a:rPr lang="en-US" sz="2600">
                <a:solidFill>
                  <a:srgbClr val="000000"/>
                </a:solidFill>
                <a:latin typeface="Canva Sans"/>
                <a:ea typeface="Canva Sans"/>
                <a:cs typeface="Canva Sans"/>
                <a:sym typeface="Canva Sans"/>
              </a:rPr>
              <a:t>Agriculture continues to engage a large proportion of the workforce but is skewed towards male workers.</a:t>
            </a:r>
          </a:p>
          <a:p>
            <a:pPr algn="l">
              <a:lnSpc>
                <a:spcPts val="3779"/>
              </a:lnSpc>
              <a:spcBef>
                <a:spcPct val="0"/>
              </a:spcBef>
            </a:pPr>
            <a:r>
              <a:rPr lang="en-US" b="true" sz="2700">
                <a:solidFill>
                  <a:srgbClr val="000000"/>
                </a:solidFill>
                <a:latin typeface="Canva Sans Bold"/>
                <a:ea typeface="Canva Sans Bold"/>
                <a:cs typeface="Canva Sans Bold"/>
                <a:sym typeface="Canva Sans Bold"/>
              </a:rPr>
              <a:t>Marginal vs. Main Workers:</a:t>
            </a:r>
          </a:p>
          <a:p>
            <a:pPr algn="l">
              <a:lnSpc>
                <a:spcPts val="3640"/>
              </a:lnSpc>
              <a:spcBef>
                <a:spcPct val="0"/>
              </a:spcBef>
            </a:pPr>
            <a:r>
              <a:rPr lang="en-US" sz="2600">
                <a:solidFill>
                  <a:srgbClr val="000000"/>
                </a:solidFill>
                <a:latin typeface="Canva Sans"/>
                <a:ea typeface="Canva Sans"/>
                <a:cs typeface="Canva Sans"/>
                <a:sym typeface="Canva Sans"/>
              </a:rPr>
              <a:t>Most of the workforce is categorized as main workers, but there’s a noticeable increase in marginal workers in certain regions, which indicates a part-time or seasonal workforce.</a:t>
            </a:r>
          </a:p>
          <a:p>
            <a:pPr algn="l">
              <a:lnSpc>
                <a:spcPts val="3640"/>
              </a:lnSpc>
              <a:spcBef>
                <a:spcPct val="0"/>
              </a:spcBef>
            </a:pPr>
            <a:r>
              <a:rPr lang="en-US" sz="2600">
                <a:solidFill>
                  <a:srgbClr val="000000"/>
                </a:solidFill>
                <a:latin typeface="Canva Sans"/>
                <a:ea typeface="Canva Sans"/>
                <a:cs typeface="Canva Sans"/>
                <a:sym typeface="Canva Sans"/>
              </a:rPr>
              <a:t>Outliers:</a:t>
            </a:r>
          </a:p>
          <a:p>
            <a:pPr algn="l">
              <a:lnSpc>
                <a:spcPts val="3640"/>
              </a:lnSpc>
              <a:spcBef>
                <a:spcPct val="0"/>
              </a:spcBef>
            </a:pPr>
            <a:r>
              <a:rPr lang="en-US" sz="2600">
                <a:solidFill>
                  <a:srgbClr val="000000"/>
                </a:solidFill>
                <a:latin typeface="Canva Sans"/>
                <a:ea typeface="Canva Sans"/>
                <a:cs typeface="Canva Sans"/>
                <a:sym typeface="Canva Sans"/>
              </a:rPr>
              <a:t>Some states show outlier values for certain sectors, which could point to economic imbalances or emerging industries in those regions.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555" r="0" b="-10555"/>
            </a:stretch>
          </a:blipFill>
        </p:spPr>
      </p:sp>
      <p:sp>
        <p:nvSpPr>
          <p:cNvPr name="TextBox 3" id="3"/>
          <p:cNvSpPr txBox="true"/>
          <p:nvPr/>
        </p:nvSpPr>
        <p:spPr>
          <a:xfrm rot="0">
            <a:off x="867966" y="962025"/>
            <a:ext cx="5470684" cy="580390"/>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Conclusion of the Project:</a:t>
            </a:r>
          </a:p>
        </p:txBody>
      </p:sp>
      <p:sp>
        <p:nvSpPr>
          <p:cNvPr name="TextBox 4" id="4"/>
          <p:cNvSpPr txBox="true"/>
          <p:nvPr/>
        </p:nvSpPr>
        <p:spPr>
          <a:xfrm rot="0">
            <a:off x="1028700" y="1743651"/>
            <a:ext cx="16230600" cy="6924675"/>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Canva Sans"/>
                <a:ea typeface="Canva Sans"/>
                <a:cs typeface="Canva Sans"/>
                <a:sym typeface="Canva Sans"/>
              </a:rPr>
              <a:t>This project aimed to update and analyze the industrial classification of India's workforce, focusing on main and marginal workers across various industries. By leveraging Exploratory Data Analysis (EDA), Natural Language Processing (NLP), and advanced data visualization techniques, we successfully generated valuable insights and visual representations of the workforce distribution by industry, gender, and geography.</a:t>
            </a:r>
          </a:p>
          <a:p>
            <a:pPr algn="l">
              <a:lnSpc>
                <a:spcPts val="4339"/>
              </a:lnSpc>
              <a:spcBef>
                <a:spcPct val="0"/>
              </a:spcBef>
            </a:pPr>
            <a:r>
              <a:rPr lang="en-US" b="true" sz="3099">
                <a:solidFill>
                  <a:srgbClr val="000000"/>
                </a:solidFill>
                <a:latin typeface="Canva Sans Bold"/>
                <a:ea typeface="Canva Sans Bold"/>
                <a:cs typeface="Canva Sans Bold"/>
                <a:sym typeface="Canva Sans Bold"/>
              </a:rPr>
              <a:t>Key Conclusions:</a:t>
            </a:r>
          </a:p>
          <a:p>
            <a:pPr algn="l" marL="647700" indent="-323850" lvl="1">
              <a:lnSpc>
                <a:spcPts val="4200"/>
              </a:lnSpc>
              <a:buFont typeface="Arial"/>
              <a:buChar char="•"/>
            </a:pPr>
            <a:r>
              <a:rPr lang="en-US" sz="3000">
                <a:solidFill>
                  <a:srgbClr val="000000"/>
                </a:solidFill>
                <a:latin typeface="Canva Sans"/>
                <a:ea typeface="Canva Sans"/>
                <a:cs typeface="Canva Sans"/>
                <a:sym typeface="Canva Sans"/>
              </a:rPr>
              <a:t>Geographic Labor Distribution</a:t>
            </a:r>
          </a:p>
          <a:p>
            <a:pPr algn="l" marL="647700" indent="-323850" lvl="1">
              <a:lnSpc>
                <a:spcPts val="4200"/>
              </a:lnSpc>
              <a:buFont typeface="Arial"/>
              <a:buChar char="•"/>
            </a:pPr>
            <a:r>
              <a:rPr lang="en-US" sz="3000">
                <a:solidFill>
                  <a:srgbClr val="000000"/>
                </a:solidFill>
                <a:latin typeface="Canva Sans"/>
                <a:ea typeface="Canva Sans"/>
                <a:cs typeface="Canva Sans"/>
                <a:sym typeface="Canva Sans"/>
              </a:rPr>
              <a:t>Gender Disparities</a:t>
            </a:r>
          </a:p>
          <a:p>
            <a:pPr algn="l" marL="647700" indent="-323850" lvl="1">
              <a:lnSpc>
                <a:spcPts val="4200"/>
              </a:lnSpc>
              <a:buFont typeface="Arial"/>
              <a:buChar char="•"/>
            </a:pPr>
            <a:r>
              <a:rPr lang="en-US" sz="3000">
                <a:solidFill>
                  <a:srgbClr val="000000"/>
                </a:solidFill>
                <a:latin typeface="Canva Sans"/>
                <a:ea typeface="Canva Sans"/>
                <a:cs typeface="Canva Sans"/>
                <a:sym typeface="Canva Sans"/>
              </a:rPr>
              <a:t>Dominance of Certain Sectors</a:t>
            </a:r>
          </a:p>
          <a:p>
            <a:pPr algn="l" marL="647700" indent="-323850" lvl="1">
              <a:lnSpc>
                <a:spcPts val="4200"/>
              </a:lnSpc>
              <a:buFont typeface="Arial"/>
              <a:buChar char="•"/>
            </a:pPr>
            <a:r>
              <a:rPr lang="en-US" sz="3000">
                <a:solidFill>
                  <a:srgbClr val="000000"/>
                </a:solidFill>
                <a:latin typeface="Canva Sans"/>
                <a:ea typeface="Canva Sans"/>
                <a:cs typeface="Canva Sans"/>
                <a:sym typeface="Canva Sans"/>
              </a:rPr>
              <a:t>Trends in Marginal Workers</a:t>
            </a:r>
          </a:p>
          <a:p>
            <a:pPr algn="l" marL="647700" indent="-323850" lvl="1">
              <a:lnSpc>
                <a:spcPts val="4200"/>
              </a:lnSpc>
              <a:buFont typeface="Arial"/>
              <a:buChar char="•"/>
            </a:pPr>
            <a:r>
              <a:rPr lang="en-US" sz="3000">
                <a:solidFill>
                  <a:srgbClr val="000000"/>
                </a:solidFill>
                <a:latin typeface="Canva Sans"/>
                <a:ea typeface="Canva Sans"/>
                <a:cs typeface="Canva Sans"/>
                <a:sym typeface="Canva Sans"/>
              </a:rPr>
              <a:t>Industry Classification with NLP</a:t>
            </a:r>
          </a:p>
          <a:p>
            <a:pPr algn="l" marL="647700" indent="-323850" lvl="1">
              <a:lnSpc>
                <a:spcPts val="4200"/>
              </a:lnSpc>
              <a:buFont typeface="Arial"/>
              <a:buChar char="•"/>
            </a:pPr>
            <a:r>
              <a:rPr lang="en-US" sz="3000">
                <a:solidFill>
                  <a:srgbClr val="000000"/>
                </a:solidFill>
                <a:latin typeface="Canva Sans"/>
                <a:ea typeface="Canva Sans"/>
                <a:cs typeface="Canva Sans"/>
                <a:sym typeface="Canva Sans"/>
              </a:rPr>
              <a:t>Interactive Dashboard for Insights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555" r="0" b="-10555"/>
            </a:stretch>
          </a:blipFill>
        </p:spPr>
      </p:sp>
      <p:sp>
        <p:nvSpPr>
          <p:cNvPr name="TextBox 3" id="3"/>
          <p:cNvSpPr txBox="true"/>
          <p:nvPr/>
        </p:nvSpPr>
        <p:spPr>
          <a:xfrm rot="0">
            <a:off x="5687258" y="3319760"/>
            <a:ext cx="6913483" cy="1823740"/>
          </a:xfrm>
          <a:prstGeom prst="rect">
            <a:avLst/>
          </a:prstGeom>
        </p:spPr>
        <p:txBody>
          <a:bodyPr anchor="t" rtlCol="false" tIns="0" lIns="0" bIns="0" rIns="0">
            <a:spAutoFit/>
          </a:bodyPr>
          <a:lstStyle/>
          <a:p>
            <a:pPr algn="ctr">
              <a:lnSpc>
                <a:spcPts val="14978"/>
              </a:lnSpc>
            </a:pPr>
            <a:r>
              <a:rPr lang="en-US" sz="10699" b="true">
                <a:solidFill>
                  <a:srgbClr val="000000"/>
                </a:solidFill>
                <a:latin typeface="Canva Sans Bold"/>
                <a:ea typeface="Canva Sans Bold"/>
                <a:cs typeface="Canva Sans Bold"/>
                <a:sym typeface="Canva Sa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DAGbrePrS64</dc:identifier>
  <dcterms:modified xsi:type="dcterms:W3CDTF">2011-08-01T06:04:30Z</dcterms:modified>
  <cp:revision>1</cp:revision>
  <dc:title>Industrial Human Resource Geo-Visualization: PowerPoint Presentation</dc:title>
</cp:coreProperties>
</file>