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47b1f4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47b1f4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497e13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497e13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47b1f4c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47b1f4c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497e132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497e132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497e132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4497e132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47b1f4c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447b1f4c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47b1f4c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47b1f4c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497e132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497e132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571075" y="1322450"/>
            <a:ext cx="80052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Искусственный интеллект в кинематографе и литературе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9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Выполнили студентки ИВТ1 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Ефимова Василиса и Голота Маргарита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ИСКУССТВЕННЫЙ ИНТЕЛЛЕКТ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22774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-"/>
            </a:pPr>
            <a:r>
              <a:rPr lang="ru" sz="18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научное направление, в рамках которого ставятся и решаются задачи аппаратного или программного моделирования тех видов человеческой деятельности, которые традиционно считаются интеллектуальными.</a:t>
            </a:r>
            <a:endParaRPr sz="18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881100" y="650875"/>
            <a:ext cx="7688700" cy="535200"/>
          </a:xfrm>
          <a:prstGeom prst="rect">
            <a:avLst/>
          </a:prstGeom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Три закона роботехники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06900" y="1441200"/>
            <a:ext cx="8837100" cy="3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Робот </a:t>
            </a:r>
            <a:r>
              <a:rPr b="1" i="1" lang="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 может причинить вред человеку</a:t>
            </a:r>
            <a:r>
              <a:rPr lang="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или своим бездействием допустить, чтобы человеку был причинён вред.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Робот </a:t>
            </a:r>
            <a:r>
              <a:rPr b="1" i="1" lang="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должен повиноваться всем приказам</a:t>
            </a:r>
            <a:r>
              <a:rPr lang="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которые даёт человек, кроме тех случаев, когда эти приказы противоречат Первому Закону.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Робот </a:t>
            </a:r>
            <a:r>
              <a:rPr b="1" i="1" lang="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должен заботиться о своей безопасности</a:t>
            </a:r>
            <a:r>
              <a:rPr lang="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той мере, в которой это не противоречит Первому или Второму Законам.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 Робот не может нанести вред человечеству или своим бездействием допустить, чтобы человечеству был нанесён вред. (1986 г.)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650" y="1246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Разумность ИИ 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850" y="2106500"/>
            <a:ext cx="4038924" cy="230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925" y="2106500"/>
            <a:ext cx="3465099" cy="230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835975" y="4598475"/>
            <a:ext cx="34650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45454"/>
                </a:solidFill>
                <a:highlight>
                  <a:srgbClr val="FFFFFF"/>
                </a:highlight>
              </a:rPr>
              <a:t>Алан Мэтисон </a:t>
            </a:r>
            <a:r>
              <a:rPr lang="ru">
                <a:solidFill>
                  <a:srgbClr val="6A6A6A"/>
                </a:solidFill>
                <a:highlight>
                  <a:srgbClr val="FFFFFF"/>
                </a:highlight>
              </a:rPr>
              <a:t>Тьюринг</a:t>
            </a:r>
            <a:r>
              <a:rPr lang="ru">
                <a:solidFill>
                  <a:srgbClr val="545454"/>
                </a:solidFill>
                <a:highlight>
                  <a:srgbClr val="FFFFFF"/>
                </a:highlight>
              </a:rPr>
              <a:t> (1912-1954)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типы ИИ 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13075" y="2036050"/>
            <a:ext cx="38442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ИИ, обслуживающий человечество</a:t>
            </a:r>
            <a:endParaRPr sz="1800"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421500" y="2036050"/>
            <a:ext cx="4313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ИИ, настроенный против человечества</a:t>
            </a:r>
            <a:endParaRPr sz="180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150" y="2604042"/>
            <a:ext cx="3844100" cy="1962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075" y="2604050"/>
            <a:ext cx="3844100" cy="196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318150" y="4566925"/>
            <a:ext cx="41034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к/ф “Двухсотлетний человек” </a:t>
            </a:r>
            <a:br>
              <a:rPr lang="ru"/>
            </a:b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 А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йзек Азимов “Позитронный человек”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5170450" y="4566925"/>
            <a:ext cx="28155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к/ф “Терминатор”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сюжеты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4" y="2018438"/>
            <a:ext cx="3752120" cy="234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1107450" y="4379100"/>
            <a:ext cx="29961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к/ф “Матрица”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4481688" y="4379100"/>
            <a:ext cx="41208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222222"/>
                </a:solidFill>
              </a:rPr>
              <a:t>Дэниел Уилсон “Роботы Апокалипсиса”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6025" y="2018450"/>
            <a:ext cx="3752125" cy="234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/>
        </p:nvSpPr>
        <p:spPr>
          <a:xfrm>
            <a:off x="4669025" y="4216500"/>
            <a:ext cx="42879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к/ф Космическая одиссея 2001 года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Артура Кларка «Часовой»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50" y="1406575"/>
            <a:ext cx="3565000" cy="267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979800" y="4282500"/>
            <a:ext cx="2903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к/ф «Звёздные войны»</a:t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4925" y="1476600"/>
            <a:ext cx="4358449" cy="23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375" y="1608076"/>
            <a:ext cx="4025709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100" y="1608075"/>
            <a:ext cx="4239563" cy="22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866538" y="4076025"/>
            <a:ext cx="30867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к/ф “</a:t>
            </a:r>
            <a:r>
              <a:rPr lang="ru" sz="1800"/>
              <a:t>Искусственный разум” </a:t>
            </a:r>
            <a:endParaRPr sz="1800"/>
          </a:p>
        </p:txBody>
      </p:sp>
      <p:sp>
        <p:nvSpPr>
          <p:cNvPr id="143" name="Google Shape;143;p20"/>
          <p:cNvSpPr txBox="1"/>
          <p:nvPr/>
        </p:nvSpPr>
        <p:spPr>
          <a:xfrm>
            <a:off x="5924825" y="4076025"/>
            <a:ext cx="16080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к/ф “Она”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729450" y="1935500"/>
            <a:ext cx="7688700" cy="29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Тема искусственного интеллекта является спорной, поэтому волнует не только ученых, но и деятелей искусств! 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 кинематографе и литературе искусственный интеллект представлен от любящего и сострадающего до порабощающего весь мир, в том числе и просто инструментом в руках человека. </a:t>
            </a:r>
            <a:b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Благодаря фантастам у людей появилась возможность взглянуть на возможные варианты будущего, где ИИ является неотъемлемой частью жизни человечества. 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