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tiff" ContentType="image/tiff"/>
  <Default Extension="gif" ContentType="image/gif"/>
  <Override PartName="/ppt/comments/comment1.xml" ContentType="application/vnd.openxmlformats-officedocument.presentationml.comment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86" r:id="rId5"/>
    <p:sldId id="259" r:id="rId6"/>
    <p:sldId id="262" r:id="rId7"/>
    <p:sldId id="260" r:id="rId8"/>
    <p:sldId id="263" r:id="rId9"/>
    <p:sldId id="272" r:id="rId10"/>
    <p:sldId id="273" r:id="rId11"/>
    <p:sldId id="274" r:id="rId12"/>
    <p:sldId id="275" r:id="rId13"/>
    <p:sldId id="277" r:id="rId14"/>
    <p:sldId id="278" r:id="rId15"/>
    <p:sldId id="285" r:id="rId16"/>
    <p:sldId id="280" r:id="rId17"/>
    <p:sldId id="281" r:id="rId18"/>
    <p:sldId id="266" r:id="rId19"/>
    <p:sldId id="264" r:id="rId20"/>
    <p:sldId id="290" r:id="rId21"/>
    <p:sldId id="289" r:id="rId22"/>
    <p:sldId id="291" r:id="rId23"/>
    <p:sldId id="288" r:id="rId24"/>
    <p:sldId id="287" r:id="rId25"/>
    <p:sldId id="261"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xmlns=""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p:restoredTop sz="94646"/>
  </p:normalViewPr>
  <p:slideViewPr>
    <p:cSldViewPr snapToGrid="0" snapToObjects="1">
      <p:cViewPr varScale="1">
        <p:scale>
          <a:sx n="110" d="100"/>
          <a:sy n="110" d="100"/>
        </p:scale>
        <p:origin x="-55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5T12:43:47.859" idx="1">
    <p:pos x="10" y="10"/>
    <p:text/>
    <p:extLst>
      <p:ext uri="{C676402C-5697-4E1C-873F-D02D1690AC5C}">
        <p15:threadingInfo xmlns:p15="http://schemas.microsoft.com/office/powerpoint/2012/main" xmlns=""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3E490-4F8F-2045-BE3F-EC9441E71D00}"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0011FB1A-7DC9-DF48-9281-EB1F6174B9C8}">
      <dgm:prSet phldrT="[Text]"/>
      <dgm:spPr/>
      <dgm:t>
        <a:bodyPr/>
        <a:lstStyle/>
        <a:p>
          <a:r>
            <a:rPr lang="en-US" dirty="0" smtClean="0"/>
            <a:t>Filters</a:t>
          </a:r>
          <a:endParaRPr lang="en-US" dirty="0"/>
        </a:p>
      </dgm:t>
    </dgm:pt>
    <dgm:pt modelId="{4A9199EB-7B23-6543-AAB2-DA7EB4B2D3D0}" type="parTrans" cxnId="{4EC1A639-835D-3641-82AB-3B82D8CB2C09}">
      <dgm:prSet/>
      <dgm:spPr/>
      <dgm:t>
        <a:bodyPr/>
        <a:lstStyle/>
        <a:p>
          <a:endParaRPr lang="en-US"/>
        </a:p>
      </dgm:t>
    </dgm:pt>
    <dgm:pt modelId="{9F17BEE1-BAC3-2E49-B7AF-9371758E4006}" type="sibTrans" cxnId="{4EC1A639-835D-3641-82AB-3B82D8CB2C09}">
      <dgm:prSet/>
      <dgm:spPr/>
      <dgm:t>
        <a:bodyPr/>
        <a:lstStyle/>
        <a:p>
          <a:endParaRPr lang="en-US"/>
        </a:p>
      </dgm:t>
    </dgm:pt>
    <dgm:pt modelId="{EE484E30-1A6B-DA41-A1EF-446B05641AFC}">
      <dgm:prSet phldrT="[Text]"/>
      <dgm:spPr/>
      <dgm:t>
        <a:bodyPr/>
        <a:lstStyle/>
        <a:p>
          <a:r>
            <a:rPr lang="en-US" dirty="0" smtClean="0"/>
            <a:t>Capture Filter</a:t>
          </a:r>
          <a:endParaRPr lang="en-US" dirty="0"/>
        </a:p>
      </dgm:t>
    </dgm:pt>
    <dgm:pt modelId="{B87E0FD6-CEC5-0943-85D1-FE17DD4B2BCE}" type="parTrans" cxnId="{11D8F2AE-C4BC-1A46-B7F9-FA71EAA86259}">
      <dgm:prSet/>
      <dgm:spPr/>
      <dgm:t>
        <a:bodyPr/>
        <a:lstStyle/>
        <a:p>
          <a:endParaRPr lang="en-US"/>
        </a:p>
      </dgm:t>
    </dgm:pt>
    <dgm:pt modelId="{208B8F2F-BE0D-A14F-9A86-B9D34136D7A6}" type="sibTrans" cxnId="{11D8F2AE-C4BC-1A46-B7F9-FA71EAA86259}">
      <dgm:prSet/>
      <dgm:spPr/>
      <dgm:t>
        <a:bodyPr/>
        <a:lstStyle/>
        <a:p>
          <a:endParaRPr lang="en-US"/>
        </a:p>
      </dgm:t>
    </dgm:pt>
    <dgm:pt modelId="{B2D2D839-4E2C-2D44-95CD-30B7A8D8F85D}">
      <dgm:prSet phldrT="[Text]"/>
      <dgm:spPr/>
      <dgm:t>
        <a:bodyPr/>
        <a:lstStyle/>
        <a:p>
          <a:r>
            <a:rPr lang="en-US" dirty="0" smtClean="0"/>
            <a:t>Display Filter</a:t>
          </a:r>
          <a:endParaRPr lang="en-US" dirty="0"/>
        </a:p>
      </dgm:t>
    </dgm:pt>
    <dgm:pt modelId="{88679F97-EB07-4741-9BB5-1DD224E3A04E}" type="parTrans" cxnId="{6BE24D8D-FD17-EF48-B243-21B2EA4EE2FA}">
      <dgm:prSet/>
      <dgm:spPr/>
      <dgm:t>
        <a:bodyPr/>
        <a:lstStyle/>
        <a:p>
          <a:endParaRPr lang="en-US"/>
        </a:p>
      </dgm:t>
    </dgm:pt>
    <dgm:pt modelId="{92A4757E-C828-AC48-8E56-6D0190187AFD}" type="sibTrans" cxnId="{6BE24D8D-FD17-EF48-B243-21B2EA4EE2FA}">
      <dgm:prSet/>
      <dgm:spPr/>
      <dgm:t>
        <a:bodyPr/>
        <a:lstStyle/>
        <a:p>
          <a:endParaRPr lang="en-US"/>
        </a:p>
      </dgm:t>
    </dgm:pt>
    <dgm:pt modelId="{D4B9181D-045B-8942-B6F3-9609BC9C82D0}" type="pres">
      <dgm:prSet presAssocID="{B673E490-4F8F-2045-BE3F-EC9441E71D00}" presName="hierChild1" presStyleCnt="0">
        <dgm:presLayoutVars>
          <dgm:orgChart val="1"/>
          <dgm:chPref val="1"/>
          <dgm:dir/>
          <dgm:animOne val="branch"/>
          <dgm:animLvl val="lvl"/>
          <dgm:resizeHandles/>
        </dgm:presLayoutVars>
      </dgm:prSet>
      <dgm:spPr/>
      <dgm:t>
        <a:bodyPr/>
        <a:lstStyle/>
        <a:p>
          <a:endParaRPr lang="en-US"/>
        </a:p>
      </dgm:t>
    </dgm:pt>
    <dgm:pt modelId="{8AEDE8D9-E3A5-974A-8AEC-D4176CADC37E}" type="pres">
      <dgm:prSet presAssocID="{0011FB1A-7DC9-DF48-9281-EB1F6174B9C8}" presName="hierRoot1" presStyleCnt="0">
        <dgm:presLayoutVars>
          <dgm:hierBranch val="init"/>
        </dgm:presLayoutVars>
      </dgm:prSet>
      <dgm:spPr/>
    </dgm:pt>
    <dgm:pt modelId="{DDAFFB5B-58EB-684D-B12F-DC4D42C00A96}" type="pres">
      <dgm:prSet presAssocID="{0011FB1A-7DC9-DF48-9281-EB1F6174B9C8}" presName="rootComposite1" presStyleCnt="0"/>
      <dgm:spPr/>
    </dgm:pt>
    <dgm:pt modelId="{09F3C92A-963A-8848-B97F-E91D68230CBB}" type="pres">
      <dgm:prSet presAssocID="{0011FB1A-7DC9-DF48-9281-EB1F6174B9C8}" presName="rootText1" presStyleLbl="node0" presStyleIdx="0" presStyleCnt="1">
        <dgm:presLayoutVars>
          <dgm:chPref val="3"/>
        </dgm:presLayoutVars>
      </dgm:prSet>
      <dgm:spPr/>
      <dgm:t>
        <a:bodyPr/>
        <a:lstStyle/>
        <a:p>
          <a:endParaRPr lang="en-US"/>
        </a:p>
      </dgm:t>
    </dgm:pt>
    <dgm:pt modelId="{C3DB6450-E6F8-2943-9427-2751684D2DCA}" type="pres">
      <dgm:prSet presAssocID="{0011FB1A-7DC9-DF48-9281-EB1F6174B9C8}" presName="rootConnector1" presStyleLbl="node1" presStyleIdx="0" presStyleCnt="0"/>
      <dgm:spPr/>
      <dgm:t>
        <a:bodyPr/>
        <a:lstStyle/>
        <a:p>
          <a:endParaRPr lang="en-US"/>
        </a:p>
      </dgm:t>
    </dgm:pt>
    <dgm:pt modelId="{A600CDDB-6D77-0C45-BA74-077913CB88D6}" type="pres">
      <dgm:prSet presAssocID="{0011FB1A-7DC9-DF48-9281-EB1F6174B9C8}" presName="hierChild2" presStyleCnt="0"/>
      <dgm:spPr/>
    </dgm:pt>
    <dgm:pt modelId="{31FD9EC9-014C-7E4E-80BD-434719955B1B}" type="pres">
      <dgm:prSet presAssocID="{B87E0FD6-CEC5-0943-85D1-FE17DD4B2BCE}" presName="Name37" presStyleLbl="parChTrans1D2" presStyleIdx="0" presStyleCnt="2"/>
      <dgm:spPr/>
      <dgm:t>
        <a:bodyPr/>
        <a:lstStyle/>
        <a:p>
          <a:endParaRPr lang="en-US"/>
        </a:p>
      </dgm:t>
    </dgm:pt>
    <dgm:pt modelId="{0B22C601-82B5-394E-9B34-00991560B2FE}" type="pres">
      <dgm:prSet presAssocID="{EE484E30-1A6B-DA41-A1EF-446B05641AFC}" presName="hierRoot2" presStyleCnt="0">
        <dgm:presLayoutVars>
          <dgm:hierBranch val="init"/>
        </dgm:presLayoutVars>
      </dgm:prSet>
      <dgm:spPr/>
    </dgm:pt>
    <dgm:pt modelId="{1396C920-C89E-D945-B6F0-6210370CC761}" type="pres">
      <dgm:prSet presAssocID="{EE484E30-1A6B-DA41-A1EF-446B05641AFC}" presName="rootComposite" presStyleCnt="0"/>
      <dgm:spPr/>
    </dgm:pt>
    <dgm:pt modelId="{0BE13F9E-6362-4246-9CB3-4E70E691D275}" type="pres">
      <dgm:prSet presAssocID="{EE484E30-1A6B-DA41-A1EF-446B05641AFC}" presName="rootText" presStyleLbl="node2" presStyleIdx="0" presStyleCnt="2">
        <dgm:presLayoutVars>
          <dgm:chPref val="3"/>
        </dgm:presLayoutVars>
      </dgm:prSet>
      <dgm:spPr/>
      <dgm:t>
        <a:bodyPr/>
        <a:lstStyle/>
        <a:p>
          <a:endParaRPr lang="en-US"/>
        </a:p>
      </dgm:t>
    </dgm:pt>
    <dgm:pt modelId="{1C0EEB77-E8E9-EC4F-9744-83DC5F88E777}" type="pres">
      <dgm:prSet presAssocID="{EE484E30-1A6B-DA41-A1EF-446B05641AFC}" presName="rootConnector" presStyleLbl="node2" presStyleIdx="0" presStyleCnt="2"/>
      <dgm:spPr/>
      <dgm:t>
        <a:bodyPr/>
        <a:lstStyle/>
        <a:p>
          <a:endParaRPr lang="en-US"/>
        </a:p>
      </dgm:t>
    </dgm:pt>
    <dgm:pt modelId="{D08705E2-0A0A-7048-9945-58BD3C7E3E8C}" type="pres">
      <dgm:prSet presAssocID="{EE484E30-1A6B-DA41-A1EF-446B05641AFC}" presName="hierChild4" presStyleCnt="0"/>
      <dgm:spPr/>
    </dgm:pt>
    <dgm:pt modelId="{0A01B98C-AE94-E14F-AE76-B80B6D1FA84B}" type="pres">
      <dgm:prSet presAssocID="{EE484E30-1A6B-DA41-A1EF-446B05641AFC}" presName="hierChild5" presStyleCnt="0"/>
      <dgm:spPr/>
    </dgm:pt>
    <dgm:pt modelId="{F7C17F11-53A3-AF43-ADDD-0D4DE98A5236}" type="pres">
      <dgm:prSet presAssocID="{88679F97-EB07-4741-9BB5-1DD224E3A04E}" presName="Name37" presStyleLbl="parChTrans1D2" presStyleIdx="1" presStyleCnt="2"/>
      <dgm:spPr/>
      <dgm:t>
        <a:bodyPr/>
        <a:lstStyle/>
        <a:p>
          <a:endParaRPr lang="en-US"/>
        </a:p>
      </dgm:t>
    </dgm:pt>
    <dgm:pt modelId="{D0AECAA7-72AC-694E-A91A-967F98FEDA06}" type="pres">
      <dgm:prSet presAssocID="{B2D2D839-4E2C-2D44-95CD-30B7A8D8F85D}" presName="hierRoot2" presStyleCnt="0">
        <dgm:presLayoutVars>
          <dgm:hierBranch val="init"/>
        </dgm:presLayoutVars>
      </dgm:prSet>
      <dgm:spPr/>
    </dgm:pt>
    <dgm:pt modelId="{7FF5CAF6-18DF-4F41-BC5F-596476E52CA0}" type="pres">
      <dgm:prSet presAssocID="{B2D2D839-4E2C-2D44-95CD-30B7A8D8F85D}" presName="rootComposite" presStyleCnt="0"/>
      <dgm:spPr/>
    </dgm:pt>
    <dgm:pt modelId="{BADB7D41-7877-DB46-ADFC-E38E1B22C874}" type="pres">
      <dgm:prSet presAssocID="{B2D2D839-4E2C-2D44-95CD-30B7A8D8F85D}" presName="rootText" presStyleLbl="node2" presStyleIdx="1" presStyleCnt="2">
        <dgm:presLayoutVars>
          <dgm:chPref val="3"/>
        </dgm:presLayoutVars>
      </dgm:prSet>
      <dgm:spPr/>
      <dgm:t>
        <a:bodyPr/>
        <a:lstStyle/>
        <a:p>
          <a:endParaRPr lang="en-US"/>
        </a:p>
      </dgm:t>
    </dgm:pt>
    <dgm:pt modelId="{4AFB9992-68C0-EF4F-84BD-5219625026AB}" type="pres">
      <dgm:prSet presAssocID="{B2D2D839-4E2C-2D44-95CD-30B7A8D8F85D}" presName="rootConnector" presStyleLbl="node2" presStyleIdx="1" presStyleCnt="2"/>
      <dgm:spPr/>
      <dgm:t>
        <a:bodyPr/>
        <a:lstStyle/>
        <a:p>
          <a:endParaRPr lang="en-US"/>
        </a:p>
      </dgm:t>
    </dgm:pt>
    <dgm:pt modelId="{A0D91C8F-2831-A946-BD58-803738E92F6B}" type="pres">
      <dgm:prSet presAssocID="{B2D2D839-4E2C-2D44-95CD-30B7A8D8F85D}" presName="hierChild4" presStyleCnt="0"/>
      <dgm:spPr/>
    </dgm:pt>
    <dgm:pt modelId="{708B5205-CDA3-0848-968C-CEAC0F0A2227}" type="pres">
      <dgm:prSet presAssocID="{B2D2D839-4E2C-2D44-95CD-30B7A8D8F85D}" presName="hierChild5" presStyleCnt="0"/>
      <dgm:spPr/>
    </dgm:pt>
    <dgm:pt modelId="{AD6BE82D-9206-714E-8AAC-A6261E4E92F9}" type="pres">
      <dgm:prSet presAssocID="{0011FB1A-7DC9-DF48-9281-EB1F6174B9C8}" presName="hierChild3" presStyleCnt="0"/>
      <dgm:spPr/>
    </dgm:pt>
  </dgm:ptLst>
  <dgm:cxnLst>
    <dgm:cxn modelId="{4EC1A639-835D-3641-82AB-3B82D8CB2C09}" srcId="{B673E490-4F8F-2045-BE3F-EC9441E71D00}" destId="{0011FB1A-7DC9-DF48-9281-EB1F6174B9C8}" srcOrd="0" destOrd="0" parTransId="{4A9199EB-7B23-6543-AAB2-DA7EB4B2D3D0}" sibTransId="{9F17BEE1-BAC3-2E49-B7AF-9371758E4006}"/>
    <dgm:cxn modelId="{1D4E4598-71B5-4E4C-BE1A-C11F8CC9640A}" type="presOf" srcId="{B673E490-4F8F-2045-BE3F-EC9441E71D00}" destId="{D4B9181D-045B-8942-B6F3-9609BC9C82D0}" srcOrd="0" destOrd="0" presId="urn:microsoft.com/office/officeart/2005/8/layout/orgChart1"/>
    <dgm:cxn modelId="{6BE24D8D-FD17-EF48-B243-21B2EA4EE2FA}" srcId="{0011FB1A-7DC9-DF48-9281-EB1F6174B9C8}" destId="{B2D2D839-4E2C-2D44-95CD-30B7A8D8F85D}" srcOrd="1" destOrd="0" parTransId="{88679F97-EB07-4741-9BB5-1DD224E3A04E}" sibTransId="{92A4757E-C828-AC48-8E56-6D0190187AFD}"/>
    <dgm:cxn modelId="{8123DD96-FD36-3046-B4AB-787BFE344CA8}" type="presOf" srcId="{EE484E30-1A6B-DA41-A1EF-446B05641AFC}" destId="{1C0EEB77-E8E9-EC4F-9744-83DC5F88E777}" srcOrd="1" destOrd="0" presId="urn:microsoft.com/office/officeart/2005/8/layout/orgChart1"/>
    <dgm:cxn modelId="{C39F9744-5124-B948-9B71-947572537C48}" type="presOf" srcId="{EE484E30-1A6B-DA41-A1EF-446B05641AFC}" destId="{0BE13F9E-6362-4246-9CB3-4E70E691D275}" srcOrd="0" destOrd="0" presId="urn:microsoft.com/office/officeart/2005/8/layout/orgChart1"/>
    <dgm:cxn modelId="{8274FC60-A19F-444C-A372-6330BCCC7790}" type="presOf" srcId="{0011FB1A-7DC9-DF48-9281-EB1F6174B9C8}" destId="{09F3C92A-963A-8848-B97F-E91D68230CBB}" srcOrd="0" destOrd="0" presId="urn:microsoft.com/office/officeart/2005/8/layout/orgChart1"/>
    <dgm:cxn modelId="{5CB93941-DBF8-BB40-A2FB-FB322B1E4EA8}" type="presOf" srcId="{0011FB1A-7DC9-DF48-9281-EB1F6174B9C8}" destId="{C3DB6450-E6F8-2943-9427-2751684D2DCA}" srcOrd="1" destOrd="0" presId="urn:microsoft.com/office/officeart/2005/8/layout/orgChart1"/>
    <dgm:cxn modelId="{5E59ECB4-036E-5640-A17C-E811C714C034}" type="presOf" srcId="{88679F97-EB07-4741-9BB5-1DD224E3A04E}" destId="{F7C17F11-53A3-AF43-ADDD-0D4DE98A5236}" srcOrd="0" destOrd="0" presId="urn:microsoft.com/office/officeart/2005/8/layout/orgChart1"/>
    <dgm:cxn modelId="{11D8F2AE-C4BC-1A46-B7F9-FA71EAA86259}" srcId="{0011FB1A-7DC9-DF48-9281-EB1F6174B9C8}" destId="{EE484E30-1A6B-DA41-A1EF-446B05641AFC}" srcOrd="0" destOrd="0" parTransId="{B87E0FD6-CEC5-0943-85D1-FE17DD4B2BCE}" sibTransId="{208B8F2F-BE0D-A14F-9A86-B9D34136D7A6}"/>
    <dgm:cxn modelId="{7FA275E3-749A-F94C-9BC1-8F2FF73D8F7A}" type="presOf" srcId="{B2D2D839-4E2C-2D44-95CD-30B7A8D8F85D}" destId="{4AFB9992-68C0-EF4F-84BD-5219625026AB}" srcOrd="1" destOrd="0" presId="urn:microsoft.com/office/officeart/2005/8/layout/orgChart1"/>
    <dgm:cxn modelId="{37552393-1FE8-F647-A1F5-4A0F5375C8B2}" type="presOf" srcId="{B87E0FD6-CEC5-0943-85D1-FE17DD4B2BCE}" destId="{31FD9EC9-014C-7E4E-80BD-434719955B1B}" srcOrd="0" destOrd="0" presId="urn:microsoft.com/office/officeart/2005/8/layout/orgChart1"/>
    <dgm:cxn modelId="{A64BF18D-755F-6D46-A958-90DE6024408B}" type="presOf" srcId="{B2D2D839-4E2C-2D44-95CD-30B7A8D8F85D}" destId="{BADB7D41-7877-DB46-ADFC-E38E1B22C874}" srcOrd="0" destOrd="0" presId="urn:microsoft.com/office/officeart/2005/8/layout/orgChart1"/>
    <dgm:cxn modelId="{964FB521-1CA6-934E-8E29-D9BD493177B7}" type="presParOf" srcId="{D4B9181D-045B-8942-B6F3-9609BC9C82D0}" destId="{8AEDE8D9-E3A5-974A-8AEC-D4176CADC37E}" srcOrd="0" destOrd="0" presId="urn:microsoft.com/office/officeart/2005/8/layout/orgChart1"/>
    <dgm:cxn modelId="{0D8AAF3C-1519-0744-AA75-C178507427AC}" type="presParOf" srcId="{8AEDE8D9-E3A5-974A-8AEC-D4176CADC37E}" destId="{DDAFFB5B-58EB-684D-B12F-DC4D42C00A96}" srcOrd="0" destOrd="0" presId="urn:microsoft.com/office/officeart/2005/8/layout/orgChart1"/>
    <dgm:cxn modelId="{11BA3194-736A-5546-86CF-2BF08BA69FE7}" type="presParOf" srcId="{DDAFFB5B-58EB-684D-B12F-DC4D42C00A96}" destId="{09F3C92A-963A-8848-B97F-E91D68230CBB}" srcOrd="0" destOrd="0" presId="urn:microsoft.com/office/officeart/2005/8/layout/orgChart1"/>
    <dgm:cxn modelId="{BA7D37DD-A292-E84D-96E8-79C5CB7D76A8}" type="presParOf" srcId="{DDAFFB5B-58EB-684D-B12F-DC4D42C00A96}" destId="{C3DB6450-E6F8-2943-9427-2751684D2DCA}" srcOrd="1" destOrd="0" presId="urn:microsoft.com/office/officeart/2005/8/layout/orgChart1"/>
    <dgm:cxn modelId="{704DF8AA-B5B1-EE40-87B6-9ADE4AFA0DE4}" type="presParOf" srcId="{8AEDE8D9-E3A5-974A-8AEC-D4176CADC37E}" destId="{A600CDDB-6D77-0C45-BA74-077913CB88D6}" srcOrd="1" destOrd="0" presId="urn:microsoft.com/office/officeart/2005/8/layout/orgChart1"/>
    <dgm:cxn modelId="{76073445-D574-2642-8920-FE6CDA4F07D1}" type="presParOf" srcId="{A600CDDB-6D77-0C45-BA74-077913CB88D6}" destId="{31FD9EC9-014C-7E4E-80BD-434719955B1B}" srcOrd="0" destOrd="0" presId="urn:microsoft.com/office/officeart/2005/8/layout/orgChart1"/>
    <dgm:cxn modelId="{322B9CDE-D8EA-CC43-9735-9466ABE6B7AC}" type="presParOf" srcId="{A600CDDB-6D77-0C45-BA74-077913CB88D6}" destId="{0B22C601-82B5-394E-9B34-00991560B2FE}" srcOrd="1" destOrd="0" presId="urn:microsoft.com/office/officeart/2005/8/layout/orgChart1"/>
    <dgm:cxn modelId="{76EB7DC8-1645-354A-894E-3DD54D5E217B}" type="presParOf" srcId="{0B22C601-82B5-394E-9B34-00991560B2FE}" destId="{1396C920-C89E-D945-B6F0-6210370CC761}" srcOrd="0" destOrd="0" presId="urn:microsoft.com/office/officeart/2005/8/layout/orgChart1"/>
    <dgm:cxn modelId="{35EA5B8D-ACE2-0042-8CCA-51859CFFBDBA}" type="presParOf" srcId="{1396C920-C89E-D945-B6F0-6210370CC761}" destId="{0BE13F9E-6362-4246-9CB3-4E70E691D275}" srcOrd="0" destOrd="0" presId="urn:microsoft.com/office/officeart/2005/8/layout/orgChart1"/>
    <dgm:cxn modelId="{418366A0-997C-3847-B2C9-CC1E2F9763DA}" type="presParOf" srcId="{1396C920-C89E-D945-B6F0-6210370CC761}" destId="{1C0EEB77-E8E9-EC4F-9744-83DC5F88E777}" srcOrd="1" destOrd="0" presId="urn:microsoft.com/office/officeart/2005/8/layout/orgChart1"/>
    <dgm:cxn modelId="{09169D81-FA52-874F-88CE-B93CFC03EFB2}" type="presParOf" srcId="{0B22C601-82B5-394E-9B34-00991560B2FE}" destId="{D08705E2-0A0A-7048-9945-58BD3C7E3E8C}" srcOrd="1" destOrd="0" presId="urn:microsoft.com/office/officeart/2005/8/layout/orgChart1"/>
    <dgm:cxn modelId="{9CE98201-D95C-BB4D-9F8E-EBB01FD8A7B8}" type="presParOf" srcId="{0B22C601-82B5-394E-9B34-00991560B2FE}" destId="{0A01B98C-AE94-E14F-AE76-B80B6D1FA84B}" srcOrd="2" destOrd="0" presId="urn:microsoft.com/office/officeart/2005/8/layout/orgChart1"/>
    <dgm:cxn modelId="{8E808699-3D4C-E340-93C0-0CC3F0595E5B}" type="presParOf" srcId="{A600CDDB-6D77-0C45-BA74-077913CB88D6}" destId="{F7C17F11-53A3-AF43-ADDD-0D4DE98A5236}" srcOrd="2" destOrd="0" presId="urn:microsoft.com/office/officeart/2005/8/layout/orgChart1"/>
    <dgm:cxn modelId="{A43AE70D-6111-364D-B3A8-86AA5CE26351}" type="presParOf" srcId="{A600CDDB-6D77-0C45-BA74-077913CB88D6}" destId="{D0AECAA7-72AC-694E-A91A-967F98FEDA06}" srcOrd="3" destOrd="0" presId="urn:microsoft.com/office/officeart/2005/8/layout/orgChart1"/>
    <dgm:cxn modelId="{D52BB860-CB6B-C048-8026-0195087CC963}" type="presParOf" srcId="{D0AECAA7-72AC-694E-A91A-967F98FEDA06}" destId="{7FF5CAF6-18DF-4F41-BC5F-596476E52CA0}" srcOrd="0" destOrd="0" presId="urn:microsoft.com/office/officeart/2005/8/layout/orgChart1"/>
    <dgm:cxn modelId="{90E19ECD-BBA8-A749-AA40-73F497F73066}" type="presParOf" srcId="{7FF5CAF6-18DF-4F41-BC5F-596476E52CA0}" destId="{BADB7D41-7877-DB46-ADFC-E38E1B22C874}" srcOrd="0" destOrd="0" presId="urn:microsoft.com/office/officeart/2005/8/layout/orgChart1"/>
    <dgm:cxn modelId="{1D8F9497-DDC8-8F48-909E-35ECEAC7518B}" type="presParOf" srcId="{7FF5CAF6-18DF-4F41-BC5F-596476E52CA0}" destId="{4AFB9992-68C0-EF4F-84BD-5219625026AB}" srcOrd="1" destOrd="0" presId="urn:microsoft.com/office/officeart/2005/8/layout/orgChart1"/>
    <dgm:cxn modelId="{30C05918-0AA3-2949-8255-D339C439CC39}" type="presParOf" srcId="{D0AECAA7-72AC-694E-A91A-967F98FEDA06}" destId="{A0D91C8F-2831-A946-BD58-803738E92F6B}" srcOrd="1" destOrd="0" presId="urn:microsoft.com/office/officeart/2005/8/layout/orgChart1"/>
    <dgm:cxn modelId="{5E732E90-60FA-2241-B0DC-87C8B38D4106}" type="presParOf" srcId="{D0AECAA7-72AC-694E-A91A-967F98FEDA06}" destId="{708B5205-CDA3-0848-968C-CEAC0F0A2227}" srcOrd="2" destOrd="0" presId="urn:microsoft.com/office/officeart/2005/8/layout/orgChart1"/>
    <dgm:cxn modelId="{85D93EA9-0355-F641-B330-605E7B0F7235}" type="presParOf" srcId="{8AEDE8D9-E3A5-974A-8AEC-D4176CADC37E}" destId="{AD6BE82D-9206-714E-8AAC-A6261E4E92F9}"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17F11-53A3-AF43-ADDD-0D4DE98A5236}">
      <dsp:nvSpPr>
        <dsp:cNvPr id="0" name=""/>
        <dsp:cNvSpPr/>
      </dsp:nvSpPr>
      <dsp:spPr>
        <a:xfrm>
          <a:off x="4802187" y="1425678"/>
          <a:ext cx="1723617" cy="598280"/>
        </a:xfrm>
        <a:custGeom>
          <a:avLst/>
          <a:gdLst/>
          <a:ahLst/>
          <a:cxnLst/>
          <a:rect l="0" t="0" r="0" b="0"/>
          <a:pathLst>
            <a:path>
              <a:moveTo>
                <a:pt x="0" y="0"/>
              </a:moveTo>
              <a:lnTo>
                <a:pt x="0" y="299140"/>
              </a:lnTo>
              <a:lnTo>
                <a:pt x="1723617" y="299140"/>
              </a:lnTo>
              <a:lnTo>
                <a:pt x="1723617" y="59828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FD9EC9-014C-7E4E-80BD-434719955B1B}">
      <dsp:nvSpPr>
        <dsp:cNvPr id="0" name=""/>
        <dsp:cNvSpPr/>
      </dsp:nvSpPr>
      <dsp:spPr>
        <a:xfrm>
          <a:off x="3078570" y="1425678"/>
          <a:ext cx="1723617" cy="598280"/>
        </a:xfrm>
        <a:custGeom>
          <a:avLst/>
          <a:gdLst/>
          <a:ahLst/>
          <a:cxnLst/>
          <a:rect l="0" t="0" r="0" b="0"/>
          <a:pathLst>
            <a:path>
              <a:moveTo>
                <a:pt x="1723617" y="0"/>
              </a:moveTo>
              <a:lnTo>
                <a:pt x="1723617" y="299140"/>
              </a:lnTo>
              <a:lnTo>
                <a:pt x="0" y="299140"/>
              </a:lnTo>
              <a:lnTo>
                <a:pt x="0" y="59828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F3C92A-963A-8848-B97F-E91D68230CBB}">
      <dsp:nvSpPr>
        <dsp:cNvPr id="0" name=""/>
        <dsp:cNvSpPr/>
      </dsp:nvSpPr>
      <dsp:spPr>
        <a:xfrm>
          <a:off x="3377710" y="1201"/>
          <a:ext cx="2848954" cy="1424477"/>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Filters</a:t>
          </a:r>
          <a:endParaRPr lang="en-US" sz="5100" kern="1200" dirty="0"/>
        </a:p>
      </dsp:txBody>
      <dsp:txXfrm>
        <a:off x="3377710" y="1201"/>
        <a:ext cx="2848954" cy="1424477"/>
      </dsp:txXfrm>
    </dsp:sp>
    <dsp:sp modelId="{0BE13F9E-6362-4246-9CB3-4E70E691D275}">
      <dsp:nvSpPr>
        <dsp:cNvPr id="0" name=""/>
        <dsp:cNvSpPr/>
      </dsp:nvSpPr>
      <dsp:spPr>
        <a:xfrm>
          <a:off x="1654093" y="2023959"/>
          <a:ext cx="2848954" cy="1424477"/>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Capture Filter</a:t>
          </a:r>
          <a:endParaRPr lang="en-US" sz="5100" kern="1200" dirty="0"/>
        </a:p>
      </dsp:txBody>
      <dsp:txXfrm>
        <a:off x="1654093" y="2023959"/>
        <a:ext cx="2848954" cy="1424477"/>
      </dsp:txXfrm>
    </dsp:sp>
    <dsp:sp modelId="{BADB7D41-7877-DB46-ADFC-E38E1B22C874}">
      <dsp:nvSpPr>
        <dsp:cNvPr id="0" name=""/>
        <dsp:cNvSpPr/>
      </dsp:nvSpPr>
      <dsp:spPr>
        <a:xfrm>
          <a:off x="5101327" y="2023959"/>
          <a:ext cx="2848954" cy="1424477"/>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Display Filter</a:t>
          </a:r>
          <a:endParaRPr lang="en-US" sz="5100" kern="1200" dirty="0"/>
        </a:p>
      </dsp:txBody>
      <dsp:txXfrm>
        <a:off x="5101327" y="2023959"/>
        <a:ext cx="2848954" cy="142447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34B8D-8574-D243-97D2-5F3FE6517567}" type="datetimeFigureOut">
              <a:rPr lang="en-US" smtClean="0"/>
              <a:pPr/>
              <a:t>8/26/2018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32BC4-7497-9044-8434-E01D2B2042A3}" type="slidenum">
              <a:rPr lang="en-US" smtClean="0"/>
              <a:pPr/>
              <a:t>‹#›</a:t>
            </a:fld>
            <a:endParaRPr lang="en-US"/>
          </a:p>
        </p:txBody>
      </p:sp>
    </p:spTree>
    <p:extLst>
      <p:ext uri="{BB962C8B-B14F-4D97-AF65-F5344CB8AC3E}">
        <p14:creationId xmlns:p14="http://schemas.microsoft.com/office/powerpoint/2010/main" xmlns="" val="169482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C32BC4-7497-9044-8434-E01D2B2042A3}" type="slidenum">
              <a:rPr lang="en-US" smtClean="0"/>
              <a:pPr/>
              <a:t>2</a:t>
            </a:fld>
            <a:endParaRPr lang="en-US"/>
          </a:p>
        </p:txBody>
      </p:sp>
    </p:spTree>
    <p:extLst>
      <p:ext uri="{BB962C8B-B14F-4D97-AF65-F5344CB8AC3E}">
        <p14:creationId xmlns:p14="http://schemas.microsoft.com/office/powerpoint/2010/main" xmlns="" val="71204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C32BC4-7497-9044-8434-E01D2B2042A3}" type="slidenum">
              <a:rPr lang="en-US" smtClean="0"/>
              <a:pPr/>
              <a:t>24</a:t>
            </a:fld>
            <a:endParaRPr lang="en-US"/>
          </a:p>
        </p:txBody>
      </p:sp>
    </p:spTree>
    <p:extLst>
      <p:ext uri="{BB962C8B-B14F-4D97-AF65-F5344CB8AC3E}">
        <p14:creationId xmlns:p14="http://schemas.microsoft.com/office/powerpoint/2010/main" xmlns="" val="143915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Graphical_user_interface" TargetMode="External"/><Relationship Id="rId2" Type="http://schemas.openxmlformats.org/officeDocument/2006/relationships/hyperlink" Target="https://en.wikipedia.org/wiki/Tcpdump" TargetMode="External"/><Relationship Id="rId1" Type="http://schemas.openxmlformats.org/officeDocument/2006/relationships/slideLayout" Target="../slideLayouts/slideLayout2.xml"/><Relationship Id="rId5" Type="http://schemas.openxmlformats.org/officeDocument/2006/relationships/image" Target="../media/image2.tiff"/><Relationship Id="rId4" Type="http://schemas.openxmlformats.org/officeDocument/2006/relationships/hyperlink" Target="https://en.wikipedia.org/wiki/Front-end_and_back-end"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2.tiff"/><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blog.packet-foo.com/2016/11/the-network-capture-playbook-part-3-network-card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BSD" TargetMode="External"/><Relationship Id="rId3" Type="http://schemas.openxmlformats.org/officeDocument/2006/relationships/hyperlink" Target="https://en.wikipedia.org/wiki/Qt_(software)" TargetMode="External"/><Relationship Id="rId7" Type="http://schemas.openxmlformats.org/officeDocument/2006/relationships/hyperlink" Target="https://en.wikipedia.org/wiki/MacOS" TargetMode="External"/><Relationship Id="rId12" Type="http://schemas.openxmlformats.org/officeDocument/2006/relationships/image" Target="../media/image2.tiff"/><Relationship Id="rId2" Type="http://schemas.openxmlformats.org/officeDocument/2006/relationships/hyperlink" Target="https://en.wikipedia.org/wiki/Cross-platform" TargetMode="External"/><Relationship Id="rId1" Type="http://schemas.openxmlformats.org/officeDocument/2006/relationships/slideLayout" Target="../slideLayouts/slideLayout2.xml"/><Relationship Id="rId6" Type="http://schemas.openxmlformats.org/officeDocument/2006/relationships/hyperlink" Target="https://en.wikipedia.org/wiki/Linux" TargetMode="External"/><Relationship Id="rId11" Type="http://schemas.openxmlformats.org/officeDocument/2006/relationships/hyperlink" Target="https://en.wikipedia.org/wiki/Microsoft_Windows" TargetMode="External"/><Relationship Id="rId5" Type="http://schemas.openxmlformats.org/officeDocument/2006/relationships/hyperlink" Target="https://en.wikipedia.org/wiki/Pcap" TargetMode="External"/><Relationship Id="rId10" Type="http://schemas.openxmlformats.org/officeDocument/2006/relationships/hyperlink" Target="https://en.wikipedia.org/wiki/Unix-like" TargetMode="External"/><Relationship Id="rId4" Type="http://schemas.openxmlformats.org/officeDocument/2006/relationships/hyperlink" Target="https://en.wikipedia.org/wiki/Widget_toolkit" TargetMode="External"/><Relationship Id="rId9" Type="http://schemas.openxmlformats.org/officeDocument/2006/relationships/hyperlink" Target="https://en.wikipedia.org/wiki/Solaris_(operating_syste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Features of</a:t>
            </a:r>
            <a:endParaRPr lang="en-US" dirty="0"/>
          </a:p>
        </p:txBody>
      </p:sp>
      <p:pic>
        <p:nvPicPr>
          <p:cNvPr id="6" name="Picture 5"/>
          <p:cNvPicPr>
            <a:picLocks noChangeAspect="1"/>
          </p:cNvPicPr>
          <p:nvPr/>
        </p:nvPicPr>
        <p:blipFill>
          <a:blip r:embed="rId2"/>
          <a:stretch>
            <a:fillRect/>
          </a:stretch>
        </p:blipFill>
        <p:spPr>
          <a:xfrm>
            <a:off x="0" y="5688983"/>
            <a:ext cx="3810000" cy="1041400"/>
          </a:xfrm>
          <a:prstGeom prst="rect">
            <a:avLst/>
          </a:prstGeom>
        </p:spPr>
      </p:pic>
      <p:pic>
        <p:nvPicPr>
          <p:cNvPr id="7" name="Picture 6"/>
          <p:cNvPicPr>
            <a:picLocks noChangeAspect="1"/>
          </p:cNvPicPr>
          <p:nvPr/>
        </p:nvPicPr>
        <p:blipFill>
          <a:blip r:embed="rId3"/>
          <a:stretch>
            <a:fillRect/>
          </a:stretch>
        </p:blipFill>
        <p:spPr>
          <a:xfrm>
            <a:off x="8008586" y="21825"/>
            <a:ext cx="3320473" cy="3320473"/>
          </a:xfrm>
          <a:prstGeom prst="rect">
            <a:avLst/>
          </a:prstGeom>
        </p:spPr>
      </p:pic>
    </p:spTree>
    <p:extLst>
      <p:ext uri="{BB962C8B-B14F-4D97-AF65-F5344CB8AC3E}">
        <p14:creationId xmlns:p14="http://schemas.microsoft.com/office/powerpoint/2010/main" xmlns="" val="993266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47312" y="2016125"/>
            <a:ext cx="7611701" cy="3449638"/>
          </a:xfrm>
        </p:spPr>
      </p:pic>
      <p:sp>
        <p:nvSpPr>
          <p:cNvPr id="7" name="TextBox 6"/>
          <p:cNvSpPr txBox="1"/>
          <p:nvPr/>
        </p:nvSpPr>
        <p:spPr>
          <a:xfrm>
            <a:off x="2042556" y="1270660"/>
            <a:ext cx="3174267" cy="535531"/>
          </a:xfrm>
          <a:prstGeom prst="rect">
            <a:avLst/>
          </a:prstGeom>
          <a:noFill/>
        </p:spPr>
        <p:txBody>
          <a:bodyPr wrap="none" rtlCol="0">
            <a:spAutoFit/>
          </a:bodyPr>
          <a:lstStyle/>
          <a:p>
            <a:pPr defTabSz="914400">
              <a:lnSpc>
                <a:spcPct val="90000"/>
              </a:lnSpc>
              <a:spcBef>
                <a:spcPct val="0"/>
              </a:spcBef>
            </a:pPr>
            <a:r>
              <a:rPr lang="en-US" sz="3200" cap="all" dirty="0">
                <a:latin typeface="+mj-lt"/>
                <a:ea typeface="+mj-ea"/>
                <a:cs typeface="+mj-cs"/>
              </a:rPr>
              <a:t>Normal Mode</a:t>
            </a:r>
          </a:p>
        </p:txBody>
      </p:sp>
      <p:pic>
        <p:nvPicPr>
          <p:cNvPr id="8" name="Picture 7"/>
          <p:cNvPicPr>
            <a:picLocks noChangeAspect="1"/>
          </p:cNvPicPr>
          <p:nvPr/>
        </p:nvPicPr>
        <p:blipFill>
          <a:blip r:embed="rId3"/>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410790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Promiscuous mode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47312" y="2016125"/>
            <a:ext cx="7611701" cy="3449638"/>
          </a:xfrm>
        </p:spPr>
      </p:pic>
      <p:pic>
        <p:nvPicPr>
          <p:cNvPr id="5" name="Picture 4"/>
          <p:cNvPicPr>
            <a:picLocks noChangeAspect="1"/>
          </p:cNvPicPr>
          <p:nvPr/>
        </p:nvPicPr>
        <p:blipFill>
          <a:blip r:embed="rId3"/>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697986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a:t>
            </a:r>
            <a:r>
              <a:rPr lang="en-US" dirty="0" err="1" smtClean="0"/>
              <a:t>wireshark</a:t>
            </a:r>
            <a:r>
              <a:rPr lang="en-US" dirty="0" smtClean="0"/>
              <a:t> </a:t>
            </a:r>
            <a:r>
              <a:rPr lang="en-US" dirty="0" err="1" smtClean="0"/>
              <a:t>ui</a:t>
            </a:r>
            <a:r>
              <a:rPr lang="en-US" dirty="0" smtClean="0"/>
              <a:t> </a:t>
            </a:r>
            <a:endParaRPr lang="en-US" dirty="0"/>
          </a:p>
        </p:txBody>
      </p:sp>
      <p:sp>
        <p:nvSpPr>
          <p:cNvPr id="3" name="Content Placeholder 2"/>
          <p:cNvSpPr>
            <a:spLocks noGrp="1"/>
          </p:cNvSpPr>
          <p:nvPr>
            <p:ph idx="1"/>
          </p:nvPr>
        </p:nvSpPr>
        <p:spPr/>
        <p:txBody>
          <a:bodyPr/>
          <a:lstStyle/>
          <a:p>
            <a:r>
              <a:rPr lang="en-US" dirty="0" smtClean="0"/>
              <a:t>Wireshark interface list</a:t>
            </a:r>
          </a:p>
          <a:p>
            <a:r>
              <a:rPr lang="en-US" dirty="0" smtClean="0"/>
              <a:t>Wireshark UI overview</a:t>
            </a:r>
          </a:p>
          <a:p>
            <a:pPr lvl="1"/>
            <a:r>
              <a:rPr lang="en-US" dirty="0" smtClean="0"/>
              <a:t>Packet List pane</a:t>
            </a:r>
          </a:p>
          <a:p>
            <a:pPr lvl="1"/>
            <a:r>
              <a:rPr lang="en-US" dirty="0" smtClean="0"/>
              <a:t>Packet Details pane</a:t>
            </a:r>
          </a:p>
          <a:p>
            <a:pPr lvl="1"/>
            <a:r>
              <a:rPr lang="en-US" dirty="0" smtClean="0"/>
              <a:t>Packet Bytes pane</a:t>
            </a:r>
            <a:endParaRPr lang="en-US" dirty="0"/>
          </a:p>
        </p:txBody>
      </p:sp>
      <p:pic>
        <p:nvPicPr>
          <p:cNvPr id="4" name="Picture 3"/>
          <p:cNvPicPr>
            <a:picLocks noChangeAspect="1"/>
          </p:cNvPicPr>
          <p:nvPr/>
        </p:nvPicPr>
        <p:blipFill>
          <a:blip r:embed="rId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573008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wireshark</a:t>
            </a:r>
            <a:r>
              <a:rPr lang="en-US" dirty="0" smtClean="0"/>
              <a:t> contd..,</a:t>
            </a:r>
            <a:endParaRPr lang="en-US" dirty="0"/>
          </a:p>
        </p:txBody>
      </p:sp>
      <p:sp>
        <p:nvSpPr>
          <p:cNvPr id="3" name="Content Placeholder 2"/>
          <p:cNvSpPr>
            <a:spLocks noGrp="1"/>
          </p:cNvSpPr>
          <p:nvPr>
            <p:ph idx="1"/>
          </p:nvPr>
        </p:nvSpPr>
        <p:spPr/>
        <p:txBody>
          <a:bodyPr/>
          <a:lstStyle/>
          <a:p>
            <a:r>
              <a:rPr lang="en-US" dirty="0"/>
              <a:t>Wireshark is very similar to </a:t>
            </a:r>
            <a:r>
              <a:rPr lang="en-US" dirty="0">
                <a:hlinkClick r:id="rId2" tooltip="Tcpdump"/>
              </a:rPr>
              <a:t>tcpdump</a:t>
            </a:r>
            <a:r>
              <a:rPr lang="en-US" dirty="0"/>
              <a:t>, but has a </a:t>
            </a:r>
            <a:r>
              <a:rPr lang="en-US" dirty="0">
                <a:hlinkClick r:id="rId3" tooltip="Graphical user interface"/>
              </a:rPr>
              <a:t>graphical</a:t>
            </a:r>
            <a:r>
              <a:rPr lang="en-US" dirty="0"/>
              <a:t> </a:t>
            </a:r>
            <a:r>
              <a:rPr lang="en-US" dirty="0">
                <a:hlinkClick r:id="rId4" tooltip="Front-end and back-end"/>
              </a:rPr>
              <a:t>front-end</a:t>
            </a:r>
            <a:r>
              <a:rPr lang="en-US" dirty="0"/>
              <a:t>, plus some integrated sorting and filtering </a:t>
            </a:r>
            <a:r>
              <a:rPr lang="en-US" dirty="0" smtClean="0"/>
              <a:t>options.</a:t>
            </a:r>
          </a:p>
          <a:p>
            <a:r>
              <a:rPr lang="en-US" b="1" dirty="0" err="1"/>
              <a:t>tcpdump</a:t>
            </a:r>
            <a:r>
              <a:rPr lang="en-US" dirty="0"/>
              <a:t> is a command line network sniffer, used to capture network </a:t>
            </a:r>
            <a:r>
              <a:rPr lang="en-US" dirty="0" smtClean="0"/>
              <a:t>packets</a:t>
            </a:r>
            <a:r>
              <a:rPr lang="en-US" b="1" dirty="0" smtClean="0"/>
              <a:t>	</a:t>
            </a:r>
            <a:endParaRPr lang="en-US" dirty="0" smtClean="0"/>
          </a:p>
          <a:p>
            <a:pPr lvl="1"/>
            <a:r>
              <a:rPr lang="en-US" dirty="0"/>
              <a:t>$ </a:t>
            </a:r>
            <a:r>
              <a:rPr lang="en-US" dirty="0" err="1"/>
              <a:t>tcpdump</a:t>
            </a:r>
            <a:r>
              <a:rPr lang="en-US" dirty="0"/>
              <a:t> -</a:t>
            </a:r>
            <a:r>
              <a:rPr lang="en-US" dirty="0" err="1"/>
              <a:t>i</a:t>
            </a:r>
            <a:r>
              <a:rPr lang="en-US" dirty="0"/>
              <a:t> &lt;interface&gt; </a:t>
            </a:r>
            <a:r>
              <a:rPr lang="en-US" dirty="0" smtClean="0"/>
              <a:t>-</a:t>
            </a:r>
            <a:r>
              <a:rPr lang="en-US" dirty="0"/>
              <a:t>w &lt;some-file&gt;</a:t>
            </a:r>
            <a:br>
              <a:rPr lang="en-US" dirty="0"/>
            </a:br>
            <a:endParaRPr lang="en-US" dirty="0"/>
          </a:p>
        </p:txBody>
      </p:sp>
      <p:pic>
        <p:nvPicPr>
          <p:cNvPr id="4" name="Picture 3"/>
          <p:cNvPicPr>
            <a:picLocks noChangeAspect="1"/>
          </p:cNvPicPr>
          <p:nvPr/>
        </p:nvPicPr>
        <p:blipFill>
          <a:blip r:embed="rId5"/>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75322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 capturing with </a:t>
            </a:r>
            <a:r>
              <a:rPr lang="en-US" dirty="0" err="1" smtClean="0"/>
              <a:t>tcpdump</a:t>
            </a:r>
            <a:r>
              <a:rPr lang="en-US" dirty="0" smtClean="0"/>
              <a:t> for viewing with </a:t>
            </a:r>
            <a:r>
              <a:rPr lang="en-US" dirty="0" err="1" smtClean="0"/>
              <a:t>wireshark</a:t>
            </a:r>
            <a:endParaRPr lang="en-US" dirty="0"/>
          </a:p>
        </p:txBody>
      </p:sp>
      <p:sp>
        <p:nvSpPr>
          <p:cNvPr id="3" name="Content Placeholder 2"/>
          <p:cNvSpPr>
            <a:spLocks noGrp="1"/>
          </p:cNvSpPr>
          <p:nvPr>
            <p:ph idx="1"/>
          </p:nvPr>
        </p:nvSpPr>
        <p:spPr/>
        <p:txBody>
          <a:bodyPr/>
          <a:lstStyle/>
          <a:p>
            <a:r>
              <a:rPr lang="en-US" dirty="0" smtClean="0"/>
              <a:t>Perform </a:t>
            </a:r>
            <a:r>
              <a:rPr lang="en-US" dirty="0" err="1" smtClean="0"/>
              <a:t>tcpdump</a:t>
            </a:r>
            <a:r>
              <a:rPr lang="en-US" dirty="0" smtClean="0"/>
              <a:t> operation</a:t>
            </a:r>
          </a:p>
          <a:p>
            <a:r>
              <a:rPr lang="en-US" dirty="0" smtClean="0"/>
              <a:t>Open the </a:t>
            </a:r>
            <a:r>
              <a:rPr lang="en-US" dirty="0" err="1" smtClean="0"/>
              <a:t>tcpdump</a:t>
            </a:r>
            <a:r>
              <a:rPr lang="en-US" dirty="0" smtClean="0"/>
              <a:t> output file into Wireshark</a:t>
            </a:r>
            <a:endParaRPr lang="en-US" dirty="0"/>
          </a:p>
        </p:txBody>
      </p:sp>
      <p:pic>
        <p:nvPicPr>
          <p:cNvPr id="4" name="Picture 3"/>
          <p:cNvPicPr>
            <a:picLocks noChangeAspect="1"/>
          </p:cNvPicPr>
          <p:nvPr/>
        </p:nvPicPr>
        <p:blipFill>
          <a:blip r:embed="rId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6572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Exporting specific data from </a:t>
            </a:r>
            <a:r>
              <a:rPr lang="en-US" dirty="0" err="1" smtClean="0"/>
              <a:t>wireshark</a:t>
            </a:r>
            <a:endParaRPr lang="en-US" dirty="0"/>
          </a:p>
        </p:txBody>
      </p:sp>
      <p:sp>
        <p:nvSpPr>
          <p:cNvPr id="3" name="Content Placeholder 2"/>
          <p:cNvSpPr>
            <a:spLocks noGrp="1"/>
          </p:cNvSpPr>
          <p:nvPr>
            <p:ph idx="1"/>
          </p:nvPr>
        </p:nvSpPr>
        <p:spPr/>
        <p:txBody>
          <a:bodyPr/>
          <a:lstStyle/>
          <a:p>
            <a:r>
              <a:rPr lang="en-US" dirty="0" smtClean="0"/>
              <a:t>Lets see a demo on how to export data</a:t>
            </a:r>
            <a:endParaRPr lang="en-US" dirty="0"/>
          </a:p>
        </p:txBody>
      </p:sp>
      <p:pic>
        <p:nvPicPr>
          <p:cNvPr id="4" name="Picture 3"/>
          <p:cNvPicPr>
            <a:picLocks noChangeAspect="1"/>
          </p:cNvPicPr>
          <p:nvPr/>
        </p:nvPicPr>
        <p:blipFill>
          <a:blip r:embed="rId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75211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Coloring rules/Color filter</a:t>
            </a:r>
            <a:endParaRPr lang="en-US" dirty="0"/>
          </a:p>
        </p:txBody>
      </p:sp>
      <p:sp>
        <p:nvSpPr>
          <p:cNvPr id="3" name="Content Placeholder 2"/>
          <p:cNvSpPr>
            <a:spLocks noGrp="1"/>
          </p:cNvSpPr>
          <p:nvPr>
            <p:ph idx="1"/>
          </p:nvPr>
        </p:nvSpPr>
        <p:spPr/>
        <p:txBody>
          <a:bodyPr/>
          <a:lstStyle/>
          <a:p>
            <a:r>
              <a:rPr lang="en-US" dirty="0"/>
              <a:t>both coloring rules and display filters share the same syntax</a:t>
            </a:r>
          </a:p>
        </p:txBody>
      </p:sp>
      <p:pic>
        <p:nvPicPr>
          <p:cNvPr id="4" name="Picture 3"/>
          <p:cNvPicPr>
            <a:picLocks noChangeAspect="1"/>
          </p:cNvPicPr>
          <p:nvPr/>
        </p:nvPicPr>
        <p:blipFill>
          <a:blip r:embed="rId2"/>
          <a:stretch>
            <a:fillRect/>
          </a:stretch>
        </p:blipFill>
        <p:spPr>
          <a:xfrm>
            <a:off x="0" y="5688983"/>
            <a:ext cx="3810000" cy="1041400"/>
          </a:xfrm>
          <a:prstGeom prst="rect">
            <a:avLst/>
          </a:prstGeom>
        </p:spPr>
      </p:pic>
      <p:sp>
        <p:nvSpPr>
          <p:cNvPr id="5" name="TextBox 4"/>
          <p:cNvSpPr txBox="1"/>
          <p:nvPr/>
        </p:nvSpPr>
        <p:spPr>
          <a:xfrm>
            <a:off x="4904509" y="102127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1426580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 coloring rule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45424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049107536"/>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6"/>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223192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use capture filter</a:t>
            </a:r>
            <a:endParaRPr lang="en-US" dirty="0"/>
          </a:p>
        </p:txBody>
      </p:sp>
      <p:sp>
        <p:nvSpPr>
          <p:cNvPr id="3" name="Content Placeholder 2"/>
          <p:cNvSpPr>
            <a:spLocks noGrp="1"/>
          </p:cNvSpPr>
          <p:nvPr>
            <p:ph idx="1"/>
          </p:nvPr>
        </p:nvSpPr>
        <p:spPr/>
        <p:txBody>
          <a:bodyPr/>
          <a:lstStyle/>
          <a:p>
            <a:r>
              <a:rPr lang="en-US" dirty="0" smtClean="0"/>
              <a:t>This </a:t>
            </a:r>
            <a:r>
              <a:rPr lang="en-US" dirty="0"/>
              <a:t>gives you the facility to capture what you want to capture—others will be </a:t>
            </a:r>
            <a:r>
              <a:rPr lang="en-US" dirty="0" smtClean="0"/>
              <a:t>discarded</a:t>
            </a:r>
          </a:p>
          <a:p>
            <a:r>
              <a:rPr lang="en-US" dirty="0"/>
              <a:t>Capturing only </a:t>
            </a:r>
            <a:r>
              <a:rPr lang="en-US" dirty="0" smtClean="0"/>
              <a:t>traffic </a:t>
            </a:r>
            <a:r>
              <a:rPr lang="en-US" dirty="0"/>
              <a:t>that meets your requirement is really useful when you have a large volume of packets </a:t>
            </a:r>
            <a:r>
              <a:rPr lang="en-US" dirty="0" smtClean="0"/>
              <a:t>flowing </a:t>
            </a:r>
            <a:r>
              <a:rPr lang="en-US" dirty="0"/>
              <a:t>around. Creating your own </a:t>
            </a:r>
            <a:r>
              <a:rPr lang="en-US" dirty="0" smtClean="0"/>
              <a:t>custom</a:t>
            </a:r>
            <a:endParaRPr lang="en-US" dirty="0"/>
          </a:p>
          <a:p>
            <a:endParaRPr lang="en-US" b="1" dirty="0"/>
          </a:p>
        </p:txBody>
      </p:sp>
      <p:pic>
        <p:nvPicPr>
          <p:cNvPr id="4" name="Picture 3"/>
          <p:cNvPicPr>
            <a:picLocks noChangeAspect="1"/>
          </p:cNvPicPr>
          <p:nvPr/>
        </p:nvPicPr>
        <p:blipFill>
          <a:blip r:embed="rId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820838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wireshark</a:t>
            </a:r>
            <a:r>
              <a:rPr lang="en-US" dirty="0" smtClean="0"/>
              <a:t>?</a:t>
            </a:r>
            <a:endParaRPr lang="en-US" dirty="0"/>
          </a:p>
        </p:txBody>
      </p:sp>
      <p:sp>
        <p:nvSpPr>
          <p:cNvPr id="3" name="Content Placeholder 2"/>
          <p:cNvSpPr>
            <a:spLocks noGrp="1"/>
          </p:cNvSpPr>
          <p:nvPr>
            <p:ph idx="1"/>
          </p:nvPr>
        </p:nvSpPr>
        <p:spPr/>
        <p:txBody>
          <a:bodyPr>
            <a:normAutofit/>
          </a:bodyPr>
          <a:lstStyle/>
          <a:p>
            <a:r>
              <a:rPr lang="en-US" sz="4000" dirty="0"/>
              <a:t>Wireshark is a free and open source packet </a:t>
            </a:r>
            <a:r>
              <a:rPr lang="en-US" sz="4000" dirty="0" smtClean="0"/>
              <a:t>analyzer</a:t>
            </a:r>
            <a:endParaRPr lang="en-US" sz="4000" dirty="0"/>
          </a:p>
        </p:txBody>
      </p:sp>
      <p:pic>
        <p:nvPicPr>
          <p:cNvPr id="4" name="Picture 3"/>
          <p:cNvPicPr>
            <a:picLocks noChangeAspect="1"/>
          </p:cNvPicPr>
          <p:nvPr/>
        </p:nvPicPr>
        <p:blipFill>
          <a:blip r:embed="rId3"/>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848829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42889" y="257176"/>
            <a:ext cx="11472862" cy="5872162"/>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b="1" dirty="0" smtClean="0"/>
              <a:t>Berkley Packet Filter </a:t>
            </a:r>
            <a:r>
              <a:rPr lang="en-US" sz="1800" dirty="0" smtClean="0"/>
              <a:t>(</a:t>
            </a:r>
            <a:r>
              <a:rPr lang="en-US" sz="1800" b="1" dirty="0" smtClean="0"/>
              <a:t>BPF</a:t>
            </a:r>
            <a:r>
              <a:rPr lang="en-US" sz="1800" dirty="0" smtClean="0"/>
              <a:t>) syntax is used to create capture filters </a:t>
            </a:r>
          </a:p>
          <a:p>
            <a:r>
              <a:rPr lang="en-US" sz="1800" dirty="0" smtClean="0"/>
              <a:t>The syntax is as follows:</a:t>
            </a:r>
          </a:p>
          <a:p>
            <a:r>
              <a:rPr lang="en-US" sz="1800" b="1" dirty="0" smtClean="0"/>
              <a:t>Identifiers</a:t>
            </a:r>
            <a:r>
              <a:rPr lang="en-US" sz="1800" dirty="0" smtClean="0"/>
              <a:t>: This is the value that you are looking for in your packets. For example, if you are filtering the packets for a certain IP address, then your capture filter will look something like host 192.168.1.1, where the value 192.168.1.1 is an identifier.</a:t>
            </a:r>
          </a:p>
          <a:p>
            <a:r>
              <a:rPr lang="en-US" sz="1800" b="1" dirty="0" smtClean="0"/>
              <a:t>Qualifiers</a:t>
            </a:r>
            <a:r>
              <a:rPr lang="en-US" sz="1800" dirty="0" smtClean="0"/>
              <a:t>: These are categorized into three different sections: </a:t>
            </a:r>
          </a:p>
          <a:p>
            <a:pPr marL="800100" lvl="1" indent="-342900">
              <a:buFont typeface="+mj-lt"/>
              <a:buAutoNum type="arabicPeriod"/>
            </a:pPr>
            <a:r>
              <a:rPr lang="en-US" b="1" dirty="0" smtClean="0"/>
              <a:t>Type</a:t>
            </a:r>
            <a:r>
              <a:rPr lang="en-US" dirty="0" smtClean="0"/>
              <a:t>: There are three types of type qualifiers: </a:t>
            </a:r>
            <a:r>
              <a:rPr lang="en-US" b="1" dirty="0" smtClean="0"/>
              <a:t>host</a:t>
            </a:r>
            <a:r>
              <a:rPr lang="en-US" dirty="0" smtClean="0"/>
              <a:t>, </a:t>
            </a:r>
            <a:r>
              <a:rPr lang="en-US" b="1" dirty="0" smtClean="0"/>
              <a:t>port</a:t>
            </a:r>
            <a:r>
              <a:rPr lang="en-US" dirty="0" smtClean="0"/>
              <a:t>, and </a:t>
            </a:r>
            <a:r>
              <a:rPr lang="en-US" b="1" dirty="0" smtClean="0"/>
              <a:t>net</a:t>
            </a:r>
            <a:r>
              <a:rPr lang="en-US" dirty="0" smtClean="0"/>
              <a:t>. In short, a type qualifier refers to the name or the number that your identifier refers to. For example, in your host 192.168.1.1 filter, host is the type qualifier. </a:t>
            </a:r>
          </a:p>
          <a:p>
            <a:pPr marL="800100" lvl="1" indent="-342900">
              <a:buFont typeface="+mj-lt"/>
              <a:buAutoNum type="arabicPeriod"/>
            </a:pPr>
            <a:r>
              <a:rPr lang="en-US" b="1" dirty="0" smtClean="0"/>
              <a:t>Direction</a:t>
            </a:r>
            <a:r>
              <a:rPr lang="en-US" dirty="0" smtClean="0"/>
              <a:t>: Sometimes, when you need to capture packets from a particular </a:t>
            </a:r>
            <a:r>
              <a:rPr lang="en-US" b="1" dirty="0" smtClean="0"/>
              <a:t>destination</a:t>
            </a:r>
            <a:r>
              <a:rPr lang="en-US" dirty="0" smtClean="0"/>
              <a:t> or </a:t>
            </a:r>
            <a:r>
              <a:rPr lang="en-US" b="1" dirty="0" smtClean="0"/>
              <a:t>source</a:t>
            </a:r>
            <a:r>
              <a:rPr lang="en-US" dirty="0" smtClean="0"/>
              <a:t>, we can specify direction qualifiers as well. For example, in the </a:t>
            </a:r>
            <a:r>
              <a:rPr lang="en-US" dirty="0" err="1" smtClean="0"/>
              <a:t>src</a:t>
            </a:r>
            <a:r>
              <a:rPr lang="en-US" dirty="0" smtClean="0"/>
              <a:t> host 192.168.1.1 capture filter, </a:t>
            </a:r>
            <a:r>
              <a:rPr lang="en-US" dirty="0" err="1" smtClean="0"/>
              <a:t>src</a:t>
            </a:r>
            <a:r>
              <a:rPr lang="en-US" dirty="0" smtClean="0"/>
              <a:t> specifies that we've to capture packets originating from a specific host only. Likewise, if you specify </a:t>
            </a:r>
            <a:r>
              <a:rPr lang="en-US" dirty="0" err="1" smtClean="0"/>
              <a:t>dst</a:t>
            </a:r>
            <a:r>
              <a:rPr lang="en-US" dirty="0" smtClean="0"/>
              <a:t> host 192.168.1.1, would capture packets only destined to host 192.168.1.1. </a:t>
            </a:r>
          </a:p>
          <a:p>
            <a:pPr marL="800100" lvl="1" indent="-342900">
              <a:buFont typeface="+mj-lt"/>
              <a:buAutoNum type="arabicPeriod"/>
            </a:pPr>
            <a:r>
              <a:rPr lang="en-US" b="1" dirty="0" smtClean="0"/>
              <a:t>Proto</a:t>
            </a:r>
            <a:r>
              <a:rPr lang="en-US" dirty="0" smtClean="0"/>
              <a:t>: This refers to protocol qualifiers that give us the feature where we can mention the specific protocol that we want to add in our expression for capture purposes. For example, if you want to capture http traffic coming from your host 192.168.1.1, then your expression will look something like </a:t>
            </a:r>
            <a:r>
              <a:rPr lang="en-US" dirty="0" err="1" smtClean="0"/>
              <a:t>src</a:t>
            </a:r>
            <a:r>
              <a:rPr lang="en-US" dirty="0" smtClean="0"/>
              <a:t> host 192.168.1.1 and </a:t>
            </a:r>
            <a:r>
              <a:rPr lang="en-US" dirty="0" err="1" smtClean="0"/>
              <a:t>tcp</a:t>
            </a:r>
            <a:r>
              <a:rPr lang="en-US" dirty="0" smtClean="0"/>
              <a:t> port 80.</a:t>
            </a:r>
            <a:r>
              <a:rPr lang="en-US" sz="1400" dirty="0" smtClean="0"/>
              <a:t/>
            </a:r>
            <a:br>
              <a:rPr lang="en-US" sz="1400" dirty="0" smtClean="0"/>
            </a:br>
            <a:endParaRPr lang="en-US" sz="1400" dirty="0" smtClean="0"/>
          </a:p>
          <a:p>
            <a:endParaRPr lang="en-US" dirty="0" smtClean="0"/>
          </a:p>
          <a:p>
            <a:endParaRPr lang="en-US" dirty="0"/>
          </a:p>
        </p:txBody>
      </p:sp>
      <p:pic>
        <p:nvPicPr>
          <p:cNvPr id="3" name="Picture 2"/>
          <p:cNvPicPr>
            <a:picLocks noChangeAspect="1"/>
          </p:cNvPicPr>
          <p:nvPr/>
        </p:nvPicPr>
        <p:blipFill>
          <a:blip r:embed="rId2"/>
          <a:stretch>
            <a:fillRect/>
          </a:stretch>
        </p:blipFill>
        <p:spPr>
          <a:xfrm>
            <a:off x="0" y="5816600"/>
            <a:ext cx="3810000" cy="1041400"/>
          </a:xfrm>
          <a:prstGeom prst="rect">
            <a:avLst/>
          </a:prstGeom>
        </p:spPr>
      </p:pic>
    </p:spTree>
    <p:extLst>
      <p:ext uri="{BB962C8B-B14F-4D97-AF65-F5344CB8AC3E}">
        <p14:creationId xmlns:p14="http://schemas.microsoft.com/office/powerpoint/2010/main" xmlns="" val="129667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921053662"/>
              </p:ext>
            </p:extLst>
          </p:nvPr>
        </p:nvGraphicFramePr>
        <p:xfrm>
          <a:off x="2065940" y="0"/>
          <a:ext cx="9349772" cy="6035040"/>
        </p:xfrm>
        <a:graphic>
          <a:graphicData uri="http://schemas.openxmlformats.org/drawingml/2006/table">
            <a:tbl>
              <a:tblPr>
                <a:effectLst/>
              </a:tblPr>
              <a:tblGrid>
                <a:gridCol w="4674886"/>
                <a:gridCol w="4674886"/>
              </a:tblGrid>
              <a:tr h="247435">
                <a:tc>
                  <a:txBody>
                    <a:bodyPr/>
                    <a:lstStyle/>
                    <a:p>
                      <a:r>
                        <a:rPr lang="en-US" sz="1800" b="1">
                          <a:effectLst/>
                          <a:latin typeface="Book Antiqua" charset="0"/>
                        </a:rPr>
                        <a:t>Filters </a:t>
                      </a:r>
                      <a:endParaRPr lang="en-US" sz="1800">
                        <a:effectLst/>
                        <a:latin typeface="Book Antiqua" charset="0"/>
                      </a:endParaRP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a:effectLst/>
                          <a:latin typeface="Book Antiqua" charset="0"/>
                        </a:rPr>
                        <a:t>Description </a:t>
                      </a:r>
                      <a:endParaRPr lang="en-US" sz="1800">
                        <a:effectLst/>
                        <a:latin typeface="Book Antiqua" charset="0"/>
                      </a:endParaRP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35">
                <a:tc>
                  <a:txBody>
                    <a:bodyPr/>
                    <a:lstStyle/>
                    <a:p>
                      <a:r>
                        <a:rPr lang="sk-SK" sz="1800" dirty="0" err="1">
                          <a:effectLst/>
                          <a:latin typeface="Book Antiqua" charset="0"/>
                        </a:rPr>
                        <a:t>host</a:t>
                      </a:r>
                      <a:r>
                        <a:rPr lang="sk-SK" sz="1800" dirty="0">
                          <a:effectLst/>
                          <a:latin typeface="Book Antiqua" charset="0"/>
                        </a:rPr>
                        <a:t> 192.168.1.1 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effectLst/>
                          <a:latin typeface="Book Antiqua" charset="0"/>
                        </a:rPr>
                        <a:t>All traffic associated with host 192.168.1.1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35">
                <a:tc>
                  <a:txBody>
                    <a:bodyPr/>
                    <a:lstStyle/>
                    <a:p>
                      <a:r>
                        <a:rPr lang="is-IS" sz="1800">
                          <a:effectLst/>
                          <a:latin typeface="Book Antiqua" charset="0"/>
                        </a:rPr>
                        <a:t>port 8080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effectLst/>
                          <a:latin typeface="Book Antiqua" charset="0"/>
                        </a:rPr>
                        <a:t>All traffic associated with port 8080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35">
                <a:tc>
                  <a:txBody>
                    <a:bodyPr/>
                    <a:lstStyle/>
                    <a:p>
                      <a:r>
                        <a:rPr lang="hr-HR" sz="1800">
                          <a:effectLst/>
                          <a:latin typeface="Book Antiqua" charset="0"/>
                        </a:rPr>
                        <a:t>src host 192.168.1.1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effectLst/>
                          <a:latin typeface="Book Antiqua" charset="0"/>
                        </a:rPr>
                        <a:t>All traffic originating from host 192.168.1.1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35">
                <a:tc>
                  <a:txBody>
                    <a:bodyPr/>
                    <a:lstStyle/>
                    <a:p>
                      <a:r>
                        <a:rPr lang="en-US" sz="1800">
                          <a:effectLst/>
                          <a:latin typeface="Book Antiqua" charset="0"/>
                        </a:rPr>
                        <a:t>dst host 192.168.1.1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effectLst/>
                          <a:latin typeface="Book Antiqua" charset="0"/>
                        </a:rPr>
                        <a:t>All traffic destined to host 192.168.1.1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35">
                <a:tc>
                  <a:txBody>
                    <a:bodyPr/>
                    <a:lstStyle/>
                    <a:p>
                      <a:r>
                        <a:rPr lang="hr-HR" sz="1800" dirty="0" err="1">
                          <a:effectLst/>
                          <a:latin typeface="Book Antiqua" charset="0"/>
                        </a:rPr>
                        <a:t>src</a:t>
                      </a:r>
                      <a:r>
                        <a:rPr lang="hr-HR" sz="1800" dirty="0">
                          <a:effectLst/>
                          <a:latin typeface="Book Antiqua" charset="0"/>
                        </a:rPr>
                        <a:t> </a:t>
                      </a:r>
                      <a:r>
                        <a:rPr lang="hr-HR" sz="1800">
                          <a:effectLst/>
                          <a:latin typeface="Book Antiqua" charset="0"/>
                        </a:rPr>
                        <a:t>port</a:t>
                      </a:r>
                      <a:r>
                        <a:rPr lang="hr-HR" sz="1800" dirty="0">
                          <a:effectLst/>
                          <a:latin typeface="Book Antiqua" charset="0"/>
                        </a:rPr>
                        <a:t> 53 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effectLst/>
                          <a:latin typeface="Book Antiqua" charset="0"/>
                        </a:rPr>
                        <a:t>All traffic originating from port 53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35">
                <a:tc>
                  <a:txBody>
                    <a:bodyPr/>
                    <a:lstStyle/>
                    <a:p>
                      <a:r>
                        <a:rPr lang="da-DK" sz="1800" dirty="0" err="1">
                          <a:effectLst/>
                          <a:latin typeface="Book Antiqua" charset="0"/>
                        </a:rPr>
                        <a:t>dst</a:t>
                      </a:r>
                      <a:r>
                        <a:rPr lang="da-DK" sz="1800" dirty="0">
                          <a:effectLst/>
                          <a:latin typeface="Book Antiqua" charset="0"/>
                        </a:rPr>
                        <a:t> port 21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effectLst/>
                          <a:latin typeface="Book Antiqua" charset="0"/>
                        </a:rPr>
                        <a:t>All traffic destined to port 21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65">
                <a:tc>
                  <a:txBody>
                    <a:bodyPr/>
                    <a:lstStyle/>
                    <a:p>
                      <a:r>
                        <a:rPr lang="en-US" sz="1800" dirty="0" err="1">
                          <a:effectLst/>
                          <a:latin typeface="Book Antiqua" charset="0"/>
                        </a:rPr>
                        <a:t>src</a:t>
                      </a:r>
                      <a:r>
                        <a:rPr lang="en-US" sz="1800" dirty="0">
                          <a:effectLst/>
                          <a:latin typeface="Book Antiqua" charset="0"/>
                        </a:rPr>
                        <a:t> 192.168.1.1 and </a:t>
                      </a:r>
                      <a:r>
                        <a:rPr lang="en-US" sz="1800" dirty="0" err="1">
                          <a:effectLst/>
                          <a:latin typeface="Book Antiqua" charset="0"/>
                        </a:rPr>
                        <a:t>tcp</a:t>
                      </a:r>
                      <a:r>
                        <a:rPr lang="en-US" sz="1800" dirty="0">
                          <a:effectLst/>
                          <a:latin typeface="Book Antiqua" charset="0"/>
                        </a:rPr>
                        <a:t> port 21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effectLst/>
                          <a:latin typeface="Book Antiqua" charset="0"/>
                        </a:rPr>
                        <a:t>All traffic originating from 192.168.1.1 and associated with port 21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65">
                <a:tc>
                  <a:txBody>
                    <a:bodyPr/>
                    <a:lstStyle/>
                    <a:p>
                      <a:r>
                        <a:rPr lang="en-US" sz="1800" dirty="0" err="1">
                          <a:effectLst/>
                          <a:latin typeface="Book Antiqua" charset="0"/>
                        </a:rPr>
                        <a:t>dst</a:t>
                      </a:r>
                      <a:r>
                        <a:rPr lang="en-US" sz="1800" dirty="0">
                          <a:effectLst/>
                          <a:latin typeface="Book Antiqua" charset="0"/>
                        </a:rPr>
                        <a:t> 192.168.1.1 or </a:t>
                      </a:r>
                      <a:r>
                        <a:rPr lang="en-US" sz="1800" dirty="0" err="1">
                          <a:effectLst/>
                          <a:latin typeface="Book Antiqua" charset="0"/>
                        </a:rPr>
                        <a:t>dst</a:t>
                      </a:r>
                      <a:r>
                        <a:rPr lang="en-US" sz="1800" dirty="0">
                          <a:effectLst/>
                          <a:latin typeface="Book Antiqua" charset="0"/>
                        </a:rPr>
                        <a:t> 192.168.1.2 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effectLst/>
                          <a:latin typeface="Book Antiqua" charset="0"/>
                        </a:rPr>
                        <a:t>All traffic destined to 192.168.1.1 or destined to host 192.168.1.2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35">
                <a:tc>
                  <a:txBody>
                    <a:bodyPr/>
                    <a:lstStyle/>
                    <a:p>
                      <a:r>
                        <a:rPr lang="en-US" sz="1800">
                          <a:effectLst/>
                          <a:latin typeface="Book Antiqua" charset="0"/>
                        </a:rPr>
                        <a:t>not port 80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effectLst/>
                          <a:latin typeface="Book Antiqua" charset="0"/>
                        </a:rPr>
                        <a:t>All traffic not associated with port 80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65">
                <a:tc>
                  <a:txBody>
                    <a:bodyPr/>
                    <a:lstStyle/>
                    <a:p>
                      <a:r>
                        <a:rPr lang="hr-HR" sz="1800">
                          <a:effectLst/>
                          <a:latin typeface="Book Antiqua" charset="0"/>
                        </a:rPr>
                        <a:t>not src host 192.168.1.1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effectLst/>
                          <a:latin typeface="Book Antiqua" charset="0"/>
                        </a:rPr>
                        <a:t>All traffic not originating from host 192.168.1.1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65">
                <a:tc>
                  <a:txBody>
                    <a:bodyPr/>
                    <a:lstStyle/>
                    <a:p>
                      <a:r>
                        <a:rPr lang="en-US" sz="1800">
                          <a:effectLst/>
                          <a:latin typeface="Book Antiqua" charset="0"/>
                        </a:rPr>
                        <a:t>not port 21 and not port 22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effectLst/>
                          <a:latin typeface="Book Antiqua" charset="0"/>
                        </a:rPr>
                        <a:t>All traffic not associated with port 21 or port 22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35">
                <a:tc>
                  <a:txBody>
                    <a:bodyPr/>
                    <a:lstStyle/>
                    <a:p>
                      <a:r>
                        <a:rPr lang="sk-SK" sz="1800">
                          <a:effectLst/>
                          <a:latin typeface="Book Antiqua" charset="0"/>
                        </a:rPr>
                        <a:t>tcp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effectLst/>
                          <a:latin typeface="Book Antiqua" charset="0"/>
                        </a:rPr>
                        <a:t>All </a:t>
                      </a:r>
                      <a:r>
                        <a:rPr lang="en-US" sz="1800" dirty="0" err="1">
                          <a:effectLst/>
                          <a:latin typeface="Book Antiqua" charset="0"/>
                        </a:rPr>
                        <a:t>tcp</a:t>
                      </a:r>
                      <a:r>
                        <a:rPr lang="en-US" sz="1800" dirty="0">
                          <a:effectLst/>
                          <a:latin typeface="Book Antiqua" charset="0"/>
                        </a:rPr>
                        <a:t> traffic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37166">
                <a:tc>
                  <a:txBody>
                    <a:bodyPr/>
                    <a:lstStyle/>
                    <a:p>
                      <a:r>
                        <a:rPr lang="en-US" sz="1800" dirty="0">
                          <a:effectLst/>
                          <a:latin typeface="Book Antiqua" charset="0"/>
                        </a:rPr>
                        <a:t>Ipv6 </a:t>
                      </a:r>
                    </a:p>
                    <a:p>
                      <a:r>
                        <a:rPr lang="en-US" sz="1800" dirty="0" err="1">
                          <a:effectLst/>
                          <a:latin typeface="Book Antiqua" charset="0"/>
                        </a:rPr>
                        <a:t>tcp</a:t>
                      </a:r>
                      <a:r>
                        <a:rPr lang="en-US" sz="1800" dirty="0">
                          <a:effectLst/>
                          <a:latin typeface="Book Antiqua" charset="0"/>
                        </a:rPr>
                        <a:t> or </a:t>
                      </a:r>
                      <a:r>
                        <a:rPr lang="en-US" sz="1800" dirty="0" err="1">
                          <a:effectLst/>
                          <a:latin typeface="Book Antiqua" charset="0"/>
                        </a:rPr>
                        <a:t>udp</a:t>
                      </a:r>
                      <a:r>
                        <a:rPr lang="en-US" sz="1800" dirty="0">
                          <a:effectLst/>
                          <a:latin typeface="Book Antiqua" charset="0"/>
                        </a:rPr>
                        <a:t> </a:t>
                      </a:r>
                    </a:p>
                    <a:p>
                      <a:r>
                        <a:rPr lang="en-US" sz="1800" dirty="0">
                          <a:effectLst/>
                          <a:latin typeface="Book Antiqua" charset="0"/>
                        </a:rPr>
                        <a:t>host </a:t>
                      </a:r>
                      <a:r>
                        <a:rPr lang="en-US" sz="1800" dirty="0" err="1">
                          <a:effectLst/>
                          <a:latin typeface="Book Antiqua" charset="0"/>
                        </a:rPr>
                        <a:t>www.google.com</a:t>
                      </a:r>
                      <a:r>
                        <a:rPr lang="en-US" sz="1800" dirty="0">
                          <a:effectLst/>
                          <a:latin typeface="Book Antiqua" charset="0"/>
                        </a:rPr>
                        <a:t> </a:t>
                      </a:r>
                    </a:p>
                    <a:p>
                      <a:r>
                        <a:rPr lang="en-US" sz="1800" dirty="0">
                          <a:effectLst/>
                          <a:latin typeface="Book Antiqua" charset="0"/>
                        </a:rPr>
                        <a:t>ether host 07:34:aa:b6:78:89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effectLst/>
                          <a:latin typeface="Book Antiqua" charset="0"/>
                        </a:rPr>
                        <a:t>All ipv6 traffic </a:t>
                      </a:r>
                    </a:p>
                    <a:p>
                      <a:r>
                        <a:rPr lang="en-US" sz="1800" dirty="0">
                          <a:effectLst/>
                          <a:latin typeface="Book Antiqua" charset="0"/>
                        </a:rPr>
                        <a:t>All TCP or UDP traffic </a:t>
                      </a:r>
                    </a:p>
                    <a:p>
                      <a:r>
                        <a:rPr lang="en-US" sz="1800" dirty="0">
                          <a:effectLst/>
                          <a:latin typeface="Book Antiqua" charset="0"/>
                        </a:rPr>
                        <a:t>All traffic to and from Google's IP address </a:t>
                      </a:r>
                    </a:p>
                    <a:p>
                      <a:r>
                        <a:rPr lang="en-US" sz="1800" dirty="0">
                          <a:effectLst/>
                          <a:latin typeface="Book Antiqua" charset="0"/>
                        </a:rPr>
                        <a:t>All traffic associated with the specified MAC address </a:t>
                      </a:r>
                    </a:p>
                  </a:txBody>
                  <a:tcPr marL="18148" marR="181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Picture 2"/>
          <p:cNvPicPr>
            <a:picLocks noChangeAspect="1"/>
          </p:cNvPicPr>
          <p:nvPr/>
        </p:nvPicPr>
        <p:blipFill>
          <a:blip r:embed="rId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4511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8612" y="0"/>
            <a:ext cx="11572875" cy="6315075"/>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smtClean="0"/>
              <a:t>Name resolution tries to convert some of the numerical address values into a human readable format</a:t>
            </a:r>
            <a:endParaRPr lang="en-US" sz="1800" b="1" dirty="0" smtClean="0"/>
          </a:p>
          <a:p>
            <a:pPr lvl="1"/>
            <a:r>
              <a:rPr lang="en-US" dirty="0" smtClean="0"/>
              <a:t>Resolve MAC Addresses (MAC Layer)</a:t>
            </a:r>
          </a:p>
          <a:p>
            <a:pPr lvl="2"/>
            <a:r>
              <a:rPr lang="en-US" sz="1800" dirty="0" smtClean="0"/>
              <a:t>Wireshark will ask the operating system to convert an Ethernet address to the corresponding IP address</a:t>
            </a:r>
          </a:p>
          <a:p>
            <a:pPr lvl="2"/>
            <a:r>
              <a:rPr lang="en-US" sz="1800" dirty="0" smtClean="0"/>
              <a:t>If the ARP name resolution failed, Wireshark tries to convert the Ethernet address to a known device name, which has been assigned by the user using an </a:t>
            </a:r>
            <a:r>
              <a:rPr lang="en-US" sz="1800" i="1" dirty="0" smtClean="0"/>
              <a:t>ethers</a:t>
            </a:r>
            <a:r>
              <a:rPr lang="en-US" sz="1800" dirty="0" smtClean="0"/>
              <a:t> file</a:t>
            </a:r>
          </a:p>
          <a:p>
            <a:pPr lvl="2"/>
            <a:r>
              <a:rPr lang="en-US" sz="1800" dirty="0" smtClean="0"/>
              <a:t>If neither ARP or ethers returns a result, Wireshark tries to convert the first 3 bytes of an </a:t>
            </a:r>
            <a:r>
              <a:rPr lang="en-US" sz="1800" dirty="0" err="1" smtClean="0"/>
              <a:t>ethernet</a:t>
            </a:r>
            <a:r>
              <a:rPr lang="en-US" sz="1800" dirty="0" smtClean="0"/>
              <a:t> address to an abbreviated manufacturer name</a:t>
            </a:r>
          </a:p>
          <a:p>
            <a:pPr lvl="1"/>
            <a:r>
              <a:rPr lang="en-US" dirty="0" smtClean="0"/>
              <a:t>Resolve network names (Network Layer)</a:t>
            </a:r>
          </a:p>
          <a:p>
            <a:pPr lvl="2"/>
            <a:r>
              <a:rPr lang="en-US" sz="1800" dirty="0" smtClean="0"/>
              <a:t>Wireshark will use a name resolver to convert an IP address to the hostname associated with it </a:t>
            </a:r>
            <a:r>
              <a:rPr lang="sk-SK" sz="1800" dirty="0" smtClean="0"/>
              <a:t>(</a:t>
            </a:r>
            <a:r>
              <a:rPr lang="sk-SK" sz="1800" dirty="0" err="1" smtClean="0"/>
              <a:t>e.g</a:t>
            </a:r>
            <a:r>
              <a:rPr lang="sk-SK" sz="1800" dirty="0" smtClean="0"/>
              <a:t>. 216.239.37.99 → www.1.google.com)</a:t>
            </a:r>
            <a:endParaRPr lang="en-US" sz="1800" dirty="0" smtClean="0"/>
          </a:p>
          <a:p>
            <a:pPr lvl="1"/>
            <a:r>
              <a:rPr lang="en-US" dirty="0" smtClean="0"/>
              <a:t>Resolve transport names (Transport Layer)</a:t>
            </a:r>
          </a:p>
          <a:p>
            <a:pPr lvl="2"/>
            <a:r>
              <a:rPr lang="en-US" sz="1800" dirty="0" smtClean="0"/>
              <a:t>Wireshark will ask the operating system to convert a TCP or UDP port to its well known name (e.g. 80 → http)</a:t>
            </a:r>
          </a:p>
          <a:p>
            <a:r>
              <a:rPr lang="en-US" sz="1800" b="1" dirty="0" smtClean="0"/>
              <a:t>Name Resolution drawbacks</a:t>
            </a:r>
          </a:p>
          <a:p>
            <a:pPr lvl="1"/>
            <a:r>
              <a:rPr lang="en-US" i="1" dirty="0" smtClean="0"/>
              <a:t>The resolved names are not stored in the capture file or somewhere else</a:t>
            </a:r>
          </a:p>
          <a:p>
            <a:pPr lvl="1"/>
            <a:r>
              <a:rPr lang="en-US" i="1" dirty="0" smtClean="0"/>
              <a:t>DNS may add additional packets to your capture file</a:t>
            </a:r>
            <a:endParaRPr lang="en-US" dirty="0"/>
          </a:p>
        </p:txBody>
      </p:sp>
      <p:pic>
        <p:nvPicPr>
          <p:cNvPr id="3" name="Picture 2"/>
          <p:cNvPicPr>
            <a:picLocks noChangeAspect="1"/>
          </p:cNvPicPr>
          <p:nvPr/>
        </p:nvPicPr>
        <p:blipFill>
          <a:blip r:embed="rId2"/>
          <a:stretch>
            <a:fillRect/>
          </a:stretch>
        </p:blipFill>
        <p:spPr>
          <a:xfrm>
            <a:off x="8382000" y="5794375"/>
            <a:ext cx="3810000" cy="1041400"/>
          </a:xfrm>
          <a:prstGeom prst="rect">
            <a:avLst/>
          </a:prstGeom>
        </p:spPr>
      </p:pic>
    </p:spTree>
    <p:extLst>
      <p:ext uri="{BB962C8B-B14F-4D97-AF65-F5344CB8AC3E}">
        <p14:creationId xmlns:p14="http://schemas.microsoft.com/office/powerpoint/2010/main" xmlns="" val="74410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create display filter</a:t>
            </a:r>
            <a:endParaRPr lang="en-US" dirty="0"/>
          </a:p>
        </p:txBody>
      </p:sp>
      <p:sp>
        <p:nvSpPr>
          <p:cNvPr id="3" name="Content Placeholder 2"/>
          <p:cNvSpPr>
            <a:spLocks noGrp="1"/>
          </p:cNvSpPr>
          <p:nvPr>
            <p:ph idx="1"/>
          </p:nvPr>
        </p:nvSpPr>
        <p:spPr/>
        <p:txBody>
          <a:bodyPr/>
          <a:lstStyle/>
          <a:p>
            <a:r>
              <a:rPr lang="en-US" dirty="0"/>
              <a:t>By applying display filters from the </a:t>
            </a:r>
            <a:r>
              <a:rPr lang="en-US" b="1" dirty="0"/>
              <a:t>Display Filter</a:t>
            </a:r>
            <a:r>
              <a:rPr lang="en-US" dirty="0"/>
              <a:t> window</a:t>
            </a:r>
          </a:p>
          <a:p>
            <a:r>
              <a:rPr lang="en-US" dirty="0"/>
              <a:t>By typing in the display filter syntax (using autocomplete)</a:t>
            </a:r>
          </a:p>
          <a:p>
            <a:r>
              <a:rPr lang="en-US" dirty="0"/>
              <a:t>By applying display filters from the </a:t>
            </a:r>
            <a:r>
              <a:rPr lang="en-US" b="1" dirty="0"/>
              <a:t>Conversations</a:t>
            </a:r>
            <a:r>
              <a:rPr lang="en-US" dirty="0"/>
              <a:t> (or </a:t>
            </a:r>
            <a:r>
              <a:rPr lang="en-US" b="1" dirty="0"/>
              <a:t>Endpoints</a:t>
            </a:r>
            <a:r>
              <a:rPr lang="en-US" dirty="0"/>
              <a:t>) window</a:t>
            </a:r>
          </a:p>
          <a:p>
            <a:r>
              <a:rPr lang="en-US" dirty="0"/>
              <a:t>By applying saved display filters from Filter Expression Buttons</a:t>
            </a:r>
          </a:p>
          <a:p>
            <a:r>
              <a:rPr lang="en-US" dirty="0"/>
              <a:t>Using the </a:t>
            </a:r>
            <a:r>
              <a:rPr lang="en-US" b="1" dirty="0"/>
              <a:t>Expressions</a:t>
            </a:r>
            <a:r>
              <a:rPr lang="en-US" dirty="0"/>
              <a:t> button for assistance creating filters</a:t>
            </a:r>
          </a:p>
          <a:p>
            <a:r>
              <a:rPr lang="en-US" dirty="0"/>
              <a:t>Using right-click menus on specific packet fields</a:t>
            </a:r>
          </a:p>
          <a:p>
            <a:endParaRPr lang="en-US" dirty="0"/>
          </a:p>
        </p:txBody>
      </p:sp>
      <p:pic>
        <p:nvPicPr>
          <p:cNvPr id="4" name="Picture 3"/>
          <p:cNvPicPr>
            <a:picLocks noChangeAspect="1"/>
          </p:cNvPicPr>
          <p:nvPr/>
        </p:nvPicPr>
        <p:blipFill>
          <a:blip r:embed="rId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002525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filter examples </a:t>
            </a:r>
            <a:r>
              <a:rPr lang="en-US" dirty="0"/>
              <a:t>(Filter by Port, IP, Protocol)</a:t>
            </a:r>
            <a:br>
              <a:rPr lang="en-US" dirty="0"/>
            </a:br>
            <a:endParaRPr lang="en-US" dirty="0"/>
          </a:p>
        </p:txBody>
      </p:sp>
      <p:sp>
        <p:nvSpPr>
          <p:cNvPr id="3" name="Content Placeholder 2"/>
          <p:cNvSpPr>
            <a:spLocks noGrp="1"/>
          </p:cNvSpPr>
          <p:nvPr>
            <p:ph idx="1"/>
          </p:nvPr>
        </p:nvSpPr>
        <p:spPr>
          <a:xfrm>
            <a:off x="2116598" y="2015732"/>
            <a:ext cx="3429180" cy="4005058"/>
          </a:xfrm>
        </p:spPr>
        <p:txBody>
          <a:bodyPr>
            <a:normAutofit/>
          </a:bodyPr>
          <a:lstStyle/>
          <a:p>
            <a:r>
              <a:rPr lang="en-US" dirty="0"/>
              <a:t>Source IP </a:t>
            </a:r>
            <a:r>
              <a:rPr lang="en-US" dirty="0" smtClean="0"/>
              <a:t>Filter </a:t>
            </a:r>
          </a:p>
          <a:p>
            <a:pPr lvl="1"/>
            <a:r>
              <a:rPr lang="hr-HR" b="1" dirty="0" err="1" smtClean="0"/>
              <a:t>ip.src</a:t>
            </a:r>
            <a:r>
              <a:rPr lang="hr-HR" b="1" dirty="0" smtClean="0"/>
              <a:t> </a:t>
            </a:r>
            <a:r>
              <a:rPr lang="hr-HR" b="1" dirty="0"/>
              <a:t>== </a:t>
            </a:r>
            <a:r>
              <a:rPr lang="hr-HR" b="1" dirty="0" smtClean="0"/>
              <a:t>192.168.1.1</a:t>
            </a:r>
          </a:p>
          <a:p>
            <a:r>
              <a:rPr lang="en-US" dirty="0"/>
              <a:t>Destination IP Filter</a:t>
            </a:r>
          </a:p>
          <a:p>
            <a:pPr lvl="1"/>
            <a:r>
              <a:rPr lang="mr-IN" b="1" dirty="0" err="1"/>
              <a:t>ip.dst</a:t>
            </a:r>
            <a:r>
              <a:rPr lang="mr-IN" b="1" dirty="0"/>
              <a:t> == </a:t>
            </a:r>
            <a:r>
              <a:rPr lang="mr-IN" b="1" dirty="0" smtClean="0"/>
              <a:t>192.168.1.1</a:t>
            </a:r>
            <a:endParaRPr lang="en-US" b="1" dirty="0" smtClean="0"/>
          </a:p>
          <a:p>
            <a:r>
              <a:rPr lang="en-US" dirty="0"/>
              <a:t>Filter by Protocol</a:t>
            </a:r>
          </a:p>
          <a:p>
            <a:pPr lvl="1"/>
            <a:r>
              <a:rPr lang="en-US" b="1" dirty="0" smtClean="0"/>
              <a:t>http</a:t>
            </a:r>
          </a:p>
          <a:p>
            <a:pPr lvl="1"/>
            <a:r>
              <a:rPr lang="en-US" b="1" dirty="0" smtClean="0"/>
              <a:t>Arp</a:t>
            </a:r>
          </a:p>
          <a:p>
            <a:r>
              <a:rPr lang="en-US" dirty="0"/>
              <a:t>Filter by Port Number</a:t>
            </a:r>
          </a:p>
          <a:p>
            <a:pPr lvl="1"/>
            <a:r>
              <a:rPr lang="en-US" b="1" dirty="0" err="1"/>
              <a:t>tcp.port</a:t>
            </a:r>
            <a:r>
              <a:rPr lang="en-US" b="1" dirty="0"/>
              <a:t> </a:t>
            </a:r>
            <a:r>
              <a:rPr lang="en-US" b="1" dirty="0" err="1"/>
              <a:t>eq</a:t>
            </a:r>
            <a:r>
              <a:rPr lang="en-US" b="1" dirty="0"/>
              <a:t> 80</a:t>
            </a:r>
          </a:p>
        </p:txBody>
      </p:sp>
      <p:pic>
        <p:nvPicPr>
          <p:cNvPr id="4" name="Picture 3"/>
          <p:cNvPicPr>
            <a:picLocks noChangeAspect="1"/>
          </p:cNvPicPr>
          <p:nvPr/>
        </p:nvPicPr>
        <p:blipFill>
          <a:blip r:embed="rId3"/>
          <a:stretch>
            <a:fillRect/>
          </a:stretch>
        </p:blipFill>
        <p:spPr>
          <a:xfrm>
            <a:off x="0" y="5688983"/>
            <a:ext cx="3810000" cy="1041400"/>
          </a:xfrm>
          <a:prstGeom prst="rect">
            <a:avLst/>
          </a:prstGeom>
        </p:spPr>
      </p:pic>
      <p:sp>
        <p:nvSpPr>
          <p:cNvPr id="6" name="TextBox 5"/>
          <p:cNvSpPr txBox="1"/>
          <p:nvPr/>
        </p:nvSpPr>
        <p:spPr>
          <a:xfrm>
            <a:off x="7100888" y="2015732"/>
            <a:ext cx="3469796" cy="923330"/>
          </a:xfrm>
          <a:prstGeom prst="rect">
            <a:avLst/>
          </a:prstGeom>
          <a:noFill/>
        </p:spPr>
        <p:txBody>
          <a:bodyPr wrap="none" rtlCol="0">
            <a:spAutoFit/>
          </a:bodyPr>
          <a:lstStyle/>
          <a:p>
            <a:pPr marL="285750" indent="-285750">
              <a:buFont typeface="Arial" charset="0"/>
              <a:buChar char="•"/>
            </a:pPr>
            <a:r>
              <a:rPr lang="en-US" dirty="0"/>
              <a:t>D</a:t>
            </a:r>
            <a:r>
              <a:rPr lang="en-US" dirty="0" smtClean="0"/>
              <a:t>isplays </a:t>
            </a:r>
            <a:r>
              <a:rPr lang="en-US" dirty="0"/>
              <a:t>all HTTP GET </a:t>
            </a:r>
            <a:r>
              <a:rPr lang="en-US" dirty="0" smtClean="0"/>
              <a:t>requests</a:t>
            </a:r>
          </a:p>
          <a:p>
            <a:r>
              <a:rPr lang="en-US" dirty="0" smtClean="0"/>
              <a:t>	</a:t>
            </a:r>
            <a:r>
              <a:rPr lang="en-US" b="1" dirty="0" err="1" smtClean="0"/>
              <a:t>http.request</a:t>
            </a:r>
            <a:endParaRPr lang="en-US" b="1" dirty="0" smtClean="0"/>
          </a:p>
          <a:p>
            <a:pPr marL="285750" indent="-285750">
              <a:buFont typeface="Arial" charset="0"/>
              <a:buChar char="•"/>
            </a:pPr>
            <a:endParaRPr lang="en-US" dirty="0"/>
          </a:p>
        </p:txBody>
      </p:sp>
    </p:spTree>
    <p:extLst>
      <p:ext uri="{BB962C8B-B14F-4D97-AF65-F5344CB8AC3E}">
        <p14:creationId xmlns:p14="http://schemas.microsoft.com/office/powerpoint/2010/main" xmlns="" val="20793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Packet Analysis with Wireshark (Book) </a:t>
            </a:r>
            <a:r>
              <a:rPr lang="mr-IN" dirty="0" smtClean="0"/>
              <a:t>–</a:t>
            </a:r>
            <a:r>
              <a:rPr lang="en-US" dirty="0" smtClean="0"/>
              <a:t> by Anish </a:t>
            </a:r>
            <a:r>
              <a:rPr lang="en-US" dirty="0" err="1" smtClean="0"/>
              <a:t>Nath</a:t>
            </a:r>
            <a:endParaRPr lang="en-US" dirty="0" smtClean="0"/>
          </a:p>
          <a:p>
            <a:r>
              <a:rPr lang="en-US" dirty="0" smtClean="0"/>
              <a:t>Mastering Wireshark (Book) </a:t>
            </a:r>
            <a:r>
              <a:rPr lang="mr-IN" dirty="0" smtClean="0"/>
              <a:t>–</a:t>
            </a:r>
            <a:r>
              <a:rPr lang="en-US" dirty="0" smtClean="0"/>
              <a:t> </a:t>
            </a:r>
            <a:r>
              <a:rPr lang="en-US" dirty="0" err="1" smtClean="0"/>
              <a:t>Charit</a:t>
            </a:r>
            <a:r>
              <a:rPr lang="en-US" dirty="0" smtClean="0"/>
              <a:t> Mishra</a:t>
            </a:r>
          </a:p>
          <a:p>
            <a:r>
              <a:rPr lang="en-US" dirty="0" smtClean="0"/>
              <a:t>Wikipedia</a:t>
            </a:r>
          </a:p>
          <a:p>
            <a:r>
              <a:rPr lang="en-US" dirty="0">
                <a:hlinkClick r:id="rId2"/>
              </a:rPr>
              <a:t>https://blog.packet-foo.com/2016/11/the-network-capture-playbook-part-3-network-cards</a:t>
            </a:r>
            <a:r>
              <a:rPr lang="en-US" dirty="0" smtClean="0">
                <a:hlinkClick r:id="rId2"/>
              </a:rPr>
              <a:t>/</a:t>
            </a:r>
            <a:endParaRPr lang="en-US" dirty="0" smtClean="0"/>
          </a:p>
          <a:p>
            <a:r>
              <a:rPr lang="en-US" dirty="0" err="1" smtClean="0"/>
              <a:t>Wireshark.org</a:t>
            </a:r>
            <a:endParaRPr lang="en-US" dirty="0" smtClean="0"/>
          </a:p>
          <a:p>
            <a:r>
              <a:rPr lang="en-US" dirty="0"/>
              <a:t>http://</a:t>
            </a:r>
            <a:r>
              <a:rPr lang="en-US" dirty="0" err="1"/>
              <a:t>users.edinboro.edu</a:t>
            </a:r>
            <a:r>
              <a:rPr lang="en-US" dirty="0"/>
              <a:t>/</a:t>
            </a:r>
            <a:r>
              <a:rPr lang="en-US" dirty="0" err="1"/>
              <a:t>dtucker</a:t>
            </a:r>
            <a:r>
              <a:rPr lang="en-US" dirty="0"/>
              <a:t>/IT610/EtherealLab1.htm</a:t>
            </a:r>
          </a:p>
        </p:txBody>
      </p:sp>
      <p:pic>
        <p:nvPicPr>
          <p:cNvPr id="4" name="Picture 3"/>
          <p:cNvPicPr>
            <a:picLocks noChangeAspect="1"/>
          </p:cNvPicPr>
          <p:nvPr/>
        </p:nvPicPr>
        <p:blipFill>
          <a:blip r:embed="rId3"/>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805899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is appreciated </a:t>
            </a:r>
            <a:r>
              <a:rPr lang="en-US" dirty="0" smtClean="0">
                <a:sym typeface="Wingdings"/>
              </a:rPr>
              <a:t></a:t>
            </a:r>
            <a:endParaRPr lang="en-US" dirty="0"/>
          </a:p>
        </p:txBody>
      </p:sp>
      <p:sp>
        <p:nvSpPr>
          <p:cNvPr id="3" name="Content Placeholder 2"/>
          <p:cNvSpPr>
            <a:spLocks noGrp="1"/>
          </p:cNvSpPr>
          <p:nvPr>
            <p:ph idx="1"/>
          </p:nvPr>
        </p:nvSpPr>
        <p:spPr>
          <a:xfrm>
            <a:off x="1451579" y="2015732"/>
            <a:ext cx="9964134" cy="3450613"/>
          </a:xfrm>
        </p:spPr>
        <p:txBody>
          <a:bodyPr>
            <a:normAutofit/>
          </a:bodyPr>
          <a:lstStyle/>
          <a:p>
            <a:r>
              <a:rPr lang="en-US" sz="8000" b="1" dirty="0" smtClean="0"/>
              <a:t>http</a:t>
            </a:r>
            <a:r>
              <a:rPr lang="en-US" sz="8000" b="1" dirty="0"/>
              <a:t>://</a:t>
            </a:r>
            <a:r>
              <a:rPr lang="en-US" sz="8000" b="1" dirty="0" err="1"/>
              <a:t>bit.ly</a:t>
            </a:r>
            <a:r>
              <a:rPr lang="en-US" sz="8000" b="1" dirty="0"/>
              <a:t>/2B3pe7I</a:t>
            </a:r>
          </a:p>
        </p:txBody>
      </p:sp>
      <p:pic>
        <p:nvPicPr>
          <p:cNvPr id="4" name="Picture 3"/>
          <p:cNvPicPr>
            <a:picLocks noChangeAspect="1"/>
          </p:cNvPicPr>
          <p:nvPr/>
        </p:nvPicPr>
        <p:blipFill>
          <a:blip r:embed="rId2"/>
          <a:stretch>
            <a:fillRect/>
          </a:stretch>
        </p:blipFill>
        <p:spPr>
          <a:xfrm>
            <a:off x="0" y="5688983"/>
            <a:ext cx="3810000" cy="1041400"/>
          </a:xfrm>
          <a:prstGeom prst="rect">
            <a:avLst/>
          </a:prstGeom>
        </p:spPr>
      </p:pic>
      <p:sp>
        <p:nvSpPr>
          <p:cNvPr id="5" name="Rectangle 4"/>
          <p:cNvSpPr/>
          <p:nvPr/>
        </p:nvSpPr>
        <p:spPr>
          <a:xfrm>
            <a:off x="9264960" y="5004680"/>
            <a:ext cx="2686954"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r>
              <a:rPr lang="en-U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நன்றி</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xmlns="" val="1646513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packet analyzer?</a:t>
            </a:r>
            <a:endParaRPr lang="en-US" dirty="0"/>
          </a:p>
        </p:txBody>
      </p:sp>
      <p:sp>
        <p:nvSpPr>
          <p:cNvPr id="3" name="Content Placeholder 2"/>
          <p:cNvSpPr>
            <a:spLocks noGrp="1"/>
          </p:cNvSpPr>
          <p:nvPr>
            <p:ph idx="1"/>
          </p:nvPr>
        </p:nvSpPr>
        <p:spPr/>
        <p:txBody>
          <a:bodyPr/>
          <a:lstStyle/>
          <a:p>
            <a:r>
              <a:rPr lang="en-US" dirty="0" smtClean="0">
                <a:latin typeface="LiberationSerif" charset="0"/>
              </a:rPr>
              <a:t>Also known as Packet Sniffer / Network Protocol Analyzer</a:t>
            </a:r>
          </a:p>
          <a:p>
            <a:r>
              <a:rPr lang="en-US" dirty="0" smtClean="0">
                <a:latin typeface="LiberationSerif" charset="0"/>
              </a:rPr>
              <a:t>Packet analyzer has </a:t>
            </a:r>
            <a:r>
              <a:rPr lang="en-US" dirty="0">
                <a:latin typeface="LiberationSerif" charset="0"/>
              </a:rPr>
              <a:t>the ability to grab the raw packet </a:t>
            </a:r>
            <a:r>
              <a:rPr lang="en-US" dirty="0" smtClean="0">
                <a:latin typeface="LiberationSerif" charset="0"/>
              </a:rPr>
              <a:t>from the wire, wireless, Bluetooth, VLAN, PPP, and other network types, without getting processed by the application</a:t>
            </a:r>
          </a:p>
          <a:p>
            <a:endParaRPr lang="en-US" dirty="0" smtClean="0">
              <a:latin typeface="LiberationSerif" charset="0"/>
            </a:endParaRPr>
          </a:p>
          <a:p>
            <a:endParaRPr lang="en-US" dirty="0">
              <a:latin typeface="LiberationSerif" charset="0"/>
            </a:endParaRPr>
          </a:p>
          <a:p>
            <a:endParaRPr lang="en-US" dirty="0"/>
          </a:p>
          <a:p>
            <a:endParaRPr lang="en-US" b="1" dirty="0"/>
          </a:p>
          <a:p>
            <a:endParaRPr lang="en-US" dirty="0"/>
          </a:p>
          <a:p>
            <a:endParaRPr lang="en-US" dirty="0"/>
          </a:p>
        </p:txBody>
      </p:sp>
      <p:pic>
        <p:nvPicPr>
          <p:cNvPr id="5" name="Picture 4"/>
          <p:cNvPicPr>
            <a:picLocks noChangeAspect="1"/>
          </p:cNvPicPr>
          <p:nvPr/>
        </p:nvPicPr>
        <p:blipFill>
          <a:blip r:embed="rId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662065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774" y="578888"/>
            <a:ext cx="9603275" cy="1049235"/>
          </a:xfrm>
        </p:spPr>
        <p:txBody>
          <a:bodyPr/>
          <a:lstStyle/>
          <a:p>
            <a:r>
              <a:rPr lang="en-US" dirty="0" smtClean="0"/>
              <a:t>Packet sniffer structure</a:t>
            </a:r>
            <a:endParaRPr lang="en-US" dirty="0"/>
          </a:p>
        </p:txBody>
      </p:sp>
      <p:pic>
        <p:nvPicPr>
          <p:cNvPr id="4" name="Content Placeholder 3"/>
          <p:cNvPicPr>
            <a:picLocks noGrp="1" noChangeAspect="1"/>
          </p:cNvPicPr>
          <p:nvPr>
            <p:ph idx="1"/>
          </p:nvPr>
        </p:nvPicPr>
        <p:blipFill>
          <a:blip r:embed="rId2"/>
          <a:stretch>
            <a:fillRect/>
          </a:stretch>
        </p:blipFill>
        <p:spPr>
          <a:xfrm>
            <a:off x="1451579" y="1116282"/>
            <a:ext cx="9599470" cy="4928258"/>
          </a:xfrm>
          <a:prstGeom prst="rect">
            <a:avLst/>
          </a:prstGeom>
        </p:spPr>
      </p:pic>
      <p:pic>
        <p:nvPicPr>
          <p:cNvPr id="5" name="Picture 4"/>
          <p:cNvPicPr>
            <a:picLocks noChangeAspect="1"/>
          </p:cNvPicPr>
          <p:nvPr/>
        </p:nvPicPr>
        <p:blipFill>
          <a:blip r:embed="rId3"/>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699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778" y="0"/>
            <a:ext cx="9603275" cy="596769"/>
          </a:xfrm>
        </p:spPr>
        <p:txBody>
          <a:bodyPr/>
          <a:lstStyle/>
          <a:p>
            <a:r>
              <a:rPr lang="en-US" dirty="0" smtClean="0"/>
              <a:t>Uses of packet analyzers</a:t>
            </a:r>
            <a:endParaRPr lang="en-US" dirty="0"/>
          </a:p>
        </p:txBody>
      </p:sp>
      <p:pic>
        <p:nvPicPr>
          <p:cNvPr id="2050" name="Picture 2" descr="age44image1802720"/>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54779" y="738683"/>
            <a:ext cx="9603274" cy="545671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p:cNvPicPr>
            <a:picLocks noChangeAspect="1"/>
          </p:cNvPicPr>
          <p:nvPr/>
        </p:nvPicPr>
        <p:blipFill>
          <a:blip r:embed="rId3"/>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1621596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wireshark</a:t>
            </a:r>
            <a:r>
              <a:rPr lang="en-US" dirty="0" smtClean="0"/>
              <a:t> contd..</a:t>
            </a:r>
            <a:endParaRPr lang="en-US" dirty="0"/>
          </a:p>
        </p:txBody>
      </p:sp>
      <p:sp>
        <p:nvSpPr>
          <p:cNvPr id="3" name="Content Placeholder 2"/>
          <p:cNvSpPr>
            <a:spLocks noGrp="1"/>
          </p:cNvSpPr>
          <p:nvPr>
            <p:ph idx="1"/>
          </p:nvPr>
        </p:nvSpPr>
        <p:spPr/>
        <p:txBody>
          <a:bodyPr/>
          <a:lstStyle/>
          <a:p>
            <a:r>
              <a:rPr lang="en-US" dirty="0" smtClean="0"/>
              <a:t>Wireshark </a:t>
            </a:r>
            <a:r>
              <a:rPr lang="en-US" dirty="0"/>
              <a:t>is </a:t>
            </a:r>
            <a:r>
              <a:rPr lang="en-US" dirty="0">
                <a:hlinkClick r:id="rId2" tooltip="Cross-platform"/>
              </a:rPr>
              <a:t>cross-platform</a:t>
            </a:r>
            <a:r>
              <a:rPr lang="en-US" dirty="0"/>
              <a:t>, using the </a:t>
            </a:r>
            <a:r>
              <a:rPr lang="en-US" dirty="0">
                <a:hlinkClick r:id="rId3" tooltip="Qt (software)"/>
              </a:rPr>
              <a:t>Qt</a:t>
            </a:r>
            <a:r>
              <a:rPr lang="en-US" dirty="0"/>
              <a:t> </a:t>
            </a:r>
            <a:r>
              <a:rPr lang="en-US" dirty="0">
                <a:hlinkClick r:id="rId4" tooltip="Widget toolkit"/>
              </a:rPr>
              <a:t>widget toolkit</a:t>
            </a:r>
            <a:r>
              <a:rPr lang="en-US" dirty="0"/>
              <a:t> in current releases to implement its user interface, and using </a:t>
            </a:r>
            <a:r>
              <a:rPr lang="en-US" dirty="0">
                <a:hlinkClick r:id="rId5" tooltip="Pcap"/>
              </a:rPr>
              <a:t>pcap</a:t>
            </a:r>
            <a:r>
              <a:rPr lang="en-US" dirty="0"/>
              <a:t> to capture packets; it runs on </a:t>
            </a:r>
            <a:r>
              <a:rPr lang="en-US" dirty="0">
                <a:hlinkClick r:id="rId6" tooltip="Linux"/>
              </a:rPr>
              <a:t>Linux</a:t>
            </a:r>
            <a:r>
              <a:rPr lang="en-US" dirty="0"/>
              <a:t>, </a:t>
            </a:r>
            <a:r>
              <a:rPr lang="en-US" dirty="0">
                <a:hlinkClick r:id="rId7" tooltip="MacOS"/>
              </a:rPr>
              <a:t>macOS</a:t>
            </a:r>
            <a:r>
              <a:rPr lang="en-US" dirty="0"/>
              <a:t>, </a:t>
            </a:r>
            <a:r>
              <a:rPr lang="en-US" dirty="0">
                <a:hlinkClick r:id="rId8" tooltip="BSD"/>
              </a:rPr>
              <a:t>BSD</a:t>
            </a:r>
            <a:r>
              <a:rPr lang="en-US" dirty="0"/>
              <a:t>, </a:t>
            </a:r>
            <a:r>
              <a:rPr lang="en-US" dirty="0">
                <a:hlinkClick r:id="rId9" tooltip="Solaris (operating system)"/>
              </a:rPr>
              <a:t>Solaris</a:t>
            </a:r>
            <a:r>
              <a:rPr lang="en-US" dirty="0"/>
              <a:t>, some other </a:t>
            </a:r>
            <a:r>
              <a:rPr lang="en-US" dirty="0">
                <a:hlinkClick r:id="rId10" tooltip="Unix-like"/>
              </a:rPr>
              <a:t>Unix-like</a:t>
            </a:r>
            <a:r>
              <a:rPr lang="en-US" dirty="0"/>
              <a:t> operating systems, and </a:t>
            </a:r>
            <a:r>
              <a:rPr lang="en-US" dirty="0">
                <a:hlinkClick r:id="rId11" tooltip="Microsoft Windows"/>
              </a:rPr>
              <a:t>Microsoft Windows</a:t>
            </a:r>
            <a:r>
              <a:rPr lang="en-US" dirty="0"/>
              <a:t>. </a:t>
            </a:r>
            <a:endParaRPr lang="en-US" dirty="0" smtClean="0"/>
          </a:p>
          <a:p>
            <a:r>
              <a:rPr lang="en-US" dirty="0" smtClean="0"/>
              <a:t>There </a:t>
            </a:r>
            <a:r>
              <a:rPr lang="en-US" dirty="0"/>
              <a:t>is also a terminal-based (non-GUI) version called </a:t>
            </a:r>
            <a:r>
              <a:rPr lang="en-US" dirty="0" err="1" smtClean="0"/>
              <a:t>TShark</a:t>
            </a:r>
            <a:endParaRPr lang="en-US" dirty="0"/>
          </a:p>
        </p:txBody>
      </p:sp>
      <p:pic>
        <p:nvPicPr>
          <p:cNvPr id="4" name="Picture 3"/>
          <p:cNvPicPr>
            <a:picLocks noChangeAspect="1"/>
          </p:cNvPicPr>
          <p:nvPr/>
        </p:nvPicPr>
        <p:blipFill>
          <a:blip r:embed="rId1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930168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8587"/>
            <a:ext cx="9603275" cy="1049235"/>
          </a:xfrm>
        </p:spPr>
        <p:txBody>
          <a:bodyPr/>
          <a:lstStyle/>
          <a:p>
            <a:r>
              <a:rPr lang="en-US" dirty="0" smtClean="0"/>
              <a:t>Features of </a:t>
            </a:r>
            <a:r>
              <a:rPr lang="en-US" dirty="0" err="1" smtClean="0"/>
              <a:t>wireshark</a:t>
            </a:r>
            <a:endParaRPr lang="en-US" dirty="0"/>
          </a:p>
        </p:txBody>
      </p:sp>
      <p:pic>
        <p:nvPicPr>
          <p:cNvPr id="3077" name="Picture 5" descr="age47image1807648"/>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32580" y="785813"/>
            <a:ext cx="9603275" cy="523388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p:cNvPicPr>
            <a:picLocks noChangeAspect="1"/>
          </p:cNvPicPr>
          <p:nvPr/>
        </p:nvPicPr>
        <p:blipFill>
          <a:blip r:embed="rId3"/>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246018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86774"/>
          </a:xfrm>
        </p:spPr>
        <p:txBody>
          <a:bodyPr>
            <a:normAutofit/>
          </a:bodyPr>
          <a:lstStyle/>
          <a:p>
            <a:r>
              <a:rPr lang="en-US" dirty="0" smtClean="0"/>
              <a:t>Wireshark packet capture process</a:t>
            </a:r>
            <a:endParaRPr lang="en-US" dirty="0"/>
          </a:p>
        </p:txBody>
      </p:sp>
      <p:pic>
        <p:nvPicPr>
          <p:cNvPr id="4097" name="Picture 1" descr="age49image1809888"/>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51579" y="1853754"/>
            <a:ext cx="9603275" cy="4273913"/>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212605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Promiscuous mode</a:t>
            </a:r>
            <a:endParaRPr lang="en-US" dirty="0"/>
          </a:p>
        </p:txBody>
      </p:sp>
      <p:sp>
        <p:nvSpPr>
          <p:cNvPr id="3" name="Content Placeholder 2"/>
          <p:cNvSpPr>
            <a:spLocks noGrp="1"/>
          </p:cNvSpPr>
          <p:nvPr>
            <p:ph idx="1"/>
          </p:nvPr>
        </p:nvSpPr>
        <p:spPr/>
        <p:txBody>
          <a:bodyPr/>
          <a:lstStyle/>
          <a:p>
            <a:r>
              <a:rPr lang="en-US" dirty="0" smtClean="0"/>
              <a:t>When </a:t>
            </a:r>
            <a:r>
              <a:rPr lang="en-US" dirty="0"/>
              <a:t>a network card is in promiscuous mode it accepts all packets, even if the destination MAC of the frame does not match it's </a:t>
            </a:r>
            <a:r>
              <a:rPr lang="en-US" dirty="0" smtClean="0"/>
              <a:t>own </a:t>
            </a:r>
            <a:r>
              <a:rPr lang="en-US" dirty="0"/>
              <a:t>MAC</a:t>
            </a:r>
            <a:r>
              <a:rPr lang="en-US" dirty="0" smtClean="0"/>
              <a:t>.</a:t>
            </a:r>
          </a:p>
          <a:p>
            <a:endParaRPr lang="en-US" b="1" dirty="0"/>
          </a:p>
        </p:txBody>
      </p:sp>
      <p:pic>
        <p:nvPicPr>
          <p:cNvPr id="6" name="Picture 5"/>
          <p:cNvPicPr>
            <a:picLocks noChangeAspect="1"/>
          </p:cNvPicPr>
          <p:nvPr/>
        </p:nvPicPr>
        <p:blipFill>
          <a:blip r:embed="rId2"/>
          <a:stretch>
            <a:fillRect/>
          </a:stretch>
        </p:blipFill>
        <p:spPr>
          <a:xfrm>
            <a:off x="0" y="5688983"/>
            <a:ext cx="3810000" cy="1041400"/>
          </a:xfrm>
          <a:prstGeom prst="rect">
            <a:avLst/>
          </a:prstGeom>
        </p:spPr>
      </p:pic>
    </p:spTree>
    <p:extLst>
      <p:ext uri="{BB962C8B-B14F-4D97-AF65-F5344CB8AC3E}">
        <p14:creationId xmlns:p14="http://schemas.microsoft.com/office/powerpoint/2010/main" xmlns="" val="330189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3827</TotalTime>
  <Words>669</Words>
  <Application>Microsoft Macintosh PowerPoint</Application>
  <PresentationFormat>Custom</PresentationFormat>
  <Paragraphs>130</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Gallery</vt:lpstr>
      <vt:lpstr>Features of</vt:lpstr>
      <vt:lpstr>What is wireshark?</vt:lpstr>
      <vt:lpstr>What is packet analyzer?</vt:lpstr>
      <vt:lpstr>Packet sniffer structure</vt:lpstr>
      <vt:lpstr>Uses of packet analyzers</vt:lpstr>
      <vt:lpstr>What is wireshark contd..</vt:lpstr>
      <vt:lpstr>Features of wireshark</vt:lpstr>
      <vt:lpstr>Wireshark packet capture process</vt:lpstr>
      <vt:lpstr>Promiscuous mode</vt:lpstr>
      <vt:lpstr>Slide 10</vt:lpstr>
      <vt:lpstr>Promiscuous mode</vt:lpstr>
      <vt:lpstr>Demo - wireshark ui </vt:lpstr>
      <vt:lpstr>What is wireshark contd..,</vt:lpstr>
      <vt:lpstr>Demo # capturing with tcpdump for viewing with wireshark</vt:lpstr>
      <vt:lpstr>Demo - Exporting specific data from wireshark</vt:lpstr>
      <vt:lpstr>Coloring rules/Color filter</vt:lpstr>
      <vt:lpstr>Demo # - coloring rule</vt:lpstr>
      <vt:lpstr>Filters</vt:lpstr>
      <vt:lpstr>Why use capture filter</vt:lpstr>
      <vt:lpstr>Slide 20</vt:lpstr>
      <vt:lpstr>Slide 21</vt:lpstr>
      <vt:lpstr>Slide 22</vt:lpstr>
      <vt:lpstr>Ways to create display filter</vt:lpstr>
      <vt:lpstr>Display filter examples (Filter by Port, IP, Protocol) </vt:lpstr>
      <vt:lpstr>reference</vt:lpstr>
      <vt:lpstr>Feedback is appreciated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wireshark</dc:title>
  <dc:creator>Microsoft Office User</dc:creator>
  <cp:lastModifiedBy>Siva</cp:lastModifiedBy>
  <cp:revision>101</cp:revision>
  <dcterms:created xsi:type="dcterms:W3CDTF">2017-11-19T12:38:50Z</dcterms:created>
  <dcterms:modified xsi:type="dcterms:W3CDTF">2018-08-25T18:57:55Z</dcterms:modified>
</cp:coreProperties>
</file>