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4"/>
  </p:notesMasterIdLst>
  <p:sldIdLst>
    <p:sldId id="258" r:id="rId2"/>
    <p:sldId id="259" r:id="rId3"/>
    <p:sldId id="260" r:id="rId4"/>
    <p:sldId id="264" r:id="rId5"/>
    <p:sldId id="265" r:id="rId6"/>
    <p:sldId id="261" r:id="rId7"/>
    <p:sldId id="263" r:id="rId8"/>
    <p:sldId id="262" r:id="rId9"/>
    <p:sldId id="269" r:id="rId10"/>
    <p:sldId id="267" r:id="rId11"/>
    <p:sldId id="268" r:id="rId12"/>
    <p:sldId id="270" r:id="rId13"/>
    <p:sldId id="271" r:id="rId14"/>
    <p:sldId id="285" r:id="rId15"/>
    <p:sldId id="286" r:id="rId16"/>
    <p:sldId id="294" r:id="rId17"/>
    <p:sldId id="276" r:id="rId18"/>
    <p:sldId id="295" r:id="rId19"/>
    <p:sldId id="287" r:id="rId20"/>
    <p:sldId id="272" r:id="rId21"/>
    <p:sldId id="288" r:id="rId22"/>
    <p:sldId id="289" r:id="rId23"/>
    <p:sldId id="290" r:id="rId24"/>
    <p:sldId id="274" r:id="rId25"/>
    <p:sldId id="273" r:id="rId26"/>
    <p:sldId id="275" r:id="rId27"/>
    <p:sldId id="277" r:id="rId28"/>
    <p:sldId id="291" r:id="rId29"/>
    <p:sldId id="292" r:id="rId30"/>
    <p:sldId id="293" r:id="rId31"/>
    <p:sldId id="278" r:id="rId32"/>
    <p:sldId id="280" r:id="rId33"/>
    <p:sldId id="279" r:id="rId34"/>
    <p:sldId id="281" r:id="rId35"/>
    <p:sldId id="282" r:id="rId36"/>
    <p:sldId id="283" r:id="rId37"/>
    <p:sldId id="284" r:id="rId38"/>
    <p:sldId id="296" r:id="rId39"/>
    <p:sldId id="297" r:id="rId40"/>
    <p:sldId id="298" r:id="rId41"/>
    <p:sldId id="299" r:id="rId42"/>
    <p:sldId id="30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00EE45-DF9F-4211-A82A-046712C07A35}" type="datetimeFigureOut">
              <a:rPr lang="en-IN" smtClean="0"/>
              <a:t>05-01-2022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4D4F82-FA09-4595-88FF-DB80C749485D}" type="slidenum">
              <a:rPr lang="en-IN" smtClean="0"/>
              <a:t>‹#›</a:t>
            </a:fld>
            <a:endParaRPr lang="en-IN"/>
          </a:p>
        </p:txBody>
      </p:sp>
    </p:spTree>
    <p:extLst>
      <p:ext uri="{BB962C8B-B14F-4D97-AF65-F5344CB8AC3E}">
        <p14:creationId xmlns:p14="http://schemas.microsoft.com/office/powerpoint/2010/main" val="3237232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4D4F82-FA09-4595-88FF-DB80C749485D}" type="slidenum">
              <a:rPr lang="en-IN" smtClean="0"/>
              <a:t>7</a:t>
            </a:fld>
            <a:endParaRPr lang="en-IN"/>
          </a:p>
        </p:txBody>
      </p:sp>
    </p:spTree>
    <p:extLst>
      <p:ext uri="{BB962C8B-B14F-4D97-AF65-F5344CB8AC3E}">
        <p14:creationId xmlns:p14="http://schemas.microsoft.com/office/powerpoint/2010/main" val="2813670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978025"/>
            <a:ext cx="6680400" cy="15464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r>
              <a:rPr lang="en-US" smtClean="0"/>
              <a:t>Click to edit Master title style</a:t>
            </a:r>
            <a:endParaRPr/>
          </a:p>
        </p:txBody>
      </p:sp>
      <p:cxnSp>
        <p:nvCxnSpPr>
          <p:cNvPr id="11" name="Google Shape;11;p2"/>
          <p:cNvCxnSpPr>
            <a:stCxn id="12" idx="4"/>
          </p:cNvCxnSpPr>
          <p:nvPr/>
        </p:nvCxnSpPr>
        <p:spPr>
          <a:xfrm>
            <a:off x="939750" y="3776633"/>
            <a:ext cx="0" cy="30812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3524633"/>
            <a:ext cx="189000" cy="252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9"/>
        <p:cNvGrpSpPr/>
        <p:nvPr/>
      </p:nvGrpSpPr>
      <p:grpSpPr>
        <a:xfrm>
          <a:off x="0" y="0"/>
          <a:ext cx="0" cy="0"/>
          <a:chOff x="0" y="0"/>
          <a:chExt cx="0" cy="0"/>
        </a:xfrm>
      </p:grpSpPr>
      <p:cxnSp>
        <p:nvCxnSpPr>
          <p:cNvPr id="20" name="Google Shape;20;p4"/>
          <p:cNvCxnSpPr/>
          <p:nvPr/>
        </p:nvCxnSpPr>
        <p:spPr>
          <a:xfrm>
            <a:off x="945630"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21" name="Google Shape;21;p4"/>
          <p:cNvSpPr/>
          <p:nvPr/>
        </p:nvSpPr>
        <p:spPr>
          <a:xfrm>
            <a:off x="638325" y="3023223"/>
            <a:ext cx="614400" cy="81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body" idx="1"/>
          </p:nvPr>
        </p:nvSpPr>
        <p:spPr>
          <a:xfrm>
            <a:off x="1633225" y="2882400"/>
            <a:ext cx="6700500" cy="1093200"/>
          </a:xfrm>
          <a:prstGeom prst="rect">
            <a:avLst/>
          </a:prstGeom>
        </p:spPr>
        <p:txBody>
          <a:bodyPr spcFirstLastPara="1" wrap="square" lIns="91425" tIns="91425" rIns="91425" bIns="91425" anchor="ctr" anchorCtr="0">
            <a:noAutofit/>
          </a:bodyPr>
          <a:lstStyle>
            <a:lvl1pPr marL="457200" lvl="0" indent="-406400" rtl="0">
              <a:spcBef>
                <a:spcPts val="600"/>
              </a:spcBef>
              <a:spcAft>
                <a:spcPts val="0"/>
              </a:spcAft>
              <a:buSzPts val="2800"/>
              <a:buChar char="◦"/>
              <a:defRPr sz="2800" i="1">
                <a:solidFill>
                  <a:schemeClr val="accent1"/>
                </a:solidFill>
              </a:defRPr>
            </a:lvl1pPr>
            <a:lvl2pPr marL="914400" lvl="1" indent="-406400" rtl="0">
              <a:spcBef>
                <a:spcPts val="0"/>
              </a:spcBef>
              <a:spcAft>
                <a:spcPts val="0"/>
              </a:spcAft>
              <a:buSzPts val="2800"/>
              <a:buChar char="▫"/>
              <a:defRPr sz="2800" i="1">
                <a:solidFill>
                  <a:schemeClr val="accent1"/>
                </a:solidFill>
              </a:defRPr>
            </a:lvl2pPr>
            <a:lvl3pPr marL="1371600" lvl="2" indent="-406400" rtl="0">
              <a:spcBef>
                <a:spcPts val="0"/>
              </a:spcBef>
              <a:spcAft>
                <a:spcPts val="0"/>
              </a:spcAft>
              <a:buSzPts val="2800"/>
              <a:buChar char="■"/>
              <a:defRPr sz="2800" i="1">
                <a:solidFill>
                  <a:schemeClr val="accent1"/>
                </a:solidFill>
              </a:defRPr>
            </a:lvl3pPr>
            <a:lvl4pPr marL="1828800" lvl="3" indent="-406400" rtl="0">
              <a:spcBef>
                <a:spcPts val="0"/>
              </a:spcBef>
              <a:spcAft>
                <a:spcPts val="0"/>
              </a:spcAft>
              <a:buClr>
                <a:schemeClr val="accent1"/>
              </a:buClr>
              <a:buSzPts val="2800"/>
              <a:buChar char="●"/>
              <a:defRPr sz="2800" i="1">
                <a:solidFill>
                  <a:schemeClr val="accent1"/>
                </a:solidFill>
              </a:defRPr>
            </a:lvl4pPr>
            <a:lvl5pPr marL="2286000" lvl="4" indent="-406400" rtl="0">
              <a:spcBef>
                <a:spcPts val="0"/>
              </a:spcBef>
              <a:spcAft>
                <a:spcPts val="0"/>
              </a:spcAft>
              <a:buClr>
                <a:schemeClr val="accent1"/>
              </a:buClr>
              <a:buSzPts val="2800"/>
              <a:buChar char="○"/>
              <a:defRPr sz="2800" i="1">
                <a:solidFill>
                  <a:schemeClr val="accent1"/>
                </a:solidFill>
              </a:defRPr>
            </a:lvl5pPr>
            <a:lvl6pPr marL="2743200" lvl="5" indent="-406400" rtl="0">
              <a:spcBef>
                <a:spcPts val="0"/>
              </a:spcBef>
              <a:spcAft>
                <a:spcPts val="0"/>
              </a:spcAft>
              <a:buClr>
                <a:schemeClr val="accent1"/>
              </a:buClr>
              <a:buSzPts val="2800"/>
              <a:buChar char="■"/>
              <a:defRPr sz="2800" i="1">
                <a:solidFill>
                  <a:schemeClr val="accent1"/>
                </a:solidFill>
              </a:defRPr>
            </a:lvl6pPr>
            <a:lvl7pPr marL="3200400" lvl="6" indent="-406400" rtl="0">
              <a:spcBef>
                <a:spcPts val="0"/>
              </a:spcBef>
              <a:spcAft>
                <a:spcPts val="0"/>
              </a:spcAft>
              <a:buClr>
                <a:schemeClr val="accent1"/>
              </a:buClr>
              <a:buSzPts val="2800"/>
              <a:buChar char="●"/>
              <a:defRPr sz="2800" i="1">
                <a:solidFill>
                  <a:schemeClr val="accent1"/>
                </a:solidFill>
              </a:defRPr>
            </a:lvl7pPr>
            <a:lvl8pPr marL="3657600" lvl="7" indent="-406400" rtl="0">
              <a:spcBef>
                <a:spcPts val="0"/>
              </a:spcBef>
              <a:spcAft>
                <a:spcPts val="0"/>
              </a:spcAft>
              <a:buClr>
                <a:schemeClr val="accent1"/>
              </a:buClr>
              <a:buSzPts val="2800"/>
              <a:buChar char="○"/>
              <a:defRPr sz="2800" i="1">
                <a:solidFill>
                  <a:schemeClr val="accent1"/>
                </a:solidFill>
              </a:defRPr>
            </a:lvl8pPr>
            <a:lvl9pPr marL="4114800" lvl="8" indent="-406400">
              <a:spcBef>
                <a:spcPts val="0"/>
              </a:spcBef>
              <a:spcAft>
                <a:spcPts val="0"/>
              </a:spcAft>
              <a:buClr>
                <a:schemeClr val="accent1"/>
              </a:buClr>
              <a:buSzPts val="2800"/>
              <a:buChar char="■"/>
              <a:defRPr sz="2800" i="1">
                <a:solidFill>
                  <a:schemeClr val="accent1"/>
                </a:solidFill>
              </a:defRPr>
            </a:lvl9pPr>
          </a:lstStyle>
          <a:p>
            <a:pPr lvl="0"/>
            <a:r>
              <a:rPr lang="en-US" smtClean="0"/>
              <a:t>Click to edit Master text styles</a:t>
            </a:r>
          </a:p>
        </p:txBody>
      </p:sp>
      <p:sp>
        <p:nvSpPr>
          <p:cNvPr id="23" name="Google Shape;23;p4"/>
          <p:cNvSpPr txBox="1"/>
          <p:nvPr/>
        </p:nvSpPr>
        <p:spPr>
          <a:xfrm>
            <a:off x="286541" y="2992041"/>
            <a:ext cx="1306200" cy="87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chemeClr val="accent1"/>
                </a:solidFill>
                <a:latin typeface="Quicksand"/>
                <a:ea typeface="Quicksand"/>
                <a:cs typeface="Quicksand"/>
                <a:sym typeface="Quicksand"/>
              </a:rPr>
              <a:t>“</a:t>
            </a:r>
            <a:endParaRPr sz="4800" b="1">
              <a:solidFill>
                <a:schemeClr val="accent1"/>
              </a:solidFill>
              <a:latin typeface="Quicksand"/>
              <a:ea typeface="Quicksand"/>
              <a:cs typeface="Quicksand"/>
              <a:sym typeface="Quicksand"/>
            </a:endParaRPr>
          </a:p>
        </p:txBody>
      </p:sp>
      <p:sp>
        <p:nvSpPr>
          <p:cNvPr id="24" name="Google Shape;24;p4"/>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fld id="{9C945B63-1FEE-432A-B321-46DC3A70046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732865"/>
            <a:ext cx="6858000" cy="460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a:r>
              <a:rPr lang="en-US" smtClean="0"/>
              <a:t>Click to edit Master title style</a:t>
            </a:r>
            <a:endParaRPr/>
          </a:p>
        </p:txBody>
      </p:sp>
      <p:sp>
        <p:nvSpPr>
          <p:cNvPr id="27" name="Google Shape;27;p5"/>
          <p:cNvSpPr txBox="1">
            <a:spLocks noGrp="1"/>
          </p:cNvSpPr>
          <p:nvPr>
            <p:ph type="body" idx="1"/>
          </p:nvPr>
        </p:nvSpPr>
        <p:spPr>
          <a:xfrm>
            <a:off x="1165498" y="1449065"/>
            <a:ext cx="6858000" cy="49676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pPr lvl="0"/>
            <a:r>
              <a:rPr lang="en-US" smtClean="0"/>
              <a:t>Click to edit Master text styles</a:t>
            </a:r>
          </a:p>
        </p:txBody>
      </p:sp>
      <p:sp>
        <p:nvSpPr>
          <p:cNvPr id="28" name="Google Shape;28;p5"/>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C945B63-1FEE-432A-B321-46DC3A700465}" type="slidenum">
              <a:rPr lang="en-IN" smtClean="0"/>
              <a:t>‹#›</a:t>
            </a:fld>
            <a:endParaRPr lang="en-IN"/>
          </a:p>
        </p:txBody>
      </p:sp>
      <p:cxnSp>
        <p:nvCxnSpPr>
          <p:cNvPr id="29" name="Google Shape;29;p5"/>
          <p:cNvCxnSpPr/>
          <p:nvPr/>
        </p:nvCxnSpPr>
        <p:spPr>
          <a:xfrm>
            <a:off x="945638"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30" name="Google Shape;30;p5"/>
          <p:cNvSpPr/>
          <p:nvPr/>
        </p:nvSpPr>
        <p:spPr>
          <a:xfrm>
            <a:off x="874396" y="807725"/>
            <a:ext cx="1425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44675" y="1867628"/>
            <a:ext cx="2019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165475" y="732865"/>
            <a:ext cx="6858000" cy="460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smtClean="0"/>
              <a:t>Click to edit Master title style</a:t>
            </a:r>
            <a:endParaRPr/>
          </a:p>
        </p:txBody>
      </p:sp>
      <p:sp>
        <p:nvSpPr>
          <p:cNvPr id="34" name="Google Shape;34;p6"/>
          <p:cNvSpPr txBox="1">
            <a:spLocks noGrp="1"/>
          </p:cNvSpPr>
          <p:nvPr>
            <p:ph type="body" idx="1"/>
          </p:nvPr>
        </p:nvSpPr>
        <p:spPr>
          <a:xfrm>
            <a:off x="1165475" y="1565489"/>
            <a:ext cx="3306900" cy="49676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n-US" smtClean="0"/>
              <a:t>Click to edit Master text styles</a:t>
            </a:r>
          </a:p>
        </p:txBody>
      </p:sp>
      <p:sp>
        <p:nvSpPr>
          <p:cNvPr id="35" name="Google Shape;35;p6"/>
          <p:cNvSpPr txBox="1">
            <a:spLocks noGrp="1"/>
          </p:cNvSpPr>
          <p:nvPr>
            <p:ph type="body" idx="2"/>
          </p:nvPr>
        </p:nvSpPr>
        <p:spPr>
          <a:xfrm>
            <a:off x="4671570" y="1565489"/>
            <a:ext cx="3306900" cy="49676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n-US" smtClean="0"/>
              <a:t>Click to edit Master text styles</a:t>
            </a:r>
          </a:p>
        </p:txBody>
      </p:sp>
      <p:sp>
        <p:nvSpPr>
          <p:cNvPr id="36" name="Google Shape;36;p6"/>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C945B63-1FEE-432A-B321-46DC3A700465}" type="slidenum">
              <a:rPr lang="en-IN" smtClean="0"/>
              <a:t>‹#›</a:t>
            </a:fld>
            <a:endParaRPr lang="en-IN"/>
          </a:p>
        </p:txBody>
      </p:sp>
      <p:cxnSp>
        <p:nvCxnSpPr>
          <p:cNvPr id="37" name="Google Shape;37;p6"/>
          <p:cNvCxnSpPr/>
          <p:nvPr/>
        </p:nvCxnSpPr>
        <p:spPr>
          <a:xfrm>
            <a:off x="945638"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38" name="Google Shape;38;p6"/>
          <p:cNvSpPr/>
          <p:nvPr/>
        </p:nvSpPr>
        <p:spPr>
          <a:xfrm>
            <a:off x="874396" y="807725"/>
            <a:ext cx="1425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44675" y="1867628"/>
            <a:ext cx="2019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165475" y="732865"/>
            <a:ext cx="6858000" cy="460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r>
              <a:rPr lang="en-US" smtClean="0"/>
              <a:t>Click to edit Master title style</a:t>
            </a:r>
            <a:endParaRPr/>
          </a:p>
        </p:txBody>
      </p:sp>
      <p:sp>
        <p:nvSpPr>
          <p:cNvPr id="42" name="Google Shape;42;p7"/>
          <p:cNvSpPr txBox="1">
            <a:spLocks noGrp="1"/>
          </p:cNvSpPr>
          <p:nvPr>
            <p:ph type="body" idx="1"/>
          </p:nvPr>
        </p:nvSpPr>
        <p:spPr>
          <a:xfrm>
            <a:off x="1165475" y="1589731"/>
            <a:ext cx="2403600" cy="4894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smtClean="0"/>
              <a:t>Click to edit Master text styles</a:t>
            </a:r>
          </a:p>
        </p:txBody>
      </p:sp>
      <p:sp>
        <p:nvSpPr>
          <p:cNvPr id="43" name="Google Shape;43;p7"/>
          <p:cNvSpPr txBox="1">
            <a:spLocks noGrp="1"/>
          </p:cNvSpPr>
          <p:nvPr>
            <p:ph type="body" idx="2"/>
          </p:nvPr>
        </p:nvSpPr>
        <p:spPr>
          <a:xfrm>
            <a:off x="3692249" y="1589731"/>
            <a:ext cx="2403600" cy="4894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smtClean="0"/>
              <a:t>Click to edit Master text styles</a:t>
            </a:r>
          </a:p>
        </p:txBody>
      </p:sp>
      <p:sp>
        <p:nvSpPr>
          <p:cNvPr id="44" name="Google Shape;44;p7"/>
          <p:cNvSpPr txBox="1">
            <a:spLocks noGrp="1"/>
          </p:cNvSpPr>
          <p:nvPr>
            <p:ph type="body" idx="3"/>
          </p:nvPr>
        </p:nvSpPr>
        <p:spPr>
          <a:xfrm>
            <a:off x="6219023" y="1589731"/>
            <a:ext cx="2403600" cy="4894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smtClean="0"/>
              <a:t>Click to edit Master text styles</a:t>
            </a:r>
          </a:p>
        </p:txBody>
      </p:sp>
      <p:sp>
        <p:nvSpPr>
          <p:cNvPr id="45" name="Google Shape;45;p7"/>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C945B63-1FEE-432A-B321-46DC3A700465}" type="slidenum">
              <a:rPr lang="en-IN" smtClean="0"/>
              <a:t>‹#›</a:t>
            </a:fld>
            <a:endParaRPr lang="en-IN"/>
          </a:p>
        </p:txBody>
      </p:sp>
      <p:cxnSp>
        <p:nvCxnSpPr>
          <p:cNvPr id="46" name="Google Shape;46;p7"/>
          <p:cNvCxnSpPr/>
          <p:nvPr/>
        </p:nvCxnSpPr>
        <p:spPr>
          <a:xfrm>
            <a:off x="945638"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47" name="Google Shape;47;p7"/>
          <p:cNvSpPr/>
          <p:nvPr/>
        </p:nvSpPr>
        <p:spPr>
          <a:xfrm>
            <a:off x="874396" y="807725"/>
            <a:ext cx="1425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844675" y="1867628"/>
            <a:ext cx="2019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165475" y="732865"/>
            <a:ext cx="6858000" cy="460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smtClean="0"/>
              <a:t>Click to edit Master title style</a:t>
            </a:r>
            <a:endParaRPr/>
          </a:p>
        </p:txBody>
      </p:sp>
      <p:sp>
        <p:nvSpPr>
          <p:cNvPr id="51" name="Google Shape;51;p8"/>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C945B63-1FEE-432A-B321-46DC3A700465}" type="slidenum">
              <a:rPr lang="en-IN" smtClean="0"/>
              <a:t>‹#›</a:t>
            </a:fld>
            <a:endParaRPr lang="en-IN"/>
          </a:p>
        </p:txBody>
      </p:sp>
      <p:cxnSp>
        <p:nvCxnSpPr>
          <p:cNvPr id="52" name="Google Shape;52;p8"/>
          <p:cNvCxnSpPr/>
          <p:nvPr/>
        </p:nvCxnSpPr>
        <p:spPr>
          <a:xfrm>
            <a:off x="945638"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53" name="Google Shape;53;p8"/>
          <p:cNvSpPr/>
          <p:nvPr/>
        </p:nvSpPr>
        <p:spPr>
          <a:xfrm>
            <a:off x="874396" y="807725"/>
            <a:ext cx="1425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4"/>
        <p:cNvGrpSpPr/>
        <p:nvPr/>
      </p:nvGrpSpPr>
      <p:grpSpPr>
        <a:xfrm>
          <a:off x="0" y="0"/>
          <a:ext cx="0" cy="0"/>
          <a:chOff x="0" y="0"/>
          <a:chExt cx="0" cy="0"/>
        </a:xfrm>
      </p:grpSpPr>
      <p:sp>
        <p:nvSpPr>
          <p:cNvPr id="55" name="Google Shape;55;p9"/>
          <p:cNvSpPr txBox="1">
            <a:spLocks noGrp="1"/>
          </p:cNvSpPr>
          <p:nvPr>
            <p:ph type="body" idx="1"/>
          </p:nvPr>
        </p:nvSpPr>
        <p:spPr>
          <a:xfrm>
            <a:off x="1165475" y="5775089"/>
            <a:ext cx="7521300" cy="5788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None/>
              <a:defRPr sz="1800"/>
            </a:lvl1pPr>
          </a:lstStyle>
          <a:p>
            <a:pPr lvl="0"/>
            <a:r>
              <a:rPr lang="en-US" smtClean="0"/>
              <a:t>Click to edit Master text styles</a:t>
            </a:r>
          </a:p>
        </p:txBody>
      </p:sp>
      <p:sp>
        <p:nvSpPr>
          <p:cNvPr id="56" name="Google Shape;56;p9"/>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C945B63-1FEE-432A-B321-46DC3A700465}" type="slidenum">
              <a:rPr lang="en-IN" smtClean="0"/>
              <a:t>‹#›</a:t>
            </a:fld>
            <a:endParaRPr lang="en-IN"/>
          </a:p>
        </p:txBody>
      </p:sp>
      <p:cxnSp>
        <p:nvCxnSpPr>
          <p:cNvPr id="57" name="Google Shape;57;p9"/>
          <p:cNvCxnSpPr/>
          <p:nvPr/>
        </p:nvCxnSpPr>
        <p:spPr>
          <a:xfrm>
            <a:off x="945638"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58" name="Google Shape;58;p9"/>
          <p:cNvSpPr/>
          <p:nvPr/>
        </p:nvSpPr>
        <p:spPr>
          <a:xfrm>
            <a:off x="844675" y="6006828"/>
            <a:ext cx="2019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C945B63-1FEE-432A-B321-46DC3A700465}" type="slidenum">
              <a:rPr lang="en-IN" smtClean="0"/>
              <a:t>‹#›</a:t>
            </a:fld>
            <a:endParaRPr lang="en-IN"/>
          </a:p>
        </p:txBody>
      </p:sp>
      <p:cxnSp>
        <p:nvCxnSpPr>
          <p:cNvPr id="61" name="Google Shape;61;p10"/>
          <p:cNvCxnSpPr/>
          <p:nvPr/>
        </p:nvCxnSpPr>
        <p:spPr>
          <a:xfrm>
            <a:off x="945638" y="0"/>
            <a:ext cx="0" cy="6858000"/>
          </a:xfrm>
          <a:prstGeom prst="straightConnector1">
            <a:avLst/>
          </a:prstGeom>
          <a:noFill/>
          <a:ln w="9525" cap="flat" cmpd="sng">
            <a:solidFill>
              <a:srgbClr val="999FA9"/>
            </a:solidFill>
            <a:prstDash val="solid"/>
            <a:round/>
            <a:headEnd type="none" w="med" len="med"/>
            <a:tailEnd type="none" w="med" len="med"/>
          </a:ln>
        </p:spPr>
      </p:cxnSp>
      <p:sp>
        <p:nvSpPr>
          <p:cNvPr id="62" name="Google Shape;62;p10"/>
          <p:cNvSpPr/>
          <p:nvPr/>
        </p:nvSpPr>
        <p:spPr>
          <a:xfrm>
            <a:off x="844675" y="3294400"/>
            <a:ext cx="201900" cy="269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key color">
  <p:cSld name="Blank key color">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fld id="{9C945B63-1FEE-432A-B321-46DC3A700465}" type="slidenum">
              <a:rPr lang="en-IN" smtClean="0"/>
              <a:t>‹#›</a:t>
            </a:fld>
            <a:endParaRPr lang="en-IN"/>
          </a:p>
        </p:txBody>
      </p:sp>
      <p:cxnSp>
        <p:nvCxnSpPr>
          <p:cNvPr id="65" name="Google Shape;65;p11"/>
          <p:cNvCxnSpPr/>
          <p:nvPr/>
        </p:nvCxnSpPr>
        <p:spPr>
          <a:xfrm>
            <a:off x="945638" y="0"/>
            <a:ext cx="0" cy="68580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844675" y="3294400"/>
            <a:ext cx="201900" cy="269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732865"/>
            <a:ext cx="6858000" cy="460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449065"/>
            <a:ext cx="6858000" cy="4967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6336175"/>
            <a:ext cx="548700" cy="4204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fld id="{9C945B63-1FEE-432A-B321-46DC3A700465}" type="slidenum">
              <a:rPr lang="en-IN" smtClean="0"/>
              <a:t>‹#›</a:t>
            </a:fld>
            <a:endParaRPr lang="en-IN"/>
          </a:p>
        </p:txBody>
      </p:sp>
    </p:spTree>
  </p:cSld>
  <p:clrMap bg1="lt1" tx1="dk1" bg2="dk2" tx2="lt2" accent1="accent1" accent2="accent2" accent3="accent3" accent4="accent4" accent5="accent5" accent6="accent6" hlink="hlink" folHlink="folHlink"/>
  <p:sldLayoutIdLst>
    <p:sldLayoutId id="2147483697"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javatpoint.com/mysql-create-table" TargetMode="External"/><Relationship Id="rId2" Type="http://schemas.openxmlformats.org/officeDocument/2006/relationships/hyperlink" Target="https://www.javatpoint.com/mysql-tutorial"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w3schools.com/sql/sql_unique.asp" TargetMode="External"/><Relationship Id="rId2" Type="http://schemas.openxmlformats.org/officeDocument/2006/relationships/hyperlink" Target="https://www.w3schools.com/sql/sql_notnull.asp" TargetMode="External"/><Relationship Id="rId1" Type="http://schemas.openxmlformats.org/officeDocument/2006/relationships/slideLayout" Target="../slideLayouts/slideLayout3.xml"/><Relationship Id="rId6" Type="http://schemas.openxmlformats.org/officeDocument/2006/relationships/hyperlink" Target="https://www.w3schools.com/sql/sql_default.asp" TargetMode="External"/><Relationship Id="rId5" Type="http://schemas.openxmlformats.org/officeDocument/2006/relationships/hyperlink" Target="https://www.w3schools.com/sql/sql_foreignkey.asp" TargetMode="External"/><Relationship Id="rId4" Type="http://schemas.openxmlformats.org/officeDocument/2006/relationships/hyperlink" Target="https://www.w3schools.com/sql/sql_primarykey.as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www.w3schools.com/sql/sql_primarykey.asp"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www.javatpoint.com/mysql-where"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9174" y="2978025"/>
            <a:ext cx="7141257" cy="1546400"/>
          </a:xfrm>
        </p:spPr>
        <p:txBody>
          <a:bodyPr/>
          <a:lstStyle/>
          <a:p>
            <a:r>
              <a:rPr lang="en-US" sz="4800" b="1" dirty="0" smtClean="0">
                <a:latin typeface="Nirmala UI" pitchFamily="34" charset="0"/>
                <a:ea typeface="Nirmala UI" pitchFamily="34" charset="0"/>
                <a:cs typeface="Nirmala UI" pitchFamily="34" charset="0"/>
              </a:rPr>
              <a:t>MySQL Beginner to Pro</a:t>
            </a:r>
            <a:r>
              <a:rPr lang="en-US" sz="4800" b="1" dirty="0">
                <a:latin typeface="Nirmala UI" pitchFamily="34" charset="0"/>
                <a:ea typeface="Nirmala UI" pitchFamily="34" charset="0"/>
                <a:cs typeface="Nirmala UI" pitchFamily="34" charset="0"/>
              </a:rPr>
              <a:t/>
            </a:r>
            <a:br>
              <a:rPr lang="en-US" sz="4800" b="1" dirty="0">
                <a:latin typeface="Nirmala UI" pitchFamily="34" charset="0"/>
                <a:ea typeface="Nirmala UI" pitchFamily="34" charset="0"/>
                <a:cs typeface="Nirmala UI" pitchFamily="34" charset="0"/>
              </a:rPr>
            </a:br>
            <a:endParaRPr lang="en-IN" sz="4800" dirty="0">
              <a:latin typeface="Nirmala UI" pitchFamily="34" charset="0"/>
              <a:ea typeface="Nirmala UI" pitchFamily="34" charset="0"/>
              <a:cs typeface="Nirmala UI" pitchFamily="34" charset="0"/>
            </a:endParaRPr>
          </a:p>
        </p:txBody>
      </p:sp>
      <p:sp>
        <p:nvSpPr>
          <p:cNvPr id="3" name="TextBox 2"/>
          <p:cNvSpPr txBox="1"/>
          <p:nvPr/>
        </p:nvSpPr>
        <p:spPr>
          <a:xfrm>
            <a:off x="5940152" y="4738262"/>
            <a:ext cx="1944216" cy="707886"/>
          </a:xfrm>
          <a:prstGeom prst="rect">
            <a:avLst/>
          </a:prstGeom>
          <a:noFill/>
        </p:spPr>
        <p:txBody>
          <a:bodyPr wrap="square" rtlCol="0">
            <a:spAutoFit/>
          </a:bodyPr>
          <a:lstStyle/>
          <a:p>
            <a:pPr marL="285750" indent="-285750">
              <a:buFontTx/>
              <a:buChar char="-"/>
            </a:pPr>
            <a:r>
              <a:rPr lang="en-US" sz="2000" b="1" dirty="0" err="1" smtClean="0">
                <a:solidFill>
                  <a:schemeClr val="bg1"/>
                </a:solidFill>
                <a:latin typeface="Nirmala UI" pitchFamily="34" charset="0"/>
                <a:ea typeface="Nirmala UI" pitchFamily="34" charset="0"/>
                <a:cs typeface="Nirmala UI" pitchFamily="34" charset="0"/>
              </a:rPr>
              <a:t>Vasanth</a:t>
            </a:r>
            <a:r>
              <a:rPr lang="en-US" sz="2000" b="1" dirty="0" smtClean="0">
                <a:solidFill>
                  <a:schemeClr val="bg1"/>
                </a:solidFill>
                <a:latin typeface="Nirmala UI" pitchFamily="34" charset="0"/>
                <a:ea typeface="Nirmala UI" pitchFamily="34" charset="0"/>
                <a:cs typeface="Nirmala UI" pitchFamily="34" charset="0"/>
              </a:rPr>
              <a:t> S</a:t>
            </a:r>
          </a:p>
          <a:p>
            <a:r>
              <a:rPr lang="en-US" sz="2000" b="1" dirty="0" smtClean="0">
                <a:solidFill>
                  <a:schemeClr val="bg1"/>
                </a:solidFill>
                <a:latin typeface="Nirmala UI" pitchFamily="34" charset="0"/>
                <a:ea typeface="Nirmala UI" pitchFamily="34" charset="0"/>
                <a:cs typeface="Nirmala UI" pitchFamily="34" charset="0"/>
              </a:rPr>
              <a:t>  </a:t>
            </a:r>
            <a:endParaRPr lang="en-IN" sz="2000" b="1" dirty="0">
              <a:solidFill>
                <a:schemeClr val="bg1"/>
              </a:solidFill>
              <a:latin typeface="Nirmala UI" pitchFamily="34" charset="0"/>
              <a:ea typeface="Nirmala UI" pitchFamily="34" charset="0"/>
              <a:cs typeface="Nirmala UI" pitchFamily="34" charset="0"/>
            </a:endParaRPr>
          </a:p>
        </p:txBody>
      </p:sp>
    </p:spTree>
    <p:extLst>
      <p:ext uri="{BB962C8B-B14F-4D97-AF65-F5344CB8AC3E}">
        <p14:creationId xmlns:p14="http://schemas.microsoft.com/office/powerpoint/2010/main" val="9413031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Why MySQL?</a:t>
            </a:r>
            <a:endParaRPr lang="en-IN" sz="2000" dirty="0"/>
          </a:p>
        </p:txBody>
      </p:sp>
      <p:sp>
        <p:nvSpPr>
          <p:cNvPr id="3" name="Text Placeholder 2"/>
          <p:cNvSpPr>
            <a:spLocks noGrp="1"/>
          </p:cNvSpPr>
          <p:nvPr>
            <p:ph type="body" idx="1"/>
          </p:nvPr>
        </p:nvSpPr>
        <p:spPr/>
        <p:txBody>
          <a:bodyPr/>
          <a:lstStyle/>
          <a:p>
            <a:pPr marL="38100" indent="0">
              <a:buNone/>
            </a:pPr>
            <a:endParaRPr lang="en-US" sz="2800" dirty="0"/>
          </a:p>
          <a:p>
            <a:r>
              <a:rPr lang="en-US" sz="2800" dirty="0"/>
              <a:t>It is </a:t>
            </a:r>
            <a:r>
              <a:rPr lang="en-US" sz="2800" b="1" dirty="0"/>
              <a:t>open source, reliable</a:t>
            </a:r>
            <a:r>
              <a:rPr lang="en-US" sz="2800" dirty="0"/>
              <a:t>, compatible with all major hosting providers, cost-effective, and easy to manage. </a:t>
            </a:r>
            <a:endParaRPr lang="en-US" sz="2800" dirty="0" smtClean="0"/>
          </a:p>
          <a:p>
            <a:r>
              <a:rPr lang="en-US" sz="2800" dirty="0" smtClean="0"/>
              <a:t>Many </a:t>
            </a:r>
            <a:r>
              <a:rPr lang="en-US" sz="2800" dirty="0"/>
              <a:t>organizations are leveraging the data security and strong transactional support offered by MySQL to secure online transactions and enhance customer interactions</a:t>
            </a:r>
          </a:p>
          <a:p>
            <a:endParaRPr lang="en-IN" sz="2800" dirty="0"/>
          </a:p>
        </p:txBody>
      </p:sp>
    </p:spTree>
    <p:extLst>
      <p:ext uri="{BB962C8B-B14F-4D97-AF65-F5344CB8AC3E}">
        <p14:creationId xmlns:p14="http://schemas.microsoft.com/office/powerpoint/2010/main" val="41535897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	</a:t>
            </a:r>
            <a:endParaRPr lang="en-IN" dirty="0"/>
          </a:p>
        </p:txBody>
      </p:sp>
      <p:sp>
        <p:nvSpPr>
          <p:cNvPr id="3" name="Text Placeholder 2"/>
          <p:cNvSpPr>
            <a:spLocks noGrp="1"/>
          </p:cNvSpPr>
          <p:nvPr>
            <p:ph type="body" idx="1"/>
          </p:nvPr>
        </p:nvSpPr>
        <p:spPr/>
        <p:txBody>
          <a:bodyPr/>
          <a:lstStyle/>
          <a:p>
            <a:r>
              <a:rPr lang="en-US" dirty="0" smtClean="0"/>
              <a:t>Table / Schema</a:t>
            </a:r>
          </a:p>
          <a:p>
            <a:r>
              <a:rPr lang="en-US" dirty="0" smtClean="0"/>
              <a:t>Rows / Records</a:t>
            </a:r>
          </a:p>
          <a:p>
            <a:r>
              <a:rPr lang="en-US" dirty="0" smtClean="0"/>
              <a:t>Columns / Fields</a:t>
            </a:r>
          </a:p>
          <a:p>
            <a:endParaRPr lang="en-US" dirty="0"/>
          </a:p>
          <a:p>
            <a:endParaRPr lang="en-IN"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3123"/>
          <a:stretch/>
        </p:blipFill>
        <p:spPr bwMode="auto">
          <a:xfrm>
            <a:off x="1619672" y="3429000"/>
            <a:ext cx="5574170"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1416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890330"/>
            <a:ext cx="7637068" cy="5058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9556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DDL – Data Definition Language</a:t>
            </a:r>
            <a:endParaRPr lang="en-IN" dirty="0"/>
          </a:p>
        </p:txBody>
      </p:sp>
      <p:sp>
        <p:nvSpPr>
          <p:cNvPr id="3" name="Text Placeholder 2"/>
          <p:cNvSpPr>
            <a:spLocks noGrp="1"/>
          </p:cNvSpPr>
          <p:nvPr>
            <p:ph type="body" idx="1"/>
          </p:nvPr>
        </p:nvSpPr>
        <p:spPr>
          <a:xfrm>
            <a:off x="1165498" y="1268760"/>
            <a:ext cx="6858000" cy="5147905"/>
          </a:xfrm>
        </p:spPr>
        <p:txBody>
          <a:bodyPr/>
          <a:lstStyle/>
          <a:p>
            <a:r>
              <a:rPr lang="en-US" sz="2400" dirty="0"/>
              <a:t>DDL changes the structure of the table like creating a table, deleting a table, altering a table, etc.</a:t>
            </a:r>
          </a:p>
          <a:p>
            <a:r>
              <a:rPr lang="en-US" sz="2400" dirty="0"/>
              <a:t>All the command of DDL are auto-committed that means it permanently save all the changes in the database.</a:t>
            </a:r>
          </a:p>
          <a:p>
            <a:r>
              <a:rPr lang="en-US" sz="2400" dirty="0"/>
              <a:t>Here are some commands that come under DDL:</a:t>
            </a:r>
          </a:p>
          <a:p>
            <a:pPr>
              <a:buFont typeface="Wingdings" pitchFamily="2" charset="2"/>
              <a:buChar char="§"/>
            </a:pPr>
            <a:r>
              <a:rPr lang="en-US" sz="2400" dirty="0" smtClean="0"/>
              <a:t>CREATE</a:t>
            </a:r>
            <a:endParaRPr lang="en-US" sz="2400" dirty="0"/>
          </a:p>
          <a:p>
            <a:pPr>
              <a:buFont typeface="Wingdings" pitchFamily="2" charset="2"/>
              <a:buChar char="§"/>
            </a:pPr>
            <a:r>
              <a:rPr lang="en-US" sz="2400" dirty="0" smtClean="0"/>
              <a:t>ALTER</a:t>
            </a:r>
            <a:endParaRPr lang="en-US" sz="2400" dirty="0"/>
          </a:p>
          <a:p>
            <a:pPr>
              <a:buFont typeface="Wingdings" pitchFamily="2" charset="2"/>
              <a:buChar char="§"/>
            </a:pPr>
            <a:r>
              <a:rPr lang="en-US" sz="2400" dirty="0" smtClean="0"/>
              <a:t>DROP</a:t>
            </a:r>
            <a:endParaRPr lang="en-US" sz="2400" dirty="0"/>
          </a:p>
          <a:p>
            <a:pPr>
              <a:buFont typeface="Wingdings" pitchFamily="2" charset="2"/>
              <a:buChar char="§"/>
            </a:pPr>
            <a:r>
              <a:rPr lang="en-US" sz="2400" dirty="0" smtClean="0"/>
              <a:t>TRUNCATE</a:t>
            </a:r>
            <a:endParaRPr lang="en-US" sz="2400" dirty="0"/>
          </a:p>
          <a:p>
            <a:endParaRPr lang="en-IN" sz="2400" dirty="0"/>
          </a:p>
        </p:txBody>
      </p:sp>
    </p:spTree>
    <p:extLst>
      <p:ext uri="{BB962C8B-B14F-4D97-AF65-F5344CB8AC3E}">
        <p14:creationId xmlns:p14="http://schemas.microsoft.com/office/powerpoint/2010/main" val="1134957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a:t>
            </a:r>
            <a:endParaRPr lang="en-IN" dirty="0"/>
          </a:p>
        </p:txBody>
      </p:sp>
      <p:sp>
        <p:nvSpPr>
          <p:cNvPr id="3" name="Text Placeholder 2"/>
          <p:cNvSpPr>
            <a:spLocks noGrp="1"/>
          </p:cNvSpPr>
          <p:nvPr>
            <p:ph type="body" idx="1"/>
          </p:nvPr>
        </p:nvSpPr>
        <p:spPr>
          <a:xfrm>
            <a:off x="1165498" y="1449065"/>
            <a:ext cx="6858000" cy="2339975"/>
          </a:xfrm>
        </p:spPr>
        <p:txBody>
          <a:bodyPr/>
          <a:lstStyle/>
          <a:p>
            <a:r>
              <a:rPr lang="en-US" dirty="0">
                <a:hlinkClick r:id="rId2"/>
              </a:rPr>
              <a:t>MySQL</a:t>
            </a:r>
            <a:r>
              <a:rPr lang="en-US" dirty="0"/>
              <a:t> allows us to create a table into the database by using the </a:t>
            </a:r>
            <a:r>
              <a:rPr lang="en-US" b="1" dirty="0">
                <a:hlinkClick r:id="rId3"/>
              </a:rPr>
              <a:t>CREATE TABLE</a:t>
            </a:r>
            <a:r>
              <a:rPr lang="en-US" dirty="0"/>
              <a:t> command. </a:t>
            </a:r>
            <a:endParaRPr lang="en-US" dirty="0" smtClean="0"/>
          </a:p>
          <a:p>
            <a:r>
              <a:rPr lang="en-US" dirty="0" smtClean="0"/>
              <a:t>Syntax:</a:t>
            </a:r>
          </a:p>
          <a:p>
            <a:endParaRPr lang="en-IN" dirty="0"/>
          </a:p>
        </p:txBody>
      </p:sp>
      <p:sp>
        <p:nvSpPr>
          <p:cNvPr id="4" name="TextBox 3"/>
          <p:cNvSpPr txBox="1"/>
          <p:nvPr/>
        </p:nvSpPr>
        <p:spPr>
          <a:xfrm>
            <a:off x="2411760" y="3861048"/>
            <a:ext cx="3480505" cy="2031325"/>
          </a:xfrm>
          <a:prstGeom prst="rect">
            <a:avLst/>
          </a:prstGeom>
          <a:noFill/>
        </p:spPr>
        <p:txBody>
          <a:bodyPr wrap="none" rtlCol="0">
            <a:spAutoFit/>
          </a:bodyPr>
          <a:lstStyle/>
          <a:p>
            <a:r>
              <a:rPr lang="en-US" dirty="0">
                <a:solidFill>
                  <a:schemeClr val="bg1"/>
                </a:solidFill>
              </a:rPr>
              <a:t>CREATE TABLE  table_name(  </a:t>
            </a:r>
          </a:p>
          <a:p>
            <a:r>
              <a:rPr lang="en-US" dirty="0">
                <a:solidFill>
                  <a:schemeClr val="bg1"/>
                </a:solidFill>
              </a:rPr>
              <a:t>    column_definition1,  </a:t>
            </a:r>
          </a:p>
          <a:p>
            <a:r>
              <a:rPr lang="en-US" dirty="0">
                <a:solidFill>
                  <a:schemeClr val="bg1"/>
                </a:solidFill>
              </a:rPr>
              <a:t>    column_definition2,  </a:t>
            </a:r>
          </a:p>
          <a:p>
            <a:r>
              <a:rPr lang="en-US" dirty="0">
                <a:solidFill>
                  <a:schemeClr val="bg1"/>
                </a:solidFill>
              </a:rPr>
              <a:t>    ........,  </a:t>
            </a:r>
          </a:p>
          <a:p>
            <a:r>
              <a:rPr lang="en-US" dirty="0">
                <a:solidFill>
                  <a:schemeClr val="bg1"/>
                </a:solidFill>
              </a:rPr>
              <a:t>    table_constraints  </a:t>
            </a:r>
          </a:p>
          <a:p>
            <a:r>
              <a:rPr lang="en-US" dirty="0">
                <a:solidFill>
                  <a:schemeClr val="bg1"/>
                </a:solidFill>
              </a:rPr>
              <a:t>);  </a:t>
            </a:r>
          </a:p>
          <a:p>
            <a:endParaRPr lang="en-IN" dirty="0">
              <a:solidFill>
                <a:schemeClr val="bg1"/>
              </a:solidFill>
            </a:endParaRPr>
          </a:p>
        </p:txBody>
      </p:sp>
    </p:spTree>
    <p:extLst>
      <p:ext uri="{BB962C8B-B14F-4D97-AF65-F5344CB8AC3E}">
        <p14:creationId xmlns:p14="http://schemas.microsoft.com/office/powerpoint/2010/main" val="1724942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a:t>
            </a:r>
            <a:endParaRPr lang="en-IN" dirty="0"/>
          </a:p>
        </p:txBody>
      </p:sp>
      <p:sp>
        <p:nvSpPr>
          <p:cNvPr id="3" name="Text Placeholder 2"/>
          <p:cNvSpPr>
            <a:spLocks noGrp="1"/>
          </p:cNvSpPr>
          <p:nvPr>
            <p:ph type="body" idx="1"/>
          </p:nvPr>
        </p:nvSpPr>
        <p:spPr/>
        <p:txBody>
          <a:bodyPr/>
          <a:lstStyle/>
          <a:p>
            <a:r>
              <a:rPr lang="en-US" sz="2400" dirty="0"/>
              <a:t>MySQL ALTER statement is used when you want to change the name of your table or any table field. It is also used to add or delete an existing column in a table</a:t>
            </a:r>
            <a:r>
              <a:rPr lang="en-US" sz="2400" dirty="0" smtClean="0"/>
              <a:t>.</a:t>
            </a:r>
          </a:p>
          <a:p>
            <a:pPr marL="38100" indent="0">
              <a:buNone/>
            </a:pPr>
            <a:endParaRPr lang="en-US" sz="2400" dirty="0"/>
          </a:p>
          <a:p>
            <a:r>
              <a:rPr lang="en-US" sz="2400" dirty="0"/>
              <a:t>The ALTER statement is always used with "ADD", "DROP" and "MODIFY" commands according to the situation. </a:t>
            </a:r>
          </a:p>
          <a:p>
            <a:endParaRPr lang="en-IN" sz="2000" dirty="0"/>
          </a:p>
        </p:txBody>
      </p:sp>
    </p:spTree>
    <p:extLst>
      <p:ext uri="{BB962C8B-B14F-4D97-AF65-F5344CB8AC3E}">
        <p14:creationId xmlns:p14="http://schemas.microsoft.com/office/powerpoint/2010/main" val="393834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IN" dirty="0"/>
          </a:p>
        </p:txBody>
      </p:sp>
      <p:sp>
        <p:nvSpPr>
          <p:cNvPr id="3" name="Text Placeholder 2"/>
          <p:cNvSpPr>
            <a:spLocks noGrp="1"/>
          </p:cNvSpPr>
          <p:nvPr>
            <p:ph type="body" idx="1"/>
          </p:nvPr>
        </p:nvSpPr>
        <p:spPr>
          <a:xfrm>
            <a:off x="1115616" y="1124744"/>
            <a:ext cx="6858000" cy="5400600"/>
          </a:xfrm>
        </p:spPr>
        <p:txBody>
          <a:bodyPr/>
          <a:lstStyle/>
          <a:p>
            <a:r>
              <a:rPr lang="en-US" sz="2000" dirty="0"/>
              <a:t>SQL constraints are used to specify rules for the data in a table.</a:t>
            </a:r>
          </a:p>
          <a:p>
            <a:r>
              <a:rPr lang="en-US" sz="2000" dirty="0"/>
              <a:t>Constraints are used to limit the type of data that can go into a table</a:t>
            </a:r>
            <a:r>
              <a:rPr lang="en-US" sz="2000" dirty="0" smtClean="0"/>
              <a:t>.</a:t>
            </a:r>
            <a:endParaRPr lang="en-US" sz="2000" dirty="0"/>
          </a:p>
          <a:p>
            <a:r>
              <a:rPr lang="en-US" sz="2000" dirty="0"/>
              <a:t>The following constraints are commonly used in SQL:</a:t>
            </a:r>
          </a:p>
          <a:p>
            <a:r>
              <a:rPr lang="en-US" sz="2000" dirty="0">
                <a:hlinkClick r:id="rId2"/>
              </a:rPr>
              <a:t>NOT NULL</a:t>
            </a:r>
            <a:r>
              <a:rPr lang="en-US" sz="2000" dirty="0"/>
              <a:t> - Ensures that a column cannot have a NULL value</a:t>
            </a:r>
          </a:p>
          <a:p>
            <a:r>
              <a:rPr lang="en-US" sz="2000" dirty="0">
                <a:hlinkClick r:id="rId3"/>
              </a:rPr>
              <a:t>UNIQUE</a:t>
            </a:r>
            <a:r>
              <a:rPr lang="en-US" sz="2000" dirty="0"/>
              <a:t> - Ensures that all values in a column are different</a:t>
            </a:r>
          </a:p>
          <a:p>
            <a:r>
              <a:rPr lang="en-US" sz="2000" dirty="0">
                <a:hlinkClick r:id="rId4"/>
              </a:rPr>
              <a:t>PRIMARY KEY</a:t>
            </a:r>
            <a:r>
              <a:rPr lang="en-US" sz="2000" dirty="0"/>
              <a:t> - A combination of a NOT NULL and UNIQUE. Uniquely identifies each row in a table</a:t>
            </a:r>
          </a:p>
          <a:p>
            <a:r>
              <a:rPr lang="en-US" sz="2000" dirty="0">
                <a:hlinkClick r:id="rId5"/>
              </a:rPr>
              <a:t>FOREIGN KEY</a:t>
            </a:r>
            <a:r>
              <a:rPr lang="en-US" sz="2000" dirty="0"/>
              <a:t> - Prevents actions that would destroy links between </a:t>
            </a:r>
            <a:r>
              <a:rPr lang="en-US" sz="2000" dirty="0" smtClean="0"/>
              <a:t>tables</a:t>
            </a:r>
          </a:p>
          <a:p>
            <a:r>
              <a:rPr lang="en-US" sz="2000" dirty="0">
                <a:hlinkClick r:id="rId6"/>
              </a:rPr>
              <a:t>DEFAULT</a:t>
            </a:r>
            <a:r>
              <a:rPr lang="en-US" sz="2000" dirty="0"/>
              <a:t> - Sets a default value for a column if no value is specified</a:t>
            </a:r>
          </a:p>
          <a:p>
            <a:endParaRPr lang="en-US" sz="2000" dirty="0"/>
          </a:p>
          <a:p>
            <a:endParaRPr lang="en-IN" sz="2000" dirty="0"/>
          </a:p>
        </p:txBody>
      </p:sp>
    </p:spTree>
    <p:extLst>
      <p:ext uri="{BB962C8B-B14F-4D97-AF65-F5344CB8AC3E}">
        <p14:creationId xmlns:p14="http://schemas.microsoft.com/office/powerpoint/2010/main" val="3930823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Key</a:t>
            </a:r>
            <a:endParaRPr lang="en-IN" dirty="0"/>
          </a:p>
        </p:txBody>
      </p:sp>
      <p:sp>
        <p:nvSpPr>
          <p:cNvPr id="3" name="Text Placeholder 2"/>
          <p:cNvSpPr>
            <a:spLocks noGrp="1"/>
          </p:cNvSpPr>
          <p:nvPr>
            <p:ph type="body" idx="1"/>
          </p:nvPr>
        </p:nvSpPr>
        <p:spPr/>
        <p:txBody>
          <a:bodyPr/>
          <a:lstStyle/>
          <a:p>
            <a:r>
              <a:rPr lang="en-US" sz="2800" dirty="0"/>
              <a:t>The PRIMARY KEY constraint uniquely identifies each record in a table.</a:t>
            </a:r>
          </a:p>
          <a:p>
            <a:r>
              <a:rPr lang="en-US" sz="2800" dirty="0"/>
              <a:t>Primary keys must contain UNIQUE values, and cannot contain NULL values.</a:t>
            </a:r>
          </a:p>
          <a:p>
            <a:r>
              <a:rPr lang="en-US" sz="2800" dirty="0"/>
              <a:t>A table can have only ONE primary key; and in the table, this primary key can consist of single or multiple columns (fields).</a:t>
            </a:r>
          </a:p>
          <a:p>
            <a:endParaRPr lang="en-IN" sz="2800" dirty="0"/>
          </a:p>
        </p:txBody>
      </p:sp>
    </p:spTree>
    <p:extLst>
      <p:ext uri="{BB962C8B-B14F-4D97-AF65-F5344CB8AC3E}">
        <p14:creationId xmlns:p14="http://schemas.microsoft.com/office/powerpoint/2010/main" val="934722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Key</a:t>
            </a:r>
            <a:endParaRPr lang="en-IN" dirty="0"/>
          </a:p>
        </p:txBody>
      </p:sp>
      <p:sp>
        <p:nvSpPr>
          <p:cNvPr id="3" name="Text Placeholder 2"/>
          <p:cNvSpPr>
            <a:spLocks noGrp="1"/>
          </p:cNvSpPr>
          <p:nvPr>
            <p:ph type="body" idx="1"/>
          </p:nvPr>
        </p:nvSpPr>
        <p:spPr>
          <a:xfrm>
            <a:off x="1165498" y="1449065"/>
            <a:ext cx="6858000" cy="2700015"/>
          </a:xfrm>
        </p:spPr>
        <p:txBody>
          <a:bodyPr/>
          <a:lstStyle/>
          <a:p>
            <a:r>
              <a:rPr lang="en-US" sz="2400" dirty="0"/>
              <a:t>The FOREIGN KEY constraint is used to prevent actions that would destroy links between tables.</a:t>
            </a:r>
          </a:p>
          <a:p>
            <a:r>
              <a:rPr lang="en-US" sz="2400" dirty="0"/>
              <a:t>A FOREIGN KEY is a field (or collection of fields) in one table, that refers to the </a:t>
            </a:r>
            <a:r>
              <a:rPr lang="en-US" sz="2400" dirty="0">
                <a:hlinkClick r:id="rId2"/>
              </a:rPr>
              <a:t>PRIMARY KEY</a:t>
            </a:r>
            <a:r>
              <a:rPr lang="en-US" sz="2400" dirty="0"/>
              <a:t> in another table.</a:t>
            </a:r>
          </a:p>
          <a:p>
            <a:endParaRPr lang="en-IN" sz="2400" dirty="0"/>
          </a:p>
        </p:txBody>
      </p:sp>
      <p:sp>
        <p:nvSpPr>
          <p:cNvPr id="4" name="Rectangle 3"/>
          <p:cNvSpPr/>
          <p:nvPr/>
        </p:nvSpPr>
        <p:spPr>
          <a:xfrm>
            <a:off x="2286000" y="4306163"/>
            <a:ext cx="4572000" cy="1754326"/>
          </a:xfrm>
          <a:prstGeom prst="rect">
            <a:avLst/>
          </a:prstGeom>
        </p:spPr>
        <p:txBody>
          <a:bodyPr>
            <a:spAutoFit/>
          </a:bodyPr>
          <a:lstStyle/>
          <a:p>
            <a:r>
              <a:rPr lang="en-US" dirty="0">
                <a:solidFill>
                  <a:schemeClr val="bg1"/>
                </a:solidFill>
              </a:rPr>
              <a:t>CREATE TABLE Orders (</a:t>
            </a:r>
            <a:br>
              <a:rPr lang="en-US" dirty="0">
                <a:solidFill>
                  <a:schemeClr val="bg1"/>
                </a:solidFill>
              </a:rPr>
            </a:br>
            <a:r>
              <a:rPr lang="en-US" dirty="0">
                <a:solidFill>
                  <a:schemeClr val="bg1"/>
                </a:solidFill>
              </a:rPr>
              <a:t>    OrderID int NOT NULL PRIMARY KEY,</a:t>
            </a:r>
            <a:br>
              <a:rPr lang="en-US" dirty="0">
                <a:solidFill>
                  <a:schemeClr val="bg1"/>
                </a:solidFill>
              </a:rPr>
            </a:br>
            <a:r>
              <a:rPr lang="en-US" dirty="0">
                <a:solidFill>
                  <a:schemeClr val="bg1"/>
                </a:solidFill>
              </a:rPr>
              <a:t>    OrderNumber int NOT NULL,</a:t>
            </a:r>
            <a:br>
              <a:rPr lang="en-US" dirty="0">
                <a:solidFill>
                  <a:schemeClr val="bg1"/>
                </a:solidFill>
              </a:rPr>
            </a:br>
            <a:r>
              <a:rPr lang="en-US" dirty="0">
                <a:solidFill>
                  <a:schemeClr val="bg1"/>
                </a:solidFill>
              </a:rPr>
              <a:t>    PersonID int FOREIGN KEY REFERENCES Persons(PersonID)</a:t>
            </a:r>
            <a:br>
              <a:rPr lang="en-US" dirty="0">
                <a:solidFill>
                  <a:schemeClr val="bg1"/>
                </a:solidFill>
              </a:rPr>
            </a:br>
            <a:r>
              <a:rPr lang="en-US" dirty="0">
                <a:solidFill>
                  <a:schemeClr val="bg1"/>
                </a:solidFill>
              </a:rPr>
              <a:t>); </a:t>
            </a:r>
            <a:endParaRPr lang="en-IN" dirty="0">
              <a:solidFill>
                <a:schemeClr val="bg1"/>
              </a:solidFill>
            </a:endParaRPr>
          </a:p>
        </p:txBody>
      </p:sp>
    </p:spTree>
    <p:extLst>
      <p:ext uri="{BB962C8B-B14F-4D97-AF65-F5344CB8AC3E}">
        <p14:creationId xmlns:p14="http://schemas.microsoft.com/office/powerpoint/2010/main" val="648473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a:t>
            </a:r>
            <a:r>
              <a:rPr lang="en-US" dirty="0" err="1" smtClean="0"/>
              <a:t>vs</a:t>
            </a:r>
            <a:r>
              <a:rPr lang="en-US" dirty="0" smtClean="0"/>
              <a:t> TRUNCATE</a:t>
            </a:r>
            <a:endParaRPr lang="en-IN" dirty="0"/>
          </a:p>
        </p:txBody>
      </p:sp>
      <p:pic>
        <p:nvPicPr>
          <p:cNvPr id="1026" name="Picture 2" descr="What is the Difference Between Drop and Truncate - Pediaa.Com"/>
          <p:cNvPicPr>
            <a:picLocks noChangeAspect="1" noChangeArrowheads="1"/>
          </p:cNvPicPr>
          <p:nvPr/>
        </p:nvPicPr>
        <p:blipFill rotWithShape="1">
          <a:blip r:embed="rId2">
            <a:extLst>
              <a:ext uri="{28A0092B-C50C-407E-A947-70E740481C1C}">
                <a14:useLocalDpi xmlns:a14="http://schemas.microsoft.com/office/drawing/2010/main" val="0"/>
              </a:ext>
            </a:extLst>
          </a:blip>
          <a:srcRect t="24356" b="5761"/>
          <a:stretch/>
        </p:blipFill>
        <p:spPr bwMode="auto">
          <a:xfrm>
            <a:off x="1376479" y="1556792"/>
            <a:ext cx="7315109"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33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Database?</a:t>
            </a:r>
            <a:br>
              <a:rPr lang="en-US" dirty="0" smtClean="0"/>
            </a:br>
            <a:endParaRPr lang="en-IN" dirty="0"/>
          </a:p>
        </p:txBody>
      </p:sp>
    </p:spTree>
    <p:extLst>
      <p:ext uri="{BB962C8B-B14F-4D97-AF65-F5344CB8AC3E}">
        <p14:creationId xmlns:p14="http://schemas.microsoft.com/office/powerpoint/2010/main" val="617395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DML – Data Manipulation Language	</a:t>
            </a:r>
            <a:endParaRPr lang="en-IN" dirty="0"/>
          </a:p>
        </p:txBody>
      </p:sp>
      <p:sp>
        <p:nvSpPr>
          <p:cNvPr id="3" name="Text Placeholder 2"/>
          <p:cNvSpPr>
            <a:spLocks noGrp="1"/>
          </p:cNvSpPr>
          <p:nvPr>
            <p:ph type="body" idx="1"/>
          </p:nvPr>
        </p:nvSpPr>
        <p:spPr/>
        <p:txBody>
          <a:bodyPr/>
          <a:lstStyle/>
          <a:p>
            <a:r>
              <a:rPr lang="en-US" sz="2400" dirty="0"/>
              <a:t>DML commands are used to modify </a:t>
            </a:r>
            <a:r>
              <a:rPr lang="en-US" sz="2400" dirty="0" smtClean="0"/>
              <a:t>the data in the </a:t>
            </a:r>
            <a:r>
              <a:rPr lang="en-US" sz="2400" dirty="0"/>
              <a:t>database. </a:t>
            </a:r>
            <a:endParaRPr lang="en-US" sz="2400" dirty="0" smtClean="0"/>
          </a:p>
          <a:p>
            <a:r>
              <a:rPr lang="en-US" sz="2400" dirty="0" smtClean="0"/>
              <a:t>The command of DML is not auto-committed that means it can't permanently save all the changes in the database. They can be rollback.</a:t>
            </a:r>
          </a:p>
          <a:p>
            <a:r>
              <a:rPr lang="en-US" sz="2400" dirty="0" smtClean="0"/>
              <a:t>Here </a:t>
            </a:r>
            <a:r>
              <a:rPr lang="en-US" sz="2400" dirty="0"/>
              <a:t>are some commands that come under DML: </a:t>
            </a:r>
          </a:p>
          <a:p>
            <a:r>
              <a:rPr lang="en-IN" sz="2000" dirty="0"/>
              <a:t>INSERT</a:t>
            </a:r>
          </a:p>
          <a:p>
            <a:r>
              <a:rPr lang="en-IN" sz="2000" dirty="0"/>
              <a:t>UPDATE</a:t>
            </a:r>
          </a:p>
          <a:p>
            <a:r>
              <a:rPr lang="en-IN" sz="2000" dirty="0"/>
              <a:t>DELETE</a:t>
            </a:r>
          </a:p>
          <a:p>
            <a:endParaRPr lang="en-IN" sz="2000" dirty="0"/>
          </a:p>
        </p:txBody>
      </p:sp>
    </p:spTree>
    <p:extLst>
      <p:ext uri="{BB962C8B-B14F-4D97-AF65-F5344CB8AC3E}">
        <p14:creationId xmlns:p14="http://schemas.microsoft.com/office/powerpoint/2010/main" val="367049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a:t>
            </a:r>
            <a:endParaRPr lang="en-IN" dirty="0"/>
          </a:p>
        </p:txBody>
      </p:sp>
      <p:sp>
        <p:nvSpPr>
          <p:cNvPr id="3" name="Text Placeholder 2"/>
          <p:cNvSpPr>
            <a:spLocks noGrp="1"/>
          </p:cNvSpPr>
          <p:nvPr>
            <p:ph type="body" idx="1"/>
          </p:nvPr>
        </p:nvSpPr>
        <p:spPr>
          <a:xfrm>
            <a:off x="1165498" y="1449065"/>
            <a:ext cx="6858000" cy="2700015"/>
          </a:xfrm>
        </p:spPr>
        <p:txBody>
          <a:bodyPr/>
          <a:lstStyle/>
          <a:p>
            <a:r>
              <a:rPr lang="en-US" sz="2400" dirty="0"/>
              <a:t>MySQL INSERT statement is used to store or add data in MySQL table within the database. We can perform insertion of records in two ways using a single query in MySQL:</a:t>
            </a:r>
          </a:p>
          <a:p>
            <a:r>
              <a:rPr lang="en-US" sz="2400" dirty="0"/>
              <a:t>Insert record in a single row</a:t>
            </a:r>
          </a:p>
          <a:p>
            <a:r>
              <a:rPr lang="en-US" sz="2400" dirty="0"/>
              <a:t>Insert record in multiple rows</a:t>
            </a:r>
          </a:p>
          <a:p>
            <a:endParaRPr lang="en-IN" sz="2400" dirty="0"/>
          </a:p>
        </p:txBody>
      </p:sp>
      <p:sp>
        <p:nvSpPr>
          <p:cNvPr id="4" name="TextBox 3"/>
          <p:cNvSpPr txBox="1"/>
          <p:nvPr/>
        </p:nvSpPr>
        <p:spPr>
          <a:xfrm>
            <a:off x="2555776" y="4509120"/>
            <a:ext cx="3989425" cy="1477328"/>
          </a:xfrm>
          <a:prstGeom prst="rect">
            <a:avLst/>
          </a:prstGeom>
          <a:noFill/>
        </p:spPr>
        <p:txBody>
          <a:bodyPr wrap="none" rtlCol="0">
            <a:spAutoFit/>
          </a:bodyPr>
          <a:lstStyle/>
          <a:p>
            <a:r>
              <a:rPr lang="en-US" dirty="0">
                <a:solidFill>
                  <a:schemeClr val="bg1"/>
                </a:solidFill>
              </a:rPr>
              <a:t>INSERT INTO table_name VALUES  </a:t>
            </a:r>
            <a:endParaRPr lang="en-US" dirty="0" smtClean="0">
              <a:solidFill>
                <a:schemeClr val="bg1"/>
              </a:solidFill>
            </a:endParaRPr>
          </a:p>
          <a:p>
            <a:r>
              <a:rPr lang="en-US" dirty="0" smtClean="0">
                <a:solidFill>
                  <a:schemeClr val="bg1"/>
                </a:solidFill>
              </a:rPr>
              <a:t>(</a:t>
            </a:r>
            <a:r>
              <a:rPr lang="en-US" dirty="0">
                <a:solidFill>
                  <a:schemeClr val="bg1"/>
                </a:solidFill>
              </a:rPr>
              <a:t> value1, value2,...</a:t>
            </a:r>
            <a:r>
              <a:rPr lang="en-US" dirty="0" err="1">
                <a:solidFill>
                  <a:schemeClr val="bg1"/>
                </a:solidFill>
              </a:rPr>
              <a:t>valueN</a:t>
            </a:r>
            <a:r>
              <a:rPr lang="en-US" dirty="0">
                <a:solidFill>
                  <a:schemeClr val="bg1"/>
                </a:solidFill>
              </a:rPr>
              <a:t> </a:t>
            </a:r>
            <a:r>
              <a:rPr lang="en-US" dirty="0" smtClean="0">
                <a:solidFill>
                  <a:schemeClr val="bg1"/>
                </a:solidFill>
              </a:rPr>
              <a:t>),</a:t>
            </a:r>
          </a:p>
          <a:p>
            <a:r>
              <a:rPr lang="en-US" dirty="0" smtClean="0">
                <a:solidFill>
                  <a:schemeClr val="bg1"/>
                </a:solidFill>
              </a:rPr>
              <a:t>(</a:t>
            </a:r>
            <a:r>
              <a:rPr lang="en-US" dirty="0">
                <a:solidFill>
                  <a:schemeClr val="bg1"/>
                </a:solidFill>
              </a:rPr>
              <a:t> value1, value2,...</a:t>
            </a:r>
            <a:r>
              <a:rPr lang="en-US" dirty="0" err="1">
                <a:solidFill>
                  <a:schemeClr val="bg1"/>
                </a:solidFill>
              </a:rPr>
              <a:t>valueN</a:t>
            </a:r>
            <a:r>
              <a:rPr lang="en-US" dirty="0">
                <a:solidFill>
                  <a:schemeClr val="bg1"/>
                </a:solidFill>
              </a:rPr>
              <a:t> </a:t>
            </a:r>
            <a:r>
              <a:rPr lang="en-US" dirty="0" smtClean="0">
                <a:solidFill>
                  <a:schemeClr val="bg1"/>
                </a:solidFill>
              </a:rPr>
              <a:t>),</a:t>
            </a:r>
          </a:p>
          <a:p>
            <a:r>
              <a:rPr lang="en-US" dirty="0">
                <a:solidFill>
                  <a:schemeClr val="bg1"/>
                </a:solidFill>
              </a:rPr>
              <a:t> ...........  </a:t>
            </a:r>
            <a:endParaRPr lang="en-US" dirty="0" smtClean="0">
              <a:solidFill>
                <a:schemeClr val="bg1"/>
              </a:solidFill>
            </a:endParaRPr>
          </a:p>
          <a:p>
            <a:r>
              <a:rPr lang="en-US" dirty="0" smtClean="0">
                <a:solidFill>
                  <a:schemeClr val="bg1"/>
                </a:solidFill>
              </a:rPr>
              <a:t>(</a:t>
            </a:r>
            <a:r>
              <a:rPr lang="en-US" dirty="0">
                <a:solidFill>
                  <a:schemeClr val="bg1"/>
                </a:solidFill>
              </a:rPr>
              <a:t> value1, value2,...</a:t>
            </a:r>
            <a:r>
              <a:rPr lang="en-US" dirty="0" err="1">
                <a:solidFill>
                  <a:schemeClr val="bg1"/>
                </a:solidFill>
              </a:rPr>
              <a:t>valueN</a:t>
            </a:r>
            <a:r>
              <a:rPr lang="en-US" dirty="0">
                <a:solidFill>
                  <a:schemeClr val="bg1"/>
                </a:solidFill>
              </a:rPr>
              <a:t> );   </a:t>
            </a:r>
            <a:endParaRPr lang="en-IN" dirty="0">
              <a:solidFill>
                <a:schemeClr val="bg1"/>
              </a:solidFill>
            </a:endParaRPr>
          </a:p>
        </p:txBody>
      </p:sp>
    </p:spTree>
    <p:extLst>
      <p:ext uri="{BB962C8B-B14F-4D97-AF65-F5344CB8AC3E}">
        <p14:creationId xmlns:p14="http://schemas.microsoft.com/office/powerpoint/2010/main" val="2653904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a:t>
            </a:r>
            <a:endParaRPr lang="en-IN" dirty="0"/>
          </a:p>
        </p:txBody>
      </p:sp>
      <p:sp>
        <p:nvSpPr>
          <p:cNvPr id="3" name="Text Placeholder 2"/>
          <p:cNvSpPr>
            <a:spLocks noGrp="1"/>
          </p:cNvSpPr>
          <p:nvPr>
            <p:ph type="body" idx="1"/>
          </p:nvPr>
        </p:nvSpPr>
        <p:spPr>
          <a:xfrm>
            <a:off x="1165498" y="1449065"/>
            <a:ext cx="6858000" cy="3348087"/>
          </a:xfrm>
        </p:spPr>
        <p:txBody>
          <a:bodyPr/>
          <a:lstStyle/>
          <a:p>
            <a:r>
              <a:rPr lang="en-US" sz="2400" dirty="0"/>
              <a:t>MySQL UPDATE query is a DML statement used to modify the data of the MySQL table within the database</a:t>
            </a:r>
            <a:r>
              <a:rPr lang="en-US" sz="2400" dirty="0" smtClean="0"/>
              <a:t>.</a:t>
            </a:r>
          </a:p>
          <a:p>
            <a:r>
              <a:rPr lang="en-US" sz="2400" dirty="0"/>
              <a:t>The UPDATE statement is used with the </a:t>
            </a:r>
            <a:r>
              <a:rPr lang="en-US" sz="2400" b="1" dirty="0"/>
              <a:t>SET</a:t>
            </a:r>
            <a:r>
              <a:rPr lang="en-US" sz="2400" dirty="0"/>
              <a:t> and </a:t>
            </a:r>
            <a:r>
              <a:rPr lang="en-US" sz="2400" b="1" dirty="0">
                <a:hlinkClick r:id="rId2"/>
              </a:rPr>
              <a:t>WHERE</a:t>
            </a:r>
            <a:r>
              <a:rPr lang="en-US" sz="2400" dirty="0">
                <a:hlinkClick r:id="rId2"/>
              </a:rPr>
              <a:t> clauses</a:t>
            </a:r>
            <a:r>
              <a:rPr lang="en-US" sz="2400" dirty="0"/>
              <a:t>. The SET clause is used to change the values of the specified column. We can update single or multiple columns at a time.</a:t>
            </a:r>
            <a:endParaRPr lang="en-IN" sz="2400" dirty="0"/>
          </a:p>
        </p:txBody>
      </p:sp>
      <p:sp>
        <p:nvSpPr>
          <p:cNvPr id="4" name="TextBox 3"/>
          <p:cNvSpPr txBox="1"/>
          <p:nvPr/>
        </p:nvSpPr>
        <p:spPr>
          <a:xfrm>
            <a:off x="2843808" y="4994592"/>
            <a:ext cx="4166525" cy="1477328"/>
          </a:xfrm>
          <a:prstGeom prst="rect">
            <a:avLst/>
          </a:prstGeom>
          <a:noFill/>
        </p:spPr>
        <p:txBody>
          <a:bodyPr wrap="none" rtlCol="0">
            <a:spAutoFit/>
          </a:bodyPr>
          <a:lstStyle/>
          <a:p>
            <a:r>
              <a:rPr lang="en-US" dirty="0">
                <a:solidFill>
                  <a:schemeClr val="bg1"/>
                </a:solidFill>
              </a:rPr>
              <a:t>UPDATE table_name     </a:t>
            </a:r>
          </a:p>
          <a:p>
            <a:r>
              <a:rPr lang="en-US" dirty="0">
                <a:solidFill>
                  <a:schemeClr val="bg1"/>
                </a:solidFill>
              </a:rPr>
              <a:t>SET column_name1 = new-value1,   </a:t>
            </a:r>
          </a:p>
          <a:p>
            <a:r>
              <a:rPr lang="en-US" dirty="0">
                <a:solidFill>
                  <a:schemeClr val="bg1"/>
                </a:solidFill>
              </a:rPr>
              <a:t>        column_name2=new-value2, ...    </a:t>
            </a:r>
          </a:p>
          <a:p>
            <a:r>
              <a:rPr lang="en-US" dirty="0">
                <a:solidFill>
                  <a:schemeClr val="bg1"/>
                </a:solidFill>
              </a:rPr>
              <a:t>[WHERE Clause]  </a:t>
            </a:r>
          </a:p>
          <a:p>
            <a:endParaRPr lang="en-IN" dirty="0">
              <a:solidFill>
                <a:schemeClr val="bg1"/>
              </a:solidFill>
            </a:endParaRPr>
          </a:p>
        </p:txBody>
      </p:sp>
    </p:spTree>
    <p:extLst>
      <p:ext uri="{BB962C8B-B14F-4D97-AF65-F5344CB8AC3E}">
        <p14:creationId xmlns:p14="http://schemas.microsoft.com/office/powerpoint/2010/main" val="580790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IN" dirty="0"/>
          </a:p>
        </p:txBody>
      </p:sp>
      <p:sp>
        <p:nvSpPr>
          <p:cNvPr id="3" name="Text Placeholder 2"/>
          <p:cNvSpPr>
            <a:spLocks noGrp="1"/>
          </p:cNvSpPr>
          <p:nvPr>
            <p:ph type="body" idx="1"/>
          </p:nvPr>
        </p:nvSpPr>
        <p:spPr/>
        <p:txBody>
          <a:bodyPr/>
          <a:lstStyle/>
          <a:p>
            <a:r>
              <a:rPr lang="en-US" sz="2400" dirty="0"/>
              <a:t>MySQL DELETE statement is used to remove records from the MySQL table that is no longer required in the database</a:t>
            </a:r>
            <a:r>
              <a:rPr lang="en-US" sz="2400" dirty="0" smtClean="0"/>
              <a:t>.</a:t>
            </a:r>
          </a:p>
          <a:p>
            <a:r>
              <a:rPr lang="en-US" sz="2400" b="1" dirty="0"/>
              <a:t>Once we delete the records using this query, we cannot recover it</a:t>
            </a:r>
            <a:r>
              <a:rPr lang="en-US" sz="2400" dirty="0"/>
              <a:t>.</a:t>
            </a:r>
            <a:endParaRPr lang="en-IN" sz="2400" dirty="0"/>
          </a:p>
        </p:txBody>
      </p:sp>
      <p:sp>
        <p:nvSpPr>
          <p:cNvPr id="4" name="TextBox 3"/>
          <p:cNvSpPr txBox="1"/>
          <p:nvPr/>
        </p:nvSpPr>
        <p:spPr>
          <a:xfrm>
            <a:off x="2411760" y="4365104"/>
            <a:ext cx="5198859" cy="646331"/>
          </a:xfrm>
          <a:prstGeom prst="rect">
            <a:avLst/>
          </a:prstGeom>
          <a:noFill/>
        </p:spPr>
        <p:txBody>
          <a:bodyPr wrap="none" rtlCol="0">
            <a:spAutoFit/>
          </a:bodyPr>
          <a:lstStyle/>
          <a:p>
            <a:r>
              <a:rPr lang="en-US" dirty="0">
                <a:solidFill>
                  <a:schemeClr val="bg1"/>
                </a:solidFill>
              </a:rPr>
              <a:t>DELETE FROM table_name WHERE condition;  </a:t>
            </a:r>
          </a:p>
          <a:p>
            <a:endParaRPr lang="en-IN" dirty="0">
              <a:solidFill>
                <a:schemeClr val="bg1"/>
              </a:solidFill>
            </a:endParaRPr>
          </a:p>
        </p:txBody>
      </p:sp>
    </p:spTree>
    <p:extLst>
      <p:ext uri="{BB962C8B-B14F-4D97-AF65-F5344CB8AC3E}">
        <p14:creationId xmlns:p14="http://schemas.microsoft.com/office/powerpoint/2010/main" val="53387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DQL – Data Query Language</a:t>
            </a:r>
            <a:endParaRPr lang="en-IN" dirty="0"/>
          </a:p>
        </p:txBody>
      </p:sp>
      <p:sp>
        <p:nvSpPr>
          <p:cNvPr id="3" name="Text Placeholder 2"/>
          <p:cNvSpPr>
            <a:spLocks noGrp="1"/>
          </p:cNvSpPr>
          <p:nvPr>
            <p:ph type="body" idx="1"/>
          </p:nvPr>
        </p:nvSpPr>
        <p:spPr>
          <a:xfrm>
            <a:off x="1165498" y="1449065"/>
            <a:ext cx="6858000" cy="3060055"/>
          </a:xfrm>
        </p:spPr>
        <p:txBody>
          <a:bodyPr/>
          <a:lstStyle/>
          <a:p>
            <a:r>
              <a:rPr lang="en-US" sz="2400" dirty="0"/>
              <a:t>The SELECT statement in MySQL is used to </a:t>
            </a:r>
            <a:r>
              <a:rPr lang="en-US" sz="2400" b="1" dirty="0"/>
              <a:t>fetch data from one or more tables</a:t>
            </a:r>
            <a:r>
              <a:rPr lang="en-US" sz="2400" dirty="0"/>
              <a:t>. </a:t>
            </a:r>
            <a:endParaRPr lang="en-US" sz="2400" dirty="0" smtClean="0"/>
          </a:p>
          <a:p>
            <a:r>
              <a:rPr lang="en-US" sz="2400" dirty="0" smtClean="0"/>
              <a:t>We </a:t>
            </a:r>
            <a:r>
              <a:rPr lang="en-US" sz="2400" dirty="0"/>
              <a:t>can retrieve records of all fields or specified fields that match specified criteria using this statement</a:t>
            </a:r>
            <a:r>
              <a:rPr lang="en-US" sz="2400" dirty="0" smtClean="0"/>
              <a:t>.</a:t>
            </a:r>
          </a:p>
          <a:p>
            <a:endParaRPr lang="en-IN"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861048"/>
            <a:ext cx="4966998"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8921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Statement</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766" y="1481586"/>
            <a:ext cx="8461448" cy="4696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9580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Conditions - Operators</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268760"/>
            <a:ext cx="6385719" cy="5342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5694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Clauses – AND, OR, NOT	</a:t>
            </a:r>
            <a:endParaRPr lang="en-IN" dirty="0"/>
          </a:p>
        </p:txBody>
      </p:sp>
      <p:sp>
        <p:nvSpPr>
          <p:cNvPr id="3" name="Text Placeholder 2"/>
          <p:cNvSpPr>
            <a:spLocks noGrp="1"/>
          </p:cNvSpPr>
          <p:nvPr>
            <p:ph type="body" idx="1"/>
          </p:nvPr>
        </p:nvSpPr>
        <p:spPr/>
        <p:txBody>
          <a:bodyPr/>
          <a:lstStyle/>
          <a:p>
            <a:r>
              <a:rPr lang="en-US" sz="2400" dirty="0" smtClean="0"/>
              <a:t>The </a:t>
            </a:r>
            <a:r>
              <a:rPr lang="en-US" sz="2400" dirty="0"/>
              <a:t>AND </a:t>
            </a:r>
            <a:r>
              <a:rPr lang="en-US" sz="2400" dirty="0" err="1"/>
              <a:t>and</a:t>
            </a:r>
            <a:r>
              <a:rPr lang="en-US" sz="2400" dirty="0"/>
              <a:t> OR operators are used to filter records based on more than one condition</a:t>
            </a:r>
            <a:r>
              <a:rPr lang="en-US" sz="2400" dirty="0" smtClean="0"/>
              <a:t>:</a:t>
            </a:r>
          </a:p>
          <a:p>
            <a:pPr marL="38100" indent="0">
              <a:buNone/>
            </a:pPr>
            <a:endParaRPr lang="en-US" sz="2400" dirty="0"/>
          </a:p>
          <a:p>
            <a:r>
              <a:rPr lang="en-US" sz="2400" dirty="0"/>
              <a:t>The AND operator displays a record if all the conditions separated by AND are TRUE.</a:t>
            </a:r>
          </a:p>
          <a:p>
            <a:r>
              <a:rPr lang="en-US" sz="2400" dirty="0"/>
              <a:t>The OR operator displays a record if any of the conditions separated by OR is TRUE.</a:t>
            </a:r>
          </a:p>
          <a:p>
            <a:r>
              <a:rPr lang="en-US" sz="2400" dirty="0"/>
              <a:t>The NOT operator displays a record if the condition(s) is NOT TRUE.</a:t>
            </a:r>
          </a:p>
          <a:p>
            <a:endParaRPr lang="en-IN" sz="2400" dirty="0"/>
          </a:p>
        </p:txBody>
      </p:sp>
    </p:spTree>
    <p:extLst>
      <p:ext uri="{BB962C8B-B14F-4D97-AF65-F5344CB8AC3E}">
        <p14:creationId xmlns:p14="http://schemas.microsoft.com/office/powerpoint/2010/main" val="3844263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LIKE Operator</a:t>
            </a:r>
            <a:endParaRPr lang="en-IN" dirty="0"/>
          </a:p>
        </p:txBody>
      </p:sp>
      <p:sp>
        <p:nvSpPr>
          <p:cNvPr id="3" name="Text Placeholder 2"/>
          <p:cNvSpPr>
            <a:spLocks noGrp="1"/>
          </p:cNvSpPr>
          <p:nvPr>
            <p:ph type="body" idx="1"/>
          </p:nvPr>
        </p:nvSpPr>
        <p:spPr>
          <a:xfrm>
            <a:off x="1165498" y="1449065"/>
            <a:ext cx="6858000" cy="3132063"/>
          </a:xfrm>
        </p:spPr>
        <p:txBody>
          <a:bodyPr/>
          <a:lstStyle/>
          <a:p>
            <a:r>
              <a:rPr lang="en-US" sz="2000" dirty="0"/>
              <a:t>The LIKE operator is used in a WHERE clause to search for a specified pattern in a column.</a:t>
            </a:r>
          </a:p>
          <a:p>
            <a:r>
              <a:rPr lang="en-US" sz="2000" dirty="0"/>
              <a:t>There are two wildcards often used in conjunction with the LIKE operator:</a:t>
            </a:r>
          </a:p>
          <a:p>
            <a:r>
              <a:rPr lang="en-US" sz="2000" dirty="0"/>
              <a:t> The percent sign (%) represents zero, one, or multiple characters</a:t>
            </a:r>
          </a:p>
          <a:p>
            <a:r>
              <a:rPr lang="en-US" sz="2000" dirty="0"/>
              <a:t> The underscore sign (_) represents one, single character</a:t>
            </a:r>
          </a:p>
          <a:p>
            <a:endParaRPr lang="en-IN" sz="2000" dirty="0"/>
          </a:p>
        </p:txBody>
      </p:sp>
      <p:sp>
        <p:nvSpPr>
          <p:cNvPr id="4" name="TextBox 3"/>
          <p:cNvSpPr txBox="1"/>
          <p:nvPr/>
        </p:nvSpPr>
        <p:spPr>
          <a:xfrm>
            <a:off x="3059832" y="4797152"/>
            <a:ext cx="3493264" cy="923330"/>
          </a:xfrm>
          <a:prstGeom prst="rect">
            <a:avLst/>
          </a:prstGeom>
          <a:noFill/>
        </p:spPr>
        <p:txBody>
          <a:bodyPr wrap="none" rtlCol="0">
            <a:spAutoFit/>
          </a:bodyPr>
          <a:lstStyle/>
          <a:p>
            <a:r>
              <a:rPr lang="en-US" dirty="0">
                <a:solidFill>
                  <a:schemeClr val="bg1"/>
                </a:solidFill>
              </a:rPr>
              <a:t>SELECT </a:t>
            </a:r>
            <a:r>
              <a:rPr lang="en-US" i="1" dirty="0">
                <a:solidFill>
                  <a:schemeClr val="bg1"/>
                </a:solidFill>
              </a:rPr>
              <a:t>column1, column2, ...</a:t>
            </a:r>
            <a:r>
              <a:rPr lang="en-US" dirty="0">
                <a:solidFill>
                  <a:schemeClr val="bg1"/>
                </a:solidFill>
              </a:rPr>
              <a:t/>
            </a:r>
            <a:br>
              <a:rPr lang="en-US" dirty="0">
                <a:solidFill>
                  <a:schemeClr val="bg1"/>
                </a:solidFill>
              </a:rPr>
            </a:br>
            <a:r>
              <a:rPr lang="en-US" dirty="0">
                <a:solidFill>
                  <a:schemeClr val="bg1"/>
                </a:solidFill>
              </a:rPr>
              <a:t>FROM </a:t>
            </a:r>
            <a:r>
              <a:rPr lang="en-US" i="1" dirty="0">
                <a:solidFill>
                  <a:schemeClr val="bg1"/>
                </a:solidFill>
              </a:rPr>
              <a:t>table_name</a:t>
            </a:r>
            <a:r>
              <a:rPr lang="en-US" dirty="0">
                <a:solidFill>
                  <a:schemeClr val="bg1"/>
                </a:solidFill>
              </a:rPr>
              <a:t/>
            </a:r>
            <a:br>
              <a:rPr lang="en-US" dirty="0">
                <a:solidFill>
                  <a:schemeClr val="bg1"/>
                </a:solidFill>
              </a:rPr>
            </a:br>
            <a:r>
              <a:rPr lang="en-US" dirty="0">
                <a:solidFill>
                  <a:schemeClr val="bg1"/>
                </a:solidFill>
              </a:rPr>
              <a:t>WHERE </a:t>
            </a:r>
            <a:r>
              <a:rPr lang="en-US" i="1" dirty="0" err="1">
                <a:solidFill>
                  <a:schemeClr val="bg1"/>
                </a:solidFill>
              </a:rPr>
              <a:t>columnN</a:t>
            </a:r>
            <a:r>
              <a:rPr lang="en-US" dirty="0">
                <a:solidFill>
                  <a:schemeClr val="bg1"/>
                </a:solidFill>
              </a:rPr>
              <a:t> LIKE </a:t>
            </a:r>
            <a:r>
              <a:rPr lang="en-US" i="1" dirty="0">
                <a:solidFill>
                  <a:schemeClr val="bg1"/>
                </a:solidFill>
              </a:rPr>
              <a:t>pattern</a:t>
            </a:r>
            <a:r>
              <a:rPr lang="en-US" dirty="0">
                <a:solidFill>
                  <a:schemeClr val="bg1"/>
                </a:solidFill>
              </a:rPr>
              <a:t>; </a:t>
            </a:r>
            <a:endParaRPr lang="en-IN" dirty="0">
              <a:solidFill>
                <a:schemeClr val="bg1"/>
              </a:solidFill>
            </a:endParaRPr>
          </a:p>
        </p:txBody>
      </p:sp>
    </p:spTree>
    <p:extLst>
      <p:ext uri="{BB962C8B-B14F-4D97-AF65-F5344CB8AC3E}">
        <p14:creationId xmlns:p14="http://schemas.microsoft.com/office/powerpoint/2010/main" val="3099909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Operator</a:t>
            </a:r>
            <a:endParaRPr lang="en-IN" dirty="0"/>
          </a:p>
        </p:txBody>
      </p:sp>
      <p:sp>
        <p:nvSpPr>
          <p:cNvPr id="3" name="Text Placeholder 2"/>
          <p:cNvSpPr>
            <a:spLocks noGrp="1"/>
          </p:cNvSpPr>
          <p:nvPr>
            <p:ph type="body" idx="1"/>
          </p:nvPr>
        </p:nvSpPr>
        <p:spPr>
          <a:xfrm>
            <a:off x="1165498" y="1449065"/>
            <a:ext cx="6858000" cy="2411983"/>
          </a:xfrm>
        </p:spPr>
        <p:txBody>
          <a:bodyPr/>
          <a:lstStyle/>
          <a:p>
            <a:r>
              <a:rPr lang="en-US" sz="2800" dirty="0"/>
              <a:t>The IN operator allows you to specify multiple values in a WHERE clause.</a:t>
            </a:r>
          </a:p>
          <a:p>
            <a:r>
              <a:rPr lang="en-US" sz="2800" dirty="0"/>
              <a:t>The IN operator is a shorthand for multiple OR conditions.</a:t>
            </a:r>
          </a:p>
          <a:p>
            <a:endParaRPr lang="en-IN" sz="2800" dirty="0"/>
          </a:p>
        </p:txBody>
      </p:sp>
      <p:sp>
        <p:nvSpPr>
          <p:cNvPr id="4" name="TextBox 3"/>
          <p:cNvSpPr txBox="1"/>
          <p:nvPr/>
        </p:nvSpPr>
        <p:spPr>
          <a:xfrm>
            <a:off x="2339752" y="4221088"/>
            <a:ext cx="4942379" cy="923330"/>
          </a:xfrm>
          <a:prstGeom prst="rect">
            <a:avLst/>
          </a:prstGeom>
          <a:noFill/>
        </p:spPr>
        <p:txBody>
          <a:bodyPr wrap="none" rtlCol="0">
            <a:spAutoFit/>
          </a:bodyPr>
          <a:lstStyle/>
          <a:p>
            <a:r>
              <a:rPr lang="en-US" dirty="0">
                <a:solidFill>
                  <a:schemeClr val="bg1"/>
                </a:solidFill>
              </a:rPr>
              <a:t>SELECT </a:t>
            </a:r>
            <a:r>
              <a:rPr lang="en-US" i="1" dirty="0" err="1">
                <a:solidFill>
                  <a:schemeClr val="bg1"/>
                </a:solidFill>
              </a:rPr>
              <a:t>column_name</a:t>
            </a:r>
            <a:r>
              <a:rPr lang="en-US" i="1" dirty="0">
                <a:solidFill>
                  <a:schemeClr val="bg1"/>
                </a:solidFill>
              </a:rPr>
              <a:t>(s)</a:t>
            </a:r>
            <a:r>
              <a:rPr lang="en-US" dirty="0">
                <a:solidFill>
                  <a:schemeClr val="bg1"/>
                </a:solidFill>
              </a:rPr>
              <a:t/>
            </a:r>
            <a:br>
              <a:rPr lang="en-US" dirty="0">
                <a:solidFill>
                  <a:schemeClr val="bg1"/>
                </a:solidFill>
              </a:rPr>
            </a:br>
            <a:r>
              <a:rPr lang="en-US" dirty="0">
                <a:solidFill>
                  <a:schemeClr val="bg1"/>
                </a:solidFill>
              </a:rPr>
              <a:t>FROM </a:t>
            </a:r>
            <a:r>
              <a:rPr lang="en-US" i="1" dirty="0">
                <a:solidFill>
                  <a:schemeClr val="bg1"/>
                </a:solidFill>
              </a:rPr>
              <a:t>table_name</a:t>
            </a:r>
            <a:r>
              <a:rPr lang="en-US" dirty="0">
                <a:solidFill>
                  <a:schemeClr val="bg1"/>
                </a:solidFill>
              </a:rPr>
              <a:t/>
            </a:r>
            <a:br>
              <a:rPr lang="en-US" dirty="0">
                <a:solidFill>
                  <a:schemeClr val="bg1"/>
                </a:solidFill>
              </a:rPr>
            </a:br>
            <a:r>
              <a:rPr lang="en-US" dirty="0">
                <a:solidFill>
                  <a:schemeClr val="bg1"/>
                </a:solidFill>
              </a:rPr>
              <a:t>WHERE </a:t>
            </a:r>
            <a:r>
              <a:rPr lang="en-US" i="1" dirty="0" err="1">
                <a:solidFill>
                  <a:schemeClr val="bg1"/>
                </a:solidFill>
              </a:rPr>
              <a:t>column_name</a:t>
            </a:r>
            <a:r>
              <a:rPr lang="en-US" dirty="0">
                <a:solidFill>
                  <a:schemeClr val="bg1"/>
                </a:solidFill>
              </a:rPr>
              <a:t> IN (</a:t>
            </a:r>
            <a:r>
              <a:rPr lang="en-US" i="1" dirty="0">
                <a:solidFill>
                  <a:schemeClr val="bg1"/>
                </a:solidFill>
              </a:rPr>
              <a:t>value1</a:t>
            </a:r>
            <a:r>
              <a:rPr lang="en-US" dirty="0">
                <a:solidFill>
                  <a:schemeClr val="bg1"/>
                </a:solidFill>
              </a:rPr>
              <a:t>,</a:t>
            </a:r>
            <a:r>
              <a:rPr lang="en-US" i="1" dirty="0">
                <a:solidFill>
                  <a:schemeClr val="bg1"/>
                </a:solidFill>
              </a:rPr>
              <a:t> value2</a:t>
            </a:r>
            <a:r>
              <a:rPr lang="en-US" dirty="0">
                <a:solidFill>
                  <a:schemeClr val="bg1"/>
                </a:solidFill>
              </a:rPr>
              <a:t>, ...);</a:t>
            </a:r>
            <a:endParaRPr lang="en-IN" dirty="0">
              <a:solidFill>
                <a:schemeClr val="bg1"/>
              </a:solidFill>
            </a:endParaRPr>
          </a:p>
        </p:txBody>
      </p:sp>
    </p:spTree>
    <p:extLst>
      <p:ext uri="{BB962C8B-B14F-4D97-AF65-F5344CB8AC3E}">
        <p14:creationId xmlns:p14="http://schemas.microsoft.com/office/powerpoint/2010/main" val="234559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solidFill>
                  <a:schemeClr val="bg1"/>
                </a:solidFill>
              </a:rPr>
              <a:t>“A </a:t>
            </a:r>
            <a:r>
              <a:rPr lang="en-US" dirty="0">
                <a:solidFill>
                  <a:schemeClr val="bg1"/>
                </a:solidFill>
              </a:rPr>
              <a:t>database is an organized collection of structured information, or </a:t>
            </a:r>
            <a:r>
              <a:rPr lang="en-US" dirty="0" smtClean="0">
                <a:solidFill>
                  <a:schemeClr val="bg1"/>
                </a:solidFill>
              </a:rPr>
              <a:t>data”</a:t>
            </a:r>
            <a:endParaRPr lang="en-IN" dirty="0">
              <a:solidFill>
                <a:schemeClr val="bg1"/>
              </a:solidFill>
            </a:endParaRPr>
          </a:p>
        </p:txBody>
      </p:sp>
    </p:spTree>
    <p:extLst>
      <p:ext uri="{BB962C8B-B14F-4D97-AF65-F5344CB8AC3E}">
        <p14:creationId xmlns:p14="http://schemas.microsoft.com/office/powerpoint/2010/main" val="36354911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BETWEEN Operator</a:t>
            </a:r>
            <a:endParaRPr lang="en-IN" dirty="0"/>
          </a:p>
        </p:txBody>
      </p:sp>
      <p:sp>
        <p:nvSpPr>
          <p:cNvPr id="3" name="Text Placeholder 2"/>
          <p:cNvSpPr>
            <a:spLocks noGrp="1"/>
          </p:cNvSpPr>
          <p:nvPr>
            <p:ph type="body" idx="1"/>
          </p:nvPr>
        </p:nvSpPr>
        <p:spPr>
          <a:xfrm>
            <a:off x="1165498" y="1449065"/>
            <a:ext cx="6858000" cy="2555999"/>
          </a:xfrm>
        </p:spPr>
        <p:txBody>
          <a:bodyPr/>
          <a:lstStyle/>
          <a:p>
            <a:r>
              <a:rPr lang="en-US" sz="2400" dirty="0"/>
              <a:t>The BETWEEN operator selects values within a given range. The values can be numbers, text, or dates.</a:t>
            </a:r>
          </a:p>
          <a:p>
            <a:r>
              <a:rPr lang="en-US" sz="2400" dirty="0"/>
              <a:t>The BETWEEN operator is inclusive: begin and end values are included. </a:t>
            </a:r>
          </a:p>
          <a:p>
            <a:endParaRPr lang="en-IN" sz="2400" dirty="0"/>
          </a:p>
        </p:txBody>
      </p:sp>
      <p:sp>
        <p:nvSpPr>
          <p:cNvPr id="4" name="TextBox 3"/>
          <p:cNvSpPr txBox="1"/>
          <p:nvPr/>
        </p:nvSpPr>
        <p:spPr>
          <a:xfrm>
            <a:off x="2267744" y="4005064"/>
            <a:ext cx="5917069" cy="1200329"/>
          </a:xfrm>
          <a:prstGeom prst="rect">
            <a:avLst/>
          </a:prstGeom>
          <a:noFill/>
        </p:spPr>
        <p:txBody>
          <a:bodyPr wrap="none" rtlCol="0">
            <a:spAutoFit/>
          </a:bodyPr>
          <a:lstStyle/>
          <a:p>
            <a:r>
              <a:rPr lang="en-US" dirty="0">
                <a:solidFill>
                  <a:schemeClr val="bg1"/>
                </a:solidFill>
              </a:rPr>
              <a:t>SELECT </a:t>
            </a:r>
            <a:r>
              <a:rPr lang="en-US" i="1" dirty="0" err="1">
                <a:solidFill>
                  <a:schemeClr val="bg1"/>
                </a:solidFill>
              </a:rPr>
              <a:t>column_name</a:t>
            </a:r>
            <a:r>
              <a:rPr lang="en-US" i="1" dirty="0">
                <a:solidFill>
                  <a:schemeClr val="bg1"/>
                </a:solidFill>
              </a:rPr>
              <a:t>(s)</a:t>
            </a:r>
            <a:r>
              <a:rPr lang="en-US" dirty="0">
                <a:solidFill>
                  <a:schemeClr val="bg1"/>
                </a:solidFill>
              </a:rPr>
              <a:t/>
            </a:r>
            <a:br>
              <a:rPr lang="en-US" dirty="0">
                <a:solidFill>
                  <a:schemeClr val="bg1"/>
                </a:solidFill>
              </a:rPr>
            </a:br>
            <a:r>
              <a:rPr lang="en-US" dirty="0">
                <a:solidFill>
                  <a:schemeClr val="bg1"/>
                </a:solidFill>
              </a:rPr>
              <a:t>FROM </a:t>
            </a:r>
            <a:r>
              <a:rPr lang="en-US" i="1" dirty="0">
                <a:solidFill>
                  <a:schemeClr val="bg1"/>
                </a:solidFill>
              </a:rPr>
              <a:t>table_name</a:t>
            </a:r>
            <a:r>
              <a:rPr lang="en-US" dirty="0">
                <a:solidFill>
                  <a:schemeClr val="bg1"/>
                </a:solidFill>
              </a:rPr>
              <a:t/>
            </a:r>
            <a:br>
              <a:rPr lang="en-US" dirty="0">
                <a:solidFill>
                  <a:schemeClr val="bg1"/>
                </a:solidFill>
              </a:rPr>
            </a:br>
            <a:r>
              <a:rPr lang="en-US" dirty="0">
                <a:solidFill>
                  <a:schemeClr val="bg1"/>
                </a:solidFill>
              </a:rPr>
              <a:t>WHERE </a:t>
            </a:r>
            <a:r>
              <a:rPr lang="en-US" i="1" dirty="0" err="1">
                <a:solidFill>
                  <a:schemeClr val="bg1"/>
                </a:solidFill>
              </a:rPr>
              <a:t>column_name</a:t>
            </a:r>
            <a:r>
              <a:rPr lang="en-US" i="1" dirty="0">
                <a:solidFill>
                  <a:schemeClr val="bg1"/>
                </a:solidFill>
              </a:rPr>
              <a:t> </a:t>
            </a:r>
            <a:r>
              <a:rPr lang="en-US" dirty="0">
                <a:solidFill>
                  <a:schemeClr val="bg1"/>
                </a:solidFill>
              </a:rPr>
              <a:t>BETWEEN </a:t>
            </a:r>
            <a:r>
              <a:rPr lang="en-US" i="1" dirty="0">
                <a:solidFill>
                  <a:schemeClr val="bg1"/>
                </a:solidFill>
              </a:rPr>
              <a:t>value1</a:t>
            </a:r>
            <a:r>
              <a:rPr lang="en-US" dirty="0">
                <a:solidFill>
                  <a:schemeClr val="bg1"/>
                </a:solidFill>
              </a:rPr>
              <a:t> AND </a:t>
            </a:r>
            <a:r>
              <a:rPr lang="en-US" i="1" dirty="0">
                <a:solidFill>
                  <a:schemeClr val="bg1"/>
                </a:solidFill>
              </a:rPr>
              <a:t>value2;</a:t>
            </a:r>
            <a:r>
              <a:rPr lang="en-US" dirty="0">
                <a:solidFill>
                  <a:schemeClr val="bg1"/>
                </a:solidFill>
              </a:rPr>
              <a:t> </a:t>
            </a:r>
          </a:p>
          <a:p>
            <a:endParaRPr lang="en-IN" dirty="0">
              <a:solidFill>
                <a:schemeClr val="bg1"/>
              </a:solidFill>
            </a:endParaRPr>
          </a:p>
        </p:txBody>
      </p:sp>
    </p:spTree>
    <p:extLst>
      <p:ext uri="{BB962C8B-B14F-4D97-AF65-F5344CB8AC3E}">
        <p14:creationId xmlns:p14="http://schemas.microsoft.com/office/powerpoint/2010/main" val="1032425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ORDER BY </a:t>
            </a:r>
            <a:r>
              <a:rPr lang="en-IN" b="1" dirty="0" smtClean="0"/>
              <a:t>Keyword</a:t>
            </a:r>
            <a:endParaRPr lang="en-IN" dirty="0"/>
          </a:p>
        </p:txBody>
      </p:sp>
      <p:sp>
        <p:nvSpPr>
          <p:cNvPr id="3" name="Text Placeholder 2"/>
          <p:cNvSpPr>
            <a:spLocks noGrp="1"/>
          </p:cNvSpPr>
          <p:nvPr>
            <p:ph type="body" idx="1"/>
          </p:nvPr>
        </p:nvSpPr>
        <p:spPr/>
        <p:txBody>
          <a:bodyPr/>
          <a:lstStyle/>
          <a:p>
            <a:r>
              <a:rPr lang="en-US" sz="2800" dirty="0"/>
              <a:t>The ORDER BY keyword is used to sort the result-set in ascending or descending order.</a:t>
            </a:r>
          </a:p>
          <a:p>
            <a:r>
              <a:rPr lang="en-US" sz="2800" dirty="0"/>
              <a:t>The ORDER BY keyword sorts the records in ascending order by default. To sort the records in descending order, use the DESC keyword.</a:t>
            </a:r>
          </a:p>
          <a:p>
            <a:endParaRPr lang="en-IN" sz="2800" dirty="0"/>
          </a:p>
        </p:txBody>
      </p:sp>
    </p:spTree>
    <p:extLst>
      <p:ext uri="{BB962C8B-B14F-4D97-AF65-F5344CB8AC3E}">
        <p14:creationId xmlns:p14="http://schemas.microsoft.com/office/powerpoint/2010/main" val="1566514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 Keyword</a:t>
            </a:r>
            <a:endParaRPr lang="en-IN" dirty="0"/>
          </a:p>
        </p:txBody>
      </p:sp>
      <p:sp>
        <p:nvSpPr>
          <p:cNvPr id="3" name="Text Placeholder 2"/>
          <p:cNvSpPr>
            <a:spLocks noGrp="1"/>
          </p:cNvSpPr>
          <p:nvPr>
            <p:ph type="body" idx="1"/>
          </p:nvPr>
        </p:nvSpPr>
        <p:spPr>
          <a:xfrm>
            <a:off x="1165498" y="1449065"/>
            <a:ext cx="6858000" cy="2772023"/>
          </a:xfrm>
        </p:spPr>
        <p:txBody>
          <a:bodyPr/>
          <a:lstStyle/>
          <a:p>
            <a:r>
              <a:rPr lang="en-US" dirty="0"/>
              <a:t>MySQL Limit query is used to </a:t>
            </a:r>
            <a:r>
              <a:rPr lang="en-US" b="1" dirty="0"/>
              <a:t>restrict</a:t>
            </a:r>
            <a:r>
              <a:rPr lang="en-US" dirty="0"/>
              <a:t> the number of rows returns from the result set, rather than </a:t>
            </a:r>
            <a:r>
              <a:rPr lang="en-US" b="1" dirty="0"/>
              <a:t>fetching</a:t>
            </a:r>
            <a:r>
              <a:rPr lang="en-US" dirty="0"/>
              <a:t> the whole set in the MySQL database. </a:t>
            </a:r>
            <a:endParaRPr lang="en-US" dirty="0" smtClean="0"/>
          </a:p>
          <a:p>
            <a:endParaRPr lang="en-IN" dirty="0"/>
          </a:p>
        </p:txBody>
      </p:sp>
      <p:sp>
        <p:nvSpPr>
          <p:cNvPr id="4" name="TextBox 3"/>
          <p:cNvSpPr txBox="1"/>
          <p:nvPr/>
        </p:nvSpPr>
        <p:spPr>
          <a:xfrm>
            <a:off x="2915816" y="4341003"/>
            <a:ext cx="2463175" cy="1200329"/>
          </a:xfrm>
          <a:prstGeom prst="rect">
            <a:avLst/>
          </a:prstGeom>
          <a:noFill/>
        </p:spPr>
        <p:txBody>
          <a:bodyPr wrap="none" rtlCol="0">
            <a:spAutoFit/>
          </a:bodyPr>
          <a:lstStyle/>
          <a:p>
            <a:pPr marL="38100" indent="0">
              <a:buNone/>
            </a:pPr>
            <a:r>
              <a:rPr lang="en-US" dirty="0">
                <a:solidFill>
                  <a:schemeClr val="bg1"/>
                </a:solidFill>
              </a:rPr>
              <a:t>SELECT </a:t>
            </a:r>
            <a:r>
              <a:rPr lang="en-US" dirty="0" err="1">
                <a:solidFill>
                  <a:schemeClr val="bg1"/>
                </a:solidFill>
              </a:rPr>
              <a:t>column_list</a:t>
            </a:r>
            <a:r>
              <a:rPr lang="en-US" dirty="0">
                <a:solidFill>
                  <a:schemeClr val="bg1"/>
                </a:solidFill>
              </a:rPr>
              <a:t>  </a:t>
            </a:r>
          </a:p>
          <a:p>
            <a:pPr marL="38100" indent="0">
              <a:buNone/>
            </a:pPr>
            <a:r>
              <a:rPr lang="en-US" dirty="0" smtClean="0">
                <a:solidFill>
                  <a:schemeClr val="bg1"/>
                </a:solidFill>
              </a:rPr>
              <a:t>FROM</a:t>
            </a:r>
            <a:r>
              <a:rPr lang="en-US" dirty="0">
                <a:solidFill>
                  <a:schemeClr val="bg1"/>
                </a:solidFill>
              </a:rPr>
              <a:t> table_name  </a:t>
            </a:r>
            <a:endParaRPr lang="en-US" dirty="0" smtClean="0">
              <a:solidFill>
                <a:schemeClr val="bg1"/>
              </a:solidFill>
            </a:endParaRPr>
          </a:p>
          <a:p>
            <a:pPr marL="38100" indent="0">
              <a:buNone/>
            </a:pPr>
            <a:r>
              <a:rPr lang="en-US" dirty="0" smtClean="0">
                <a:solidFill>
                  <a:schemeClr val="bg1"/>
                </a:solidFill>
              </a:rPr>
              <a:t>LIMIT</a:t>
            </a:r>
            <a:r>
              <a:rPr lang="en-US" dirty="0">
                <a:solidFill>
                  <a:schemeClr val="bg1"/>
                </a:solidFill>
              </a:rPr>
              <a:t> count;  </a:t>
            </a:r>
          </a:p>
          <a:p>
            <a:endParaRPr lang="en-IN" dirty="0">
              <a:solidFill>
                <a:schemeClr val="bg1"/>
              </a:solidFill>
            </a:endParaRPr>
          </a:p>
        </p:txBody>
      </p:sp>
    </p:spTree>
    <p:extLst>
      <p:ext uri="{BB962C8B-B14F-4D97-AF65-F5344CB8AC3E}">
        <p14:creationId xmlns:p14="http://schemas.microsoft.com/office/powerpoint/2010/main" val="34920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 FUNCTIONS</a:t>
            </a:r>
            <a:endParaRPr lang="en-IN" dirty="0"/>
          </a:p>
        </p:txBody>
      </p:sp>
      <p:sp>
        <p:nvSpPr>
          <p:cNvPr id="3" name="Text Placeholder 2"/>
          <p:cNvSpPr>
            <a:spLocks noGrp="1"/>
          </p:cNvSpPr>
          <p:nvPr>
            <p:ph type="body" idx="1"/>
          </p:nvPr>
        </p:nvSpPr>
        <p:spPr>
          <a:xfrm>
            <a:off x="1164878" y="1340768"/>
            <a:ext cx="6858000" cy="4967600"/>
          </a:xfrm>
        </p:spPr>
        <p:txBody>
          <a:bodyPr/>
          <a:lstStyle/>
          <a:p>
            <a:r>
              <a:rPr lang="en-US" sz="2400" dirty="0"/>
              <a:t>MySQL's aggregate function is used to </a:t>
            </a:r>
            <a:r>
              <a:rPr lang="en-US" sz="2400" b="1" dirty="0"/>
              <a:t>perform calculations on multiple values and return the result in a single value</a:t>
            </a:r>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764554"/>
            <a:ext cx="7676604" cy="3611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3236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 Function</a:t>
            </a:r>
            <a:endParaRPr lang="en-IN" dirty="0"/>
          </a:p>
        </p:txBody>
      </p:sp>
      <p:sp>
        <p:nvSpPr>
          <p:cNvPr id="3" name="Text Placeholder 2"/>
          <p:cNvSpPr>
            <a:spLocks noGrp="1"/>
          </p:cNvSpPr>
          <p:nvPr>
            <p:ph type="body" idx="1"/>
          </p:nvPr>
        </p:nvSpPr>
        <p:spPr/>
        <p:txBody>
          <a:bodyPr/>
          <a:lstStyle/>
          <a:p>
            <a:r>
              <a:rPr lang="en-US" dirty="0"/>
              <a:t>The MySQL sum() function is used to return the total summed value of an expression. It returns </a:t>
            </a:r>
            <a:r>
              <a:rPr lang="en-US" b="1" dirty="0"/>
              <a:t>NULL</a:t>
            </a:r>
            <a:r>
              <a:rPr lang="en-US" dirty="0"/>
              <a:t> if the </a:t>
            </a:r>
            <a:r>
              <a:rPr lang="en-US" dirty="0" smtClean="0"/>
              <a:t>result </a:t>
            </a:r>
            <a:r>
              <a:rPr lang="en-US" dirty="0"/>
              <a:t>set does not have any rows</a:t>
            </a:r>
            <a:r>
              <a:rPr lang="en-US" dirty="0" smtClean="0"/>
              <a:t>.</a:t>
            </a:r>
          </a:p>
          <a:p>
            <a:pPr marL="38100" indent="0">
              <a:buNone/>
            </a:pPr>
            <a:endParaRPr lang="en-US" sz="1400" dirty="0" smtClean="0"/>
          </a:p>
          <a:p>
            <a:r>
              <a:rPr lang="en-US" dirty="0" smtClean="0"/>
              <a:t>Syntax:</a:t>
            </a:r>
          </a:p>
          <a:p>
            <a:pPr marL="38100" indent="0">
              <a:buNone/>
            </a:pPr>
            <a:endParaRPr lang="en-US" sz="1600" dirty="0" smtClean="0"/>
          </a:p>
          <a:p>
            <a:pPr marL="38100" indent="0">
              <a:buNone/>
            </a:pPr>
            <a:r>
              <a:rPr lang="en-US" sz="2400" dirty="0" smtClean="0"/>
              <a:t>SELECT</a:t>
            </a:r>
            <a:r>
              <a:rPr lang="en-US" sz="2400" dirty="0"/>
              <a:t> SUM(</a:t>
            </a:r>
            <a:r>
              <a:rPr lang="en-US" sz="2400" dirty="0" err="1"/>
              <a:t>aggregate_expression</a:t>
            </a:r>
            <a:r>
              <a:rPr lang="en-US" sz="2400" dirty="0"/>
              <a:t>) </a:t>
            </a:r>
          </a:p>
          <a:p>
            <a:pPr marL="38100" indent="0">
              <a:buNone/>
            </a:pPr>
            <a:r>
              <a:rPr lang="en-US" sz="2400" dirty="0"/>
              <a:t>FROM tables    </a:t>
            </a:r>
          </a:p>
          <a:p>
            <a:pPr marL="38100" indent="0">
              <a:buNone/>
            </a:pPr>
            <a:r>
              <a:rPr lang="en-US" sz="2400" dirty="0"/>
              <a:t>[WHERE conditions]; </a:t>
            </a:r>
            <a:r>
              <a:rPr lang="en-US" dirty="0"/>
              <a:t> </a:t>
            </a:r>
          </a:p>
          <a:p>
            <a:endParaRPr lang="en-IN" dirty="0"/>
          </a:p>
        </p:txBody>
      </p:sp>
    </p:spTree>
    <p:extLst>
      <p:ext uri="{BB962C8B-B14F-4D97-AF65-F5344CB8AC3E}">
        <p14:creationId xmlns:p14="http://schemas.microsoft.com/office/powerpoint/2010/main" val="3783076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 Function</a:t>
            </a:r>
            <a:endParaRPr lang="en-IN" dirty="0"/>
          </a:p>
        </p:txBody>
      </p:sp>
      <p:sp>
        <p:nvSpPr>
          <p:cNvPr id="3" name="Text Placeholder 2"/>
          <p:cNvSpPr>
            <a:spLocks noGrp="1"/>
          </p:cNvSpPr>
          <p:nvPr>
            <p:ph type="body" idx="1"/>
          </p:nvPr>
        </p:nvSpPr>
        <p:spPr/>
        <p:txBody>
          <a:bodyPr/>
          <a:lstStyle/>
          <a:p>
            <a:r>
              <a:rPr lang="en-US" dirty="0"/>
              <a:t>MySQL count() function is used to returns the count of an expression. It allows us to count all rows or only some rows of the table that matches a specified condition</a:t>
            </a:r>
            <a:r>
              <a:rPr lang="en-US" dirty="0" smtClean="0"/>
              <a:t>.</a:t>
            </a:r>
          </a:p>
          <a:p>
            <a:r>
              <a:rPr lang="en-US" dirty="0" smtClean="0"/>
              <a:t>Syntax: </a:t>
            </a:r>
          </a:p>
          <a:p>
            <a:pPr marL="38100" indent="0">
              <a:buNone/>
            </a:pPr>
            <a:r>
              <a:rPr lang="en-US" sz="2400" dirty="0"/>
              <a:t> </a:t>
            </a:r>
            <a:r>
              <a:rPr lang="en-US" sz="2400" dirty="0" smtClean="0"/>
              <a:t>   SELECT COUNT (</a:t>
            </a:r>
            <a:r>
              <a:rPr lang="en-US" sz="2400" dirty="0" err="1" smtClean="0"/>
              <a:t>aggregate_expression</a:t>
            </a:r>
            <a:r>
              <a:rPr lang="en-US" sz="2400" dirty="0" smtClean="0"/>
              <a:t>)   </a:t>
            </a:r>
          </a:p>
          <a:p>
            <a:pPr marL="38100" indent="0">
              <a:buNone/>
            </a:pPr>
            <a:r>
              <a:rPr lang="en-US" sz="2400" dirty="0" smtClean="0"/>
              <a:t>  </a:t>
            </a:r>
            <a:r>
              <a:rPr lang="en-US" sz="2400" dirty="0"/>
              <a:t> </a:t>
            </a:r>
            <a:r>
              <a:rPr lang="en-US" sz="2400" dirty="0" smtClean="0"/>
              <a:t> FROM</a:t>
            </a:r>
            <a:r>
              <a:rPr lang="en-US" sz="2400" dirty="0"/>
              <a:t> table_name    [WHERE conditions]; </a:t>
            </a:r>
            <a:endParaRPr lang="en-IN" sz="2400" dirty="0"/>
          </a:p>
        </p:txBody>
      </p:sp>
    </p:spTree>
    <p:extLst>
      <p:ext uri="{BB962C8B-B14F-4D97-AF65-F5344CB8AC3E}">
        <p14:creationId xmlns:p14="http://schemas.microsoft.com/office/powerpoint/2010/main" val="431830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AVG Function </a:t>
            </a:r>
            <a:endParaRPr lang="en-IN" dirty="0"/>
          </a:p>
        </p:txBody>
      </p:sp>
      <p:sp>
        <p:nvSpPr>
          <p:cNvPr id="3" name="Text Placeholder 2"/>
          <p:cNvSpPr>
            <a:spLocks noGrp="1"/>
          </p:cNvSpPr>
          <p:nvPr>
            <p:ph type="body" idx="1"/>
          </p:nvPr>
        </p:nvSpPr>
        <p:spPr>
          <a:xfrm>
            <a:off x="1165498" y="1449065"/>
            <a:ext cx="6858000" cy="2411983"/>
          </a:xfrm>
        </p:spPr>
        <p:txBody>
          <a:bodyPr/>
          <a:lstStyle/>
          <a:p>
            <a:r>
              <a:rPr lang="en-US" dirty="0"/>
              <a:t>The MySQL </a:t>
            </a:r>
            <a:r>
              <a:rPr lang="en-US" dirty="0" err="1"/>
              <a:t>avg</a:t>
            </a:r>
            <a:r>
              <a:rPr lang="en-US" dirty="0"/>
              <a:t>() is an aggregate function used to return the average value of an expression in various </a:t>
            </a:r>
            <a:r>
              <a:rPr lang="en-US" dirty="0" smtClean="0"/>
              <a:t>records</a:t>
            </a:r>
            <a:r>
              <a:rPr lang="en-US" dirty="0"/>
              <a:t>.</a:t>
            </a:r>
            <a:endParaRPr lang="en-US" dirty="0" smtClean="0"/>
          </a:p>
          <a:p>
            <a:pPr marL="38100" indent="0">
              <a:buNone/>
            </a:pPr>
            <a:r>
              <a:rPr lang="en-US" sz="2400" dirty="0"/>
              <a:t>  </a:t>
            </a:r>
          </a:p>
          <a:p>
            <a:endParaRPr lang="en-IN" dirty="0"/>
          </a:p>
        </p:txBody>
      </p:sp>
      <p:sp>
        <p:nvSpPr>
          <p:cNvPr id="4" name="TextBox 3"/>
          <p:cNvSpPr txBox="1"/>
          <p:nvPr/>
        </p:nvSpPr>
        <p:spPr>
          <a:xfrm>
            <a:off x="2483768" y="4149080"/>
            <a:ext cx="4824536" cy="1015663"/>
          </a:xfrm>
          <a:prstGeom prst="rect">
            <a:avLst/>
          </a:prstGeom>
          <a:noFill/>
        </p:spPr>
        <p:txBody>
          <a:bodyPr wrap="square" rtlCol="0">
            <a:spAutoFit/>
          </a:bodyPr>
          <a:lstStyle/>
          <a:p>
            <a:pPr marL="38100" indent="0">
              <a:buNone/>
            </a:pPr>
            <a:r>
              <a:rPr lang="en-US" sz="2000" dirty="0">
                <a:solidFill>
                  <a:schemeClr val="bg1"/>
                </a:solidFill>
              </a:rPr>
              <a:t>SELECT AVG(</a:t>
            </a:r>
            <a:r>
              <a:rPr lang="en-US" sz="2000" dirty="0" err="1">
                <a:solidFill>
                  <a:schemeClr val="bg1"/>
                </a:solidFill>
              </a:rPr>
              <a:t>aggregate_expression</a:t>
            </a:r>
            <a:r>
              <a:rPr lang="en-US" sz="2000" dirty="0">
                <a:solidFill>
                  <a:schemeClr val="bg1"/>
                </a:solidFill>
              </a:rPr>
              <a:t>)  </a:t>
            </a:r>
          </a:p>
          <a:p>
            <a:pPr marL="38100" indent="0">
              <a:buNone/>
            </a:pPr>
            <a:r>
              <a:rPr lang="en-US" sz="2000" dirty="0">
                <a:solidFill>
                  <a:schemeClr val="bg1"/>
                </a:solidFill>
              </a:rPr>
              <a:t>FROM tables  </a:t>
            </a:r>
          </a:p>
          <a:p>
            <a:pPr marL="38100" indent="0">
              <a:buNone/>
            </a:pPr>
            <a:r>
              <a:rPr lang="en-US" sz="2000" dirty="0">
                <a:solidFill>
                  <a:schemeClr val="bg1"/>
                </a:solidFill>
              </a:rPr>
              <a:t>[WHERE conditions];</a:t>
            </a:r>
            <a:endParaRPr lang="en-IN" sz="2000" dirty="0">
              <a:solidFill>
                <a:schemeClr val="bg1"/>
              </a:solidFill>
            </a:endParaRPr>
          </a:p>
        </p:txBody>
      </p:sp>
    </p:spTree>
    <p:extLst>
      <p:ext uri="{BB962C8B-B14F-4D97-AF65-F5344CB8AC3E}">
        <p14:creationId xmlns:p14="http://schemas.microsoft.com/office/powerpoint/2010/main" val="10107561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 and MAX() functions</a:t>
            </a:r>
            <a:endParaRPr lang="en-IN" dirty="0"/>
          </a:p>
        </p:txBody>
      </p:sp>
      <p:sp>
        <p:nvSpPr>
          <p:cNvPr id="3" name="TextBox 2"/>
          <p:cNvSpPr txBox="1"/>
          <p:nvPr/>
        </p:nvSpPr>
        <p:spPr>
          <a:xfrm>
            <a:off x="971600" y="1772816"/>
            <a:ext cx="7829516" cy="1323439"/>
          </a:xfrm>
          <a:prstGeom prst="rect">
            <a:avLst/>
          </a:prstGeom>
          <a:noFill/>
        </p:spPr>
        <p:txBody>
          <a:bodyPr wrap="none" rtlCol="0">
            <a:spAutoFit/>
          </a:bodyPr>
          <a:lstStyle/>
          <a:p>
            <a:r>
              <a:rPr lang="en-US" sz="2000" dirty="0">
                <a:solidFill>
                  <a:schemeClr val="bg1"/>
                </a:solidFill>
              </a:rPr>
              <a:t>The MIN() function in MySQL is used to return the </a:t>
            </a:r>
            <a:r>
              <a:rPr lang="en-US" sz="2000" b="1" dirty="0">
                <a:solidFill>
                  <a:schemeClr val="bg1"/>
                </a:solidFill>
              </a:rPr>
              <a:t>minimum value</a:t>
            </a:r>
            <a:r>
              <a:rPr lang="en-US" sz="2000" dirty="0">
                <a:solidFill>
                  <a:schemeClr val="bg1"/>
                </a:solidFill>
              </a:rPr>
              <a:t> </a:t>
            </a:r>
            <a:endParaRPr lang="en-US" sz="2000" dirty="0" smtClean="0">
              <a:solidFill>
                <a:schemeClr val="bg1"/>
              </a:solidFill>
            </a:endParaRPr>
          </a:p>
          <a:p>
            <a:r>
              <a:rPr lang="en-US" sz="2000" dirty="0" smtClean="0">
                <a:solidFill>
                  <a:schemeClr val="bg1"/>
                </a:solidFill>
              </a:rPr>
              <a:t>in </a:t>
            </a:r>
            <a:r>
              <a:rPr lang="en-US" sz="2000" dirty="0">
                <a:solidFill>
                  <a:schemeClr val="bg1"/>
                </a:solidFill>
              </a:rPr>
              <a:t>a set of values from the table</a:t>
            </a:r>
            <a:r>
              <a:rPr lang="en-US" sz="2000" dirty="0" smtClean="0">
                <a:solidFill>
                  <a:schemeClr val="bg1"/>
                </a:solidFill>
              </a:rPr>
              <a:t>.</a:t>
            </a:r>
          </a:p>
          <a:p>
            <a:endParaRPr lang="en-US" sz="2000" dirty="0">
              <a:solidFill>
                <a:schemeClr val="bg1"/>
              </a:solidFill>
            </a:endParaRPr>
          </a:p>
          <a:p>
            <a:r>
              <a:rPr lang="en-US" sz="2000" dirty="0" smtClean="0">
                <a:solidFill>
                  <a:schemeClr val="bg1"/>
                </a:solidFill>
              </a:rPr>
              <a:t>Similarly, the MAX() function.</a:t>
            </a:r>
            <a:endParaRPr lang="en-IN" sz="2000" dirty="0">
              <a:solidFill>
                <a:schemeClr val="bg1"/>
              </a:solidFill>
            </a:endParaRPr>
          </a:p>
        </p:txBody>
      </p:sp>
      <p:sp>
        <p:nvSpPr>
          <p:cNvPr id="4" name="TextBox 3"/>
          <p:cNvSpPr txBox="1"/>
          <p:nvPr/>
        </p:nvSpPr>
        <p:spPr>
          <a:xfrm>
            <a:off x="2194916" y="3789040"/>
            <a:ext cx="5382884" cy="1200329"/>
          </a:xfrm>
          <a:prstGeom prst="rect">
            <a:avLst/>
          </a:prstGeom>
          <a:noFill/>
        </p:spPr>
        <p:txBody>
          <a:bodyPr wrap="none" rtlCol="0">
            <a:spAutoFit/>
          </a:bodyPr>
          <a:lstStyle/>
          <a:p>
            <a:r>
              <a:rPr lang="en-US" dirty="0">
                <a:solidFill>
                  <a:schemeClr val="bg1"/>
                </a:solidFill>
              </a:rPr>
              <a:t>SELECT MIN ( DISTINCT </a:t>
            </a:r>
            <a:r>
              <a:rPr lang="en-US" dirty="0" err="1">
                <a:solidFill>
                  <a:schemeClr val="bg1"/>
                </a:solidFill>
              </a:rPr>
              <a:t>aggregate_expression</a:t>
            </a:r>
            <a:r>
              <a:rPr lang="en-US" dirty="0">
                <a:solidFill>
                  <a:schemeClr val="bg1"/>
                </a:solidFill>
              </a:rPr>
              <a:t>)  </a:t>
            </a:r>
          </a:p>
          <a:p>
            <a:r>
              <a:rPr lang="en-US" dirty="0">
                <a:solidFill>
                  <a:schemeClr val="bg1"/>
                </a:solidFill>
              </a:rPr>
              <a:t>FROM </a:t>
            </a:r>
            <a:r>
              <a:rPr lang="en-US" dirty="0" err="1">
                <a:solidFill>
                  <a:schemeClr val="bg1"/>
                </a:solidFill>
              </a:rPr>
              <a:t>table_name</a:t>
            </a:r>
            <a:r>
              <a:rPr lang="en-US" dirty="0">
                <a:solidFill>
                  <a:schemeClr val="bg1"/>
                </a:solidFill>
              </a:rPr>
              <a:t>(s)  </a:t>
            </a:r>
          </a:p>
          <a:p>
            <a:r>
              <a:rPr lang="en-US" dirty="0">
                <a:solidFill>
                  <a:schemeClr val="bg1"/>
                </a:solidFill>
              </a:rPr>
              <a:t>[WHERE conditions];  </a:t>
            </a:r>
          </a:p>
          <a:p>
            <a:endParaRPr lang="en-IN" dirty="0">
              <a:solidFill>
                <a:schemeClr val="bg1"/>
              </a:solidFill>
            </a:endParaRPr>
          </a:p>
        </p:txBody>
      </p:sp>
    </p:spTree>
    <p:extLst>
      <p:ext uri="{BB962C8B-B14F-4D97-AF65-F5344CB8AC3E}">
        <p14:creationId xmlns:p14="http://schemas.microsoft.com/office/powerpoint/2010/main" val="6441206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7688" y="2276871"/>
            <a:ext cx="3838575"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339752" y="5013176"/>
            <a:ext cx="5205271" cy="1200329"/>
          </a:xfrm>
          <a:prstGeom prst="rect">
            <a:avLst/>
          </a:prstGeom>
          <a:noFill/>
        </p:spPr>
        <p:txBody>
          <a:bodyPr wrap="none" rtlCol="0">
            <a:spAutoFit/>
          </a:bodyPr>
          <a:lstStyle/>
          <a:p>
            <a:r>
              <a:rPr lang="en-US" dirty="0">
                <a:solidFill>
                  <a:schemeClr val="bg1"/>
                </a:solidFill>
              </a:rPr>
              <a:t>SELECT </a:t>
            </a:r>
            <a:r>
              <a:rPr lang="en-US" i="1" dirty="0" err="1">
                <a:solidFill>
                  <a:schemeClr val="bg1"/>
                </a:solidFill>
              </a:rPr>
              <a:t>column_name</a:t>
            </a:r>
            <a:r>
              <a:rPr lang="en-US" i="1" dirty="0">
                <a:solidFill>
                  <a:schemeClr val="bg1"/>
                </a:solidFill>
              </a:rPr>
              <a:t>(s)</a:t>
            </a:r>
            <a:r>
              <a:rPr lang="en-US" dirty="0">
                <a:solidFill>
                  <a:schemeClr val="bg1"/>
                </a:solidFill>
              </a:rPr>
              <a:t/>
            </a:r>
            <a:br>
              <a:rPr lang="en-US" dirty="0">
                <a:solidFill>
                  <a:schemeClr val="bg1"/>
                </a:solidFill>
              </a:rPr>
            </a:br>
            <a:r>
              <a:rPr lang="en-US" dirty="0">
                <a:solidFill>
                  <a:schemeClr val="bg1"/>
                </a:solidFill>
              </a:rPr>
              <a:t>FROM </a:t>
            </a:r>
            <a:r>
              <a:rPr lang="en-US" i="1" dirty="0">
                <a:solidFill>
                  <a:schemeClr val="bg1"/>
                </a:solidFill>
              </a:rPr>
              <a:t>table1</a:t>
            </a:r>
            <a:r>
              <a:rPr lang="en-US" dirty="0">
                <a:solidFill>
                  <a:schemeClr val="bg1"/>
                </a:solidFill>
              </a:rPr>
              <a:t/>
            </a:r>
            <a:br>
              <a:rPr lang="en-US" dirty="0">
                <a:solidFill>
                  <a:schemeClr val="bg1"/>
                </a:solidFill>
              </a:rPr>
            </a:br>
            <a:r>
              <a:rPr lang="en-US" dirty="0">
                <a:solidFill>
                  <a:schemeClr val="bg1"/>
                </a:solidFill>
              </a:rPr>
              <a:t>INNER JOIN </a:t>
            </a:r>
            <a:r>
              <a:rPr lang="en-US" i="1" dirty="0">
                <a:solidFill>
                  <a:schemeClr val="bg1"/>
                </a:solidFill>
              </a:rPr>
              <a:t>table2</a:t>
            </a:r>
            <a:br>
              <a:rPr lang="en-US" i="1" dirty="0">
                <a:solidFill>
                  <a:schemeClr val="bg1"/>
                </a:solidFill>
              </a:rPr>
            </a:br>
            <a:r>
              <a:rPr lang="en-US" dirty="0">
                <a:solidFill>
                  <a:schemeClr val="bg1"/>
                </a:solidFill>
              </a:rPr>
              <a:t>ON </a:t>
            </a:r>
            <a:r>
              <a:rPr lang="en-US" i="1" dirty="0">
                <a:solidFill>
                  <a:schemeClr val="bg1"/>
                </a:solidFill>
              </a:rPr>
              <a:t>table1.column_name </a:t>
            </a:r>
            <a:r>
              <a:rPr lang="en-US" dirty="0">
                <a:solidFill>
                  <a:schemeClr val="bg1"/>
                </a:solidFill>
              </a:rPr>
              <a:t>=</a:t>
            </a:r>
            <a:r>
              <a:rPr lang="en-US" i="1" dirty="0">
                <a:solidFill>
                  <a:schemeClr val="bg1"/>
                </a:solidFill>
              </a:rPr>
              <a:t> table2.column_name</a:t>
            </a:r>
            <a:r>
              <a:rPr lang="en-US" dirty="0">
                <a:solidFill>
                  <a:schemeClr val="bg1"/>
                </a:solidFill>
              </a:rPr>
              <a:t>;</a:t>
            </a:r>
            <a:endParaRPr lang="en-IN" dirty="0">
              <a:solidFill>
                <a:schemeClr val="bg1"/>
              </a:solidFill>
            </a:endParaRPr>
          </a:p>
        </p:txBody>
      </p:sp>
      <p:sp>
        <p:nvSpPr>
          <p:cNvPr id="5" name="TextBox 4"/>
          <p:cNvSpPr txBox="1"/>
          <p:nvPr/>
        </p:nvSpPr>
        <p:spPr>
          <a:xfrm>
            <a:off x="1177498" y="1484784"/>
            <a:ext cx="7498957" cy="646331"/>
          </a:xfrm>
          <a:prstGeom prst="rect">
            <a:avLst/>
          </a:prstGeom>
          <a:noFill/>
        </p:spPr>
        <p:txBody>
          <a:bodyPr wrap="square" rtlCol="0">
            <a:spAutoFit/>
          </a:bodyPr>
          <a:lstStyle/>
          <a:p>
            <a:r>
              <a:rPr lang="en-US" dirty="0">
                <a:solidFill>
                  <a:schemeClr val="bg1"/>
                </a:solidFill>
              </a:rPr>
              <a:t>The INNER JOIN keyword selects records that have matching values in both tables.</a:t>
            </a:r>
            <a:endParaRPr lang="en-IN" dirty="0">
              <a:solidFill>
                <a:schemeClr val="bg1"/>
              </a:solidFill>
            </a:endParaRPr>
          </a:p>
        </p:txBody>
      </p:sp>
    </p:spTree>
    <p:extLst>
      <p:ext uri="{BB962C8B-B14F-4D97-AF65-F5344CB8AC3E}">
        <p14:creationId xmlns:p14="http://schemas.microsoft.com/office/powerpoint/2010/main" val="9056903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JOIN</a:t>
            </a:r>
            <a:endParaRPr lang="en-IN" dirty="0"/>
          </a:p>
        </p:txBody>
      </p:sp>
      <p:sp>
        <p:nvSpPr>
          <p:cNvPr id="3" name="TextBox 2"/>
          <p:cNvSpPr txBox="1"/>
          <p:nvPr/>
        </p:nvSpPr>
        <p:spPr>
          <a:xfrm>
            <a:off x="1547664" y="1556792"/>
            <a:ext cx="6768752" cy="646331"/>
          </a:xfrm>
          <a:prstGeom prst="rect">
            <a:avLst/>
          </a:prstGeom>
          <a:noFill/>
        </p:spPr>
        <p:txBody>
          <a:bodyPr wrap="square" rtlCol="0">
            <a:spAutoFit/>
          </a:bodyPr>
          <a:lstStyle/>
          <a:p>
            <a:r>
              <a:rPr lang="en-US" dirty="0">
                <a:solidFill>
                  <a:schemeClr val="bg1"/>
                </a:solidFill>
              </a:rPr>
              <a:t>The LEFT JOIN keyword returns all records from the left table (table1), and the matching records from the right table (table2).</a:t>
            </a:r>
            <a:endParaRPr lang="en-IN" dirty="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2314575"/>
            <a:ext cx="415290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495550" y="4797152"/>
            <a:ext cx="5205271" cy="1200329"/>
          </a:xfrm>
          <a:prstGeom prst="rect">
            <a:avLst/>
          </a:prstGeom>
          <a:noFill/>
        </p:spPr>
        <p:txBody>
          <a:bodyPr wrap="none" rtlCol="0">
            <a:spAutoFit/>
          </a:bodyPr>
          <a:lstStyle/>
          <a:p>
            <a:r>
              <a:rPr lang="en-US" dirty="0">
                <a:solidFill>
                  <a:schemeClr val="bg1"/>
                </a:solidFill>
              </a:rPr>
              <a:t>SELECT </a:t>
            </a:r>
            <a:r>
              <a:rPr lang="en-US" i="1" dirty="0" err="1">
                <a:solidFill>
                  <a:schemeClr val="bg1"/>
                </a:solidFill>
              </a:rPr>
              <a:t>column_name</a:t>
            </a:r>
            <a:r>
              <a:rPr lang="en-US" i="1" dirty="0">
                <a:solidFill>
                  <a:schemeClr val="bg1"/>
                </a:solidFill>
              </a:rPr>
              <a:t>(s)</a:t>
            </a:r>
            <a:r>
              <a:rPr lang="en-US" dirty="0">
                <a:solidFill>
                  <a:schemeClr val="bg1"/>
                </a:solidFill>
              </a:rPr>
              <a:t/>
            </a:r>
            <a:br>
              <a:rPr lang="en-US" dirty="0">
                <a:solidFill>
                  <a:schemeClr val="bg1"/>
                </a:solidFill>
              </a:rPr>
            </a:br>
            <a:r>
              <a:rPr lang="en-US" dirty="0">
                <a:solidFill>
                  <a:schemeClr val="bg1"/>
                </a:solidFill>
              </a:rPr>
              <a:t>FROM </a:t>
            </a:r>
            <a:r>
              <a:rPr lang="en-US" i="1" dirty="0">
                <a:solidFill>
                  <a:schemeClr val="bg1"/>
                </a:solidFill>
              </a:rPr>
              <a:t>table1</a:t>
            </a:r>
            <a:r>
              <a:rPr lang="en-US" dirty="0">
                <a:solidFill>
                  <a:schemeClr val="bg1"/>
                </a:solidFill>
              </a:rPr>
              <a:t/>
            </a:r>
            <a:br>
              <a:rPr lang="en-US" dirty="0">
                <a:solidFill>
                  <a:schemeClr val="bg1"/>
                </a:solidFill>
              </a:rPr>
            </a:br>
            <a:r>
              <a:rPr lang="en-US" dirty="0">
                <a:solidFill>
                  <a:schemeClr val="bg1"/>
                </a:solidFill>
              </a:rPr>
              <a:t>LEFT JOIN </a:t>
            </a:r>
            <a:r>
              <a:rPr lang="en-US" i="1" dirty="0">
                <a:solidFill>
                  <a:schemeClr val="bg1"/>
                </a:solidFill>
              </a:rPr>
              <a:t>table2</a:t>
            </a:r>
            <a:br>
              <a:rPr lang="en-US" i="1" dirty="0">
                <a:solidFill>
                  <a:schemeClr val="bg1"/>
                </a:solidFill>
              </a:rPr>
            </a:br>
            <a:r>
              <a:rPr lang="en-US" dirty="0">
                <a:solidFill>
                  <a:schemeClr val="bg1"/>
                </a:solidFill>
              </a:rPr>
              <a:t>ON </a:t>
            </a:r>
            <a:r>
              <a:rPr lang="en-US" i="1" dirty="0">
                <a:solidFill>
                  <a:schemeClr val="bg1"/>
                </a:solidFill>
              </a:rPr>
              <a:t>table1.column_name </a:t>
            </a:r>
            <a:r>
              <a:rPr lang="en-US" dirty="0">
                <a:solidFill>
                  <a:schemeClr val="bg1"/>
                </a:solidFill>
              </a:rPr>
              <a:t>=</a:t>
            </a:r>
            <a:r>
              <a:rPr lang="en-US" i="1" dirty="0">
                <a:solidFill>
                  <a:schemeClr val="bg1"/>
                </a:solidFill>
              </a:rPr>
              <a:t> table2.column_name</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4253938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Database?</a:t>
            </a:r>
            <a:endParaRPr lang="en-IN" dirty="0"/>
          </a:p>
        </p:txBody>
      </p:sp>
      <p:sp>
        <p:nvSpPr>
          <p:cNvPr id="3" name="Text Placeholder 2"/>
          <p:cNvSpPr>
            <a:spLocks noGrp="1"/>
          </p:cNvSpPr>
          <p:nvPr>
            <p:ph type="body" idx="1"/>
          </p:nvPr>
        </p:nvSpPr>
        <p:spPr>
          <a:xfrm>
            <a:off x="1165498" y="1772815"/>
            <a:ext cx="6858000" cy="4643849"/>
          </a:xfrm>
        </p:spPr>
        <p:txBody>
          <a:bodyPr/>
          <a:lstStyle/>
          <a:p>
            <a:r>
              <a:rPr lang="en-US" b="1" dirty="0" smtClean="0"/>
              <a:t>Databases </a:t>
            </a:r>
            <a:r>
              <a:rPr lang="en-US" b="1" dirty="0"/>
              <a:t>can store very large numbers of records efficiently</a:t>
            </a:r>
            <a:r>
              <a:rPr lang="en-US" dirty="0"/>
              <a:t> (they take up little space). </a:t>
            </a:r>
            <a:endParaRPr lang="en-US" dirty="0" smtClean="0"/>
          </a:p>
          <a:p>
            <a:r>
              <a:rPr lang="en-US" dirty="0" smtClean="0"/>
              <a:t>It </a:t>
            </a:r>
            <a:r>
              <a:rPr lang="en-US" dirty="0"/>
              <a:t>is easy to add new data and to edit or delete old data. </a:t>
            </a:r>
            <a:endParaRPr lang="en-US" dirty="0" smtClean="0"/>
          </a:p>
          <a:p>
            <a:r>
              <a:rPr lang="en-US" dirty="0" smtClean="0"/>
              <a:t>Data </a:t>
            </a:r>
            <a:r>
              <a:rPr lang="en-US" dirty="0"/>
              <a:t>can be searched </a:t>
            </a:r>
            <a:r>
              <a:rPr lang="en-US" dirty="0" smtClean="0"/>
              <a:t>easily.</a:t>
            </a:r>
          </a:p>
          <a:p>
            <a:r>
              <a:rPr lang="en-US" dirty="0" smtClean="0"/>
              <a:t>Data </a:t>
            </a:r>
            <a:r>
              <a:rPr lang="en-US" dirty="0"/>
              <a:t>can be sorted </a:t>
            </a:r>
            <a:r>
              <a:rPr lang="en-US" dirty="0" smtClean="0"/>
              <a:t>easily.</a:t>
            </a:r>
            <a:endParaRPr lang="en-IN" dirty="0"/>
          </a:p>
        </p:txBody>
      </p:sp>
    </p:spTree>
    <p:extLst>
      <p:ext uri="{BB962C8B-B14F-4D97-AF65-F5344CB8AC3E}">
        <p14:creationId xmlns:p14="http://schemas.microsoft.com/office/powerpoint/2010/main" val="37639845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JOIN</a:t>
            </a:r>
            <a:endParaRPr lang="en-IN" dirty="0"/>
          </a:p>
        </p:txBody>
      </p:sp>
      <p:sp>
        <p:nvSpPr>
          <p:cNvPr id="3" name="TextBox 2"/>
          <p:cNvSpPr txBox="1"/>
          <p:nvPr/>
        </p:nvSpPr>
        <p:spPr>
          <a:xfrm>
            <a:off x="1259632" y="1556792"/>
            <a:ext cx="7705685" cy="646331"/>
          </a:xfrm>
          <a:prstGeom prst="rect">
            <a:avLst/>
          </a:prstGeom>
          <a:noFill/>
        </p:spPr>
        <p:txBody>
          <a:bodyPr wrap="square" rtlCol="0">
            <a:spAutoFit/>
          </a:bodyPr>
          <a:lstStyle/>
          <a:p>
            <a:r>
              <a:rPr lang="en-US" dirty="0">
                <a:solidFill>
                  <a:schemeClr val="bg1"/>
                </a:solidFill>
              </a:rPr>
              <a:t>The RIGHT JOIN keyword returns all records from the right table (table2), and the matching records from the left table (table1).</a:t>
            </a:r>
            <a:endParaRPr lang="en-IN" dirty="0">
              <a:solidFill>
                <a:schemeClr val="bg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259" y="2420888"/>
            <a:ext cx="4230787" cy="2456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553528" y="5157192"/>
            <a:ext cx="5205271" cy="1200329"/>
          </a:xfrm>
          <a:prstGeom prst="rect">
            <a:avLst/>
          </a:prstGeom>
          <a:noFill/>
        </p:spPr>
        <p:txBody>
          <a:bodyPr wrap="none" rtlCol="0">
            <a:spAutoFit/>
          </a:bodyPr>
          <a:lstStyle/>
          <a:p>
            <a:r>
              <a:rPr lang="en-US" dirty="0">
                <a:solidFill>
                  <a:schemeClr val="bg1"/>
                </a:solidFill>
              </a:rPr>
              <a:t>SELECT </a:t>
            </a:r>
            <a:r>
              <a:rPr lang="en-US" i="1" dirty="0" err="1">
                <a:solidFill>
                  <a:schemeClr val="bg1"/>
                </a:solidFill>
              </a:rPr>
              <a:t>column_name</a:t>
            </a:r>
            <a:r>
              <a:rPr lang="en-US" i="1" dirty="0">
                <a:solidFill>
                  <a:schemeClr val="bg1"/>
                </a:solidFill>
              </a:rPr>
              <a:t>(s)</a:t>
            </a:r>
            <a:r>
              <a:rPr lang="en-US" dirty="0">
                <a:solidFill>
                  <a:schemeClr val="bg1"/>
                </a:solidFill>
              </a:rPr>
              <a:t/>
            </a:r>
            <a:br>
              <a:rPr lang="en-US" dirty="0">
                <a:solidFill>
                  <a:schemeClr val="bg1"/>
                </a:solidFill>
              </a:rPr>
            </a:br>
            <a:r>
              <a:rPr lang="en-US" dirty="0">
                <a:solidFill>
                  <a:schemeClr val="bg1"/>
                </a:solidFill>
              </a:rPr>
              <a:t>FROM </a:t>
            </a:r>
            <a:r>
              <a:rPr lang="en-US" i="1" dirty="0">
                <a:solidFill>
                  <a:schemeClr val="bg1"/>
                </a:solidFill>
              </a:rPr>
              <a:t>table1</a:t>
            </a:r>
            <a:r>
              <a:rPr lang="en-US" dirty="0">
                <a:solidFill>
                  <a:schemeClr val="bg1"/>
                </a:solidFill>
              </a:rPr>
              <a:t/>
            </a:r>
            <a:br>
              <a:rPr lang="en-US" dirty="0">
                <a:solidFill>
                  <a:schemeClr val="bg1"/>
                </a:solidFill>
              </a:rPr>
            </a:br>
            <a:r>
              <a:rPr lang="en-US" dirty="0">
                <a:solidFill>
                  <a:schemeClr val="bg1"/>
                </a:solidFill>
              </a:rPr>
              <a:t>RIGHT JOIN </a:t>
            </a:r>
            <a:r>
              <a:rPr lang="en-US" i="1" dirty="0">
                <a:solidFill>
                  <a:schemeClr val="bg1"/>
                </a:solidFill>
              </a:rPr>
              <a:t>table2</a:t>
            </a:r>
            <a:br>
              <a:rPr lang="en-US" i="1" dirty="0">
                <a:solidFill>
                  <a:schemeClr val="bg1"/>
                </a:solidFill>
              </a:rPr>
            </a:br>
            <a:r>
              <a:rPr lang="en-US" dirty="0">
                <a:solidFill>
                  <a:schemeClr val="bg1"/>
                </a:solidFill>
              </a:rPr>
              <a:t>ON </a:t>
            </a:r>
            <a:r>
              <a:rPr lang="en-US" i="1" dirty="0">
                <a:solidFill>
                  <a:schemeClr val="bg1"/>
                </a:solidFill>
              </a:rPr>
              <a:t>table1.column_name </a:t>
            </a:r>
            <a:r>
              <a:rPr lang="en-US" dirty="0">
                <a:solidFill>
                  <a:schemeClr val="bg1"/>
                </a:solidFill>
              </a:rPr>
              <a:t>=</a:t>
            </a:r>
            <a:r>
              <a:rPr lang="en-US" i="1" dirty="0">
                <a:solidFill>
                  <a:schemeClr val="bg1"/>
                </a:solidFill>
              </a:rPr>
              <a:t> table2.column_name</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36710685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JOIN</a:t>
            </a:r>
            <a:endParaRPr lang="en-IN" dirty="0"/>
          </a:p>
        </p:txBody>
      </p:sp>
      <p:sp>
        <p:nvSpPr>
          <p:cNvPr id="3" name="TextBox 2"/>
          <p:cNvSpPr txBox="1"/>
          <p:nvPr/>
        </p:nvSpPr>
        <p:spPr>
          <a:xfrm>
            <a:off x="1321679" y="1342509"/>
            <a:ext cx="7488832" cy="646331"/>
          </a:xfrm>
          <a:prstGeom prst="rect">
            <a:avLst/>
          </a:prstGeom>
          <a:noFill/>
        </p:spPr>
        <p:txBody>
          <a:bodyPr wrap="square" rtlCol="0">
            <a:spAutoFit/>
          </a:bodyPr>
          <a:lstStyle/>
          <a:p>
            <a:r>
              <a:rPr lang="en-US" dirty="0">
                <a:solidFill>
                  <a:schemeClr val="bg1"/>
                </a:solidFill>
              </a:rPr>
              <a:t>The FULL OUTER JOIN keyword returns all records when there is a match in left (table1) or right (table2) table records.</a:t>
            </a:r>
            <a:endParaRPr lang="en-IN" dirty="0">
              <a:solidFill>
                <a:schemeClr val="bg1"/>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3" y="2204864"/>
            <a:ext cx="3952875"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455168" y="4797152"/>
            <a:ext cx="5141151" cy="1477328"/>
          </a:xfrm>
          <a:prstGeom prst="rect">
            <a:avLst/>
          </a:prstGeom>
          <a:noFill/>
        </p:spPr>
        <p:txBody>
          <a:bodyPr wrap="none" rtlCol="0">
            <a:spAutoFit/>
          </a:bodyPr>
          <a:lstStyle/>
          <a:p>
            <a:r>
              <a:rPr lang="en-US" dirty="0">
                <a:solidFill>
                  <a:schemeClr val="bg1"/>
                </a:solidFill>
              </a:rPr>
              <a:t>SELECT </a:t>
            </a:r>
            <a:r>
              <a:rPr lang="en-US" i="1" dirty="0" err="1">
                <a:solidFill>
                  <a:schemeClr val="bg1"/>
                </a:solidFill>
              </a:rPr>
              <a:t>column_name</a:t>
            </a:r>
            <a:r>
              <a:rPr lang="en-US" i="1" dirty="0">
                <a:solidFill>
                  <a:schemeClr val="bg1"/>
                </a:solidFill>
              </a:rPr>
              <a:t>(s)</a:t>
            </a:r>
            <a:r>
              <a:rPr lang="en-US" dirty="0">
                <a:solidFill>
                  <a:schemeClr val="bg1"/>
                </a:solidFill>
              </a:rPr>
              <a:t/>
            </a:r>
            <a:br>
              <a:rPr lang="en-US" dirty="0">
                <a:solidFill>
                  <a:schemeClr val="bg1"/>
                </a:solidFill>
              </a:rPr>
            </a:br>
            <a:r>
              <a:rPr lang="en-US" dirty="0">
                <a:solidFill>
                  <a:schemeClr val="bg1"/>
                </a:solidFill>
              </a:rPr>
              <a:t>FROM </a:t>
            </a:r>
            <a:r>
              <a:rPr lang="en-US" i="1" dirty="0">
                <a:solidFill>
                  <a:schemeClr val="bg1"/>
                </a:solidFill>
              </a:rPr>
              <a:t>table1</a:t>
            </a:r>
            <a:r>
              <a:rPr lang="en-US" dirty="0">
                <a:solidFill>
                  <a:schemeClr val="bg1"/>
                </a:solidFill>
              </a:rPr>
              <a:t/>
            </a:r>
            <a:br>
              <a:rPr lang="en-US" dirty="0">
                <a:solidFill>
                  <a:schemeClr val="bg1"/>
                </a:solidFill>
              </a:rPr>
            </a:br>
            <a:r>
              <a:rPr lang="en-US" dirty="0">
                <a:solidFill>
                  <a:schemeClr val="bg1"/>
                </a:solidFill>
              </a:rPr>
              <a:t>FULL OUTER JOIN </a:t>
            </a:r>
            <a:r>
              <a:rPr lang="en-US" i="1" dirty="0">
                <a:solidFill>
                  <a:schemeClr val="bg1"/>
                </a:solidFill>
              </a:rPr>
              <a:t>table2</a:t>
            </a:r>
            <a:br>
              <a:rPr lang="en-US" i="1" dirty="0">
                <a:solidFill>
                  <a:schemeClr val="bg1"/>
                </a:solidFill>
              </a:rPr>
            </a:br>
            <a:r>
              <a:rPr lang="en-US" dirty="0">
                <a:solidFill>
                  <a:schemeClr val="bg1"/>
                </a:solidFill>
              </a:rPr>
              <a:t>ON </a:t>
            </a:r>
            <a:r>
              <a:rPr lang="en-US" i="1" dirty="0">
                <a:solidFill>
                  <a:schemeClr val="bg1"/>
                </a:solidFill>
              </a:rPr>
              <a:t>table1.column_name </a:t>
            </a:r>
            <a:r>
              <a:rPr lang="en-US" dirty="0">
                <a:solidFill>
                  <a:schemeClr val="bg1"/>
                </a:solidFill>
              </a:rPr>
              <a:t>=</a:t>
            </a:r>
            <a:r>
              <a:rPr lang="en-US" i="1" dirty="0">
                <a:solidFill>
                  <a:schemeClr val="bg1"/>
                </a:solidFill>
              </a:rPr>
              <a:t> table2.column_name</a:t>
            </a:r>
            <a:br>
              <a:rPr lang="en-US" i="1" dirty="0">
                <a:solidFill>
                  <a:schemeClr val="bg1"/>
                </a:solidFill>
              </a:rPr>
            </a:br>
            <a:r>
              <a:rPr lang="en-US" dirty="0">
                <a:solidFill>
                  <a:schemeClr val="bg1"/>
                </a:solidFill>
              </a:rPr>
              <a:t>WHERE </a:t>
            </a:r>
            <a:r>
              <a:rPr lang="en-US" i="1" dirty="0">
                <a:solidFill>
                  <a:schemeClr val="bg1"/>
                </a:solidFill>
              </a:rPr>
              <a:t>condition</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1407010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JOIN</a:t>
            </a:r>
            <a:endParaRPr lang="en-IN" dirty="0"/>
          </a:p>
        </p:txBody>
      </p:sp>
      <p:sp>
        <p:nvSpPr>
          <p:cNvPr id="3" name="TextBox 2"/>
          <p:cNvSpPr txBox="1"/>
          <p:nvPr/>
        </p:nvSpPr>
        <p:spPr>
          <a:xfrm>
            <a:off x="1565453" y="1644029"/>
            <a:ext cx="6851812" cy="400110"/>
          </a:xfrm>
          <a:prstGeom prst="rect">
            <a:avLst/>
          </a:prstGeom>
          <a:noFill/>
        </p:spPr>
        <p:txBody>
          <a:bodyPr wrap="none" rtlCol="0">
            <a:spAutoFit/>
          </a:bodyPr>
          <a:lstStyle/>
          <a:p>
            <a:r>
              <a:rPr lang="en-US" sz="2000" dirty="0">
                <a:solidFill>
                  <a:schemeClr val="bg1"/>
                </a:solidFill>
              </a:rPr>
              <a:t>A self join is a regular join, but the table is joined with itself.</a:t>
            </a:r>
            <a:endParaRPr lang="en-IN" sz="2000" dirty="0">
              <a:solidFill>
                <a:schemeClr val="bg1"/>
              </a:solidFill>
            </a:endParaRPr>
          </a:p>
        </p:txBody>
      </p:sp>
      <p:sp>
        <p:nvSpPr>
          <p:cNvPr id="4" name="Rectangle 3"/>
          <p:cNvSpPr/>
          <p:nvPr/>
        </p:nvSpPr>
        <p:spPr>
          <a:xfrm>
            <a:off x="2483768" y="2636912"/>
            <a:ext cx="4572000" cy="923330"/>
          </a:xfrm>
          <a:prstGeom prst="rect">
            <a:avLst/>
          </a:prstGeom>
        </p:spPr>
        <p:txBody>
          <a:bodyPr>
            <a:spAutoFit/>
          </a:bodyPr>
          <a:lstStyle/>
          <a:p>
            <a:r>
              <a:rPr lang="en-US" dirty="0">
                <a:solidFill>
                  <a:schemeClr val="bg1"/>
                </a:solidFill>
              </a:rPr>
              <a:t>SELECT </a:t>
            </a:r>
            <a:r>
              <a:rPr lang="en-US" i="1" dirty="0" err="1">
                <a:solidFill>
                  <a:schemeClr val="bg1"/>
                </a:solidFill>
              </a:rPr>
              <a:t>column_name</a:t>
            </a:r>
            <a:r>
              <a:rPr lang="en-US" i="1" dirty="0">
                <a:solidFill>
                  <a:schemeClr val="bg1"/>
                </a:solidFill>
              </a:rPr>
              <a:t>(s)</a:t>
            </a:r>
            <a:r>
              <a:rPr lang="en-US" dirty="0">
                <a:solidFill>
                  <a:schemeClr val="bg1"/>
                </a:solidFill>
              </a:rPr>
              <a:t/>
            </a:r>
            <a:br>
              <a:rPr lang="en-US" dirty="0">
                <a:solidFill>
                  <a:schemeClr val="bg1"/>
                </a:solidFill>
              </a:rPr>
            </a:br>
            <a:r>
              <a:rPr lang="en-US" dirty="0">
                <a:solidFill>
                  <a:schemeClr val="bg1"/>
                </a:solidFill>
              </a:rPr>
              <a:t>FROM </a:t>
            </a:r>
            <a:r>
              <a:rPr lang="en-US" i="1" dirty="0">
                <a:solidFill>
                  <a:schemeClr val="bg1"/>
                </a:solidFill>
              </a:rPr>
              <a:t>table1 T1, table1 T2</a:t>
            </a:r>
            <a:r>
              <a:rPr lang="en-US" dirty="0">
                <a:solidFill>
                  <a:schemeClr val="bg1"/>
                </a:solidFill>
              </a:rPr>
              <a:t/>
            </a:r>
            <a:br>
              <a:rPr lang="en-US" dirty="0">
                <a:solidFill>
                  <a:schemeClr val="bg1"/>
                </a:solidFill>
              </a:rPr>
            </a:br>
            <a:r>
              <a:rPr lang="en-US" dirty="0">
                <a:solidFill>
                  <a:schemeClr val="bg1"/>
                </a:solidFill>
              </a:rPr>
              <a:t>WHERE </a:t>
            </a:r>
            <a:r>
              <a:rPr lang="en-US" i="1" dirty="0">
                <a:solidFill>
                  <a:schemeClr val="bg1"/>
                </a:solidFill>
              </a:rPr>
              <a:t>condition</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3824458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Types of Database</a:t>
            </a:r>
            <a:endParaRPr lang="en-IN" dirty="0"/>
          </a:p>
        </p:txBody>
      </p:sp>
    </p:spTree>
    <p:extLst>
      <p:ext uri="{BB962C8B-B14F-4D97-AF65-F5344CB8AC3E}">
        <p14:creationId xmlns:p14="http://schemas.microsoft.com/office/powerpoint/2010/main" val="3622844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Database	</a:t>
            </a:r>
            <a:endParaRPr lang="en-IN" dirty="0"/>
          </a:p>
        </p:txBody>
      </p:sp>
      <p:sp>
        <p:nvSpPr>
          <p:cNvPr id="3" name="Text Placeholder 2"/>
          <p:cNvSpPr>
            <a:spLocks noGrp="1"/>
          </p:cNvSpPr>
          <p:nvPr>
            <p:ph type="body" idx="1"/>
          </p:nvPr>
        </p:nvSpPr>
        <p:spPr>
          <a:xfrm>
            <a:off x="1165498" y="1449065"/>
            <a:ext cx="6858000" cy="1331863"/>
          </a:xfrm>
        </p:spPr>
        <p:txBody>
          <a:bodyPr/>
          <a:lstStyle/>
          <a:p>
            <a:pPr marL="38100" indent="0">
              <a:buNone/>
            </a:pPr>
            <a:r>
              <a:rPr lang="en-US" dirty="0"/>
              <a:t>A relational database is one that stores data in tables</a:t>
            </a:r>
            <a:r>
              <a:rPr lang="en-US" dirty="0" smtClean="0"/>
              <a:t>. Example</a:t>
            </a:r>
          </a:p>
          <a:p>
            <a:pPr marL="38100" indent="0">
              <a:buNone/>
            </a:pPr>
            <a:endParaRPr lang="en-US" dirty="0" smtClean="0"/>
          </a:p>
          <a:p>
            <a:pPr marL="38100" indent="0">
              <a:buNone/>
            </a:pPr>
            <a:r>
              <a:rPr lang="en-US" dirty="0" smtClean="0">
                <a:solidFill>
                  <a:schemeClr val="accent1"/>
                </a:solidFill>
              </a:rPr>
              <a:t>SQL</a:t>
            </a:r>
          </a:p>
          <a:p>
            <a:r>
              <a:rPr lang="en-US" sz="2400" dirty="0"/>
              <a:t>SQL databases use structured query language and have a pre-defined schema for defining and manipulating data. </a:t>
            </a:r>
            <a:endParaRPr lang="en-US" sz="2400" dirty="0" smtClean="0"/>
          </a:p>
          <a:p>
            <a:r>
              <a:rPr lang="en-US" sz="2400" dirty="0" smtClean="0"/>
              <a:t>It </a:t>
            </a:r>
            <a:r>
              <a:rPr lang="en-US" sz="2400" dirty="0"/>
              <a:t>a safe choice for many use cases. </a:t>
            </a:r>
            <a:endParaRPr lang="en-US" sz="2400" dirty="0" smtClean="0"/>
          </a:p>
          <a:p>
            <a:r>
              <a:rPr lang="en-US" sz="2400" dirty="0" smtClean="0"/>
              <a:t>It’s </a:t>
            </a:r>
            <a:r>
              <a:rPr lang="en-US" sz="2400" dirty="0"/>
              <a:t>perfect for complex queries.</a:t>
            </a:r>
            <a:endParaRPr lang="en-US" sz="2400" dirty="0">
              <a:solidFill>
                <a:schemeClr val="accent1"/>
              </a:solidFill>
            </a:endParaRPr>
          </a:p>
          <a:p>
            <a:pPr marL="38100" indent="0">
              <a:buNone/>
            </a:pPr>
            <a:endParaRPr lang="en-IN" dirty="0">
              <a:solidFill>
                <a:schemeClr val="accent1"/>
              </a:solidFill>
            </a:endParaRPr>
          </a:p>
        </p:txBody>
      </p:sp>
    </p:spTree>
    <p:extLst>
      <p:ext uri="{BB962C8B-B14F-4D97-AF65-F5344CB8AC3E}">
        <p14:creationId xmlns:p14="http://schemas.microsoft.com/office/powerpoint/2010/main" val="3547719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Relational Database</a:t>
            </a:r>
            <a:endParaRPr lang="en-IN" dirty="0"/>
          </a:p>
        </p:txBody>
      </p:sp>
      <p:sp>
        <p:nvSpPr>
          <p:cNvPr id="3" name="Text Placeholder 2"/>
          <p:cNvSpPr>
            <a:spLocks noGrp="1"/>
          </p:cNvSpPr>
          <p:nvPr>
            <p:ph type="body" idx="1"/>
          </p:nvPr>
        </p:nvSpPr>
        <p:spPr>
          <a:xfrm>
            <a:off x="1165498" y="1449065"/>
            <a:ext cx="6858000" cy="2051943"/>
          </a:xfrm>
        </p:spPr>
        <p:txBody>
          <a:bodyPr/>
          <a:lstStyle/>
          <a:p>
            <a:r>
              <a:rPr lang="en-US" dirty="0"/>
              <a:t>A </a:t>
            </a:r>
            <a:r>
              <a:rPr lang="en-US" b="1" dirty="0"/>
              <a:t>non-relational database</a:t>
            </a:r>
            <a:r>
              <a:rPr lang="en-US" dirty="0"/>
              <a:t> is any database that does not use the tabular schema of rows and columns like in relational databases</a:t>
            </a:r>
            <a:r>
              <a:rPr lang="en-US" dirty="0" smtClean="0"/>
              <a:t>.</a:t>
            </a:r>
          </a:p>
          <a:p>
            <a:endParaRPr lang="en-IN" dirty="0"/>
          </a:p>
        </p:txBody>
      </p:sp>
      <p:sp>
        <p:nvSpPr>
          <p:cNvPr id="4" name="TextBox 3"/>
          <p:cNvSpPr txBox="1"/>
          <p:nvPr/>
        </p:nvSpPr>
        <p:spPr>
          <a:xfrm>
            <a:off x="1115616" y="3717032"/>
            <a:ext cx="1026243" cy="400110"/>
          </a:xfrm>
          <a:prstGeom prst="rect">
            <a:avLst/>
          </a:prstGeom>
          <a:noFill/>
        </p:spPr>
        <p:txBody>
          <a:bodyPr wrap="none" rtlCol="0">
            <a:spAutoFit/>
          </a:bodyPr>
          <a:lstStyle/>
          <a:p>
            <a:r>
              <a:rPr lang="en-US" sz="2000" dirty="0" smtClean="0">
                <a:solidFill>
                  <a:schemeClr val="accent1"/>
                </a:solidFill>
              </a:rPr>
              <a:t>NoSQL</a:t>
            </a:r>
            <a:endParaRPr lang="en-IN" sz="2000" dirty="0">
              <a:solidFill>
                <a:schemeClr val="accent1"/>
              </a:solidFill>
            </a:endParaRPr>
          </a:p>
        </p:txBody>
      </p:sp>
      <p:sp>
        <p:nvSpPr>
          <p:cNvPr id="5" name="TextBox 4"/>
          <p:cNvSpPr txBox="1"/>
          <p:nvPr/>
        </p:nvSpPr>
        <p:spPr>
          <a:xfrm>
            <a:off x="1115616" y="4293096"/>
            <a:ext cx="7416823" cy="1938992"/>
          </a:xfrm>
          <a:prstGeom prst="rect">
            <a:avLst/>
          </a:prstGeom>
          <a:noFill/>
        </p:spPr>
        <p:txBody>
          <a:bodyPr wrap="square" rtlCol="0">
            <a:spAutoFit/>
          </a:bodyPr>
          <a:lstStyle/>
          <a:p>
            <a:pPr marL="285750" indent="-285750">
              <a:buFont typeface="Arial" pitchFamily="34" charset="0"/>
              <a:buChar char="•"/>
            </a:pPr>
            <a:r>
              <a:rPr lang="en-US" sz="2000" dirty="0" smtClean="0">
                <a:solidFill>
                  <a:schemeClr val="bg1"/>
                </a:solidFill>
              </a:rPr>
              <a:t>NoSQL databases are non-tabular databases and store data differently than relational tables.</a:t>
            </a:r>
          </a:p>
          <a:p>
            <a:pPr marL="285750" indent="-285750">
              <a:buFont typeface="Arial" pitchFamily="34" charset="0"/>
              <a:buChar char="•"/>
            </a:pPr>
            <a:r>
              <a:rPr lang="en-US" sz="2000" dirty="0" smtClean="0">
                <a:solidFill>
                  <a:schemeClr val="bg1"/>
                </a:solidFill>
              </a:rPr>
              <a:t>NoSQL databases come in a variety of types based on their data model. </a:t>
            </a:r>
          </a:p>
          <a:p>
            <a:pPr marL="285750" indent="-285750">
              <a:buFont typeface="Arial" pitchFamily="34" charset="0"/>
              <a:buChar char="•"/>
            </a:pPr>
            <a:r>
              <a:rPr lang="en-US" sz="2000" dirty="0" smtClean="0">
                <a:solidFill>
                  <a:schemeClr val="bg1"/>
                </a:solidFill>
              </a:rPr>
              <a:t>The main types are document, key-value, wide-column, and graph</a:t>
            </a:r>
            <a:endParaRPr lang="en-IN" sz="2000" dirty="0">
              <a:solidFill>
                <a:schemeClr val="bg1"/>
              </a:solidFill>
            </a:endParaRPr>
          </a:p>
        </p:txBody>
      </p:sp>
    </p:spTree>
    <p:extLst>
      <p:ext uri="{BB962C8B-B14F-4D97-AF65-F5344CB8AC3E}">
        <p14:creationId xmlns:p14="http://schemas.microsoft.com/office/powerpoint/2010/main" val="2482823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340768"/>
            <a:ext cx="6565620"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0907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MySQL </a:t>
            </a:r>
            <a:endParaRPr lang="en-IN" sz="3600" dirty="0"/>
          </a:p>
        </p:txBody>
      </p:sp>
      <p:sp>
        <p:nvSpPr>
          <p:cNvPr id="3" name="Text Placeholder 2"/>
          <p:cNvSpPr>
            <a:spLocks noGrp="1"/>
          </p:cNvSpPr>
          <p:nvPr>
            <p:ph type="body" idx="1"/>
          </p:nvPr>
        </p:nvSpPr>
        <p:spPr/>
        <p:txBody>
          <a:bodyPr/>
          <a:lstStyle/>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1412776"/>
            <a:ext cx="6502400" cy="336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0196996"/>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Eleanor · SlidesCarnival</Template>
  <TotalTime>878</TotalTime>
  <Words>1361</Words>
  <Application>Microsoft Office PowerPoint</Application>
  <PresentationFormat>On-screen Show (4:3)</PresentationFormat>
  <Paragraphs>177</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Eleanor template</vt:lpstr>
      <vt:lpstr>MySQL Beginner to Pro </vt:lpstr>
      <vt:lpstr>What is a Database? </vt:lpstr>
      <vt:lpstr>PowerPoint Presentation</vt:lpstr>
      <vt:lpstr>Why Database?</vt:lpstr>
      <vt:lpstr>Types of Database</vt:lpstr>
      <vt:lpstr>Relational Database </vt:lpstr>
      <vt:lpstr>Non- Relational Database</vt:lpstr>
      <vt:lpstr>PowerPoint Presentation</vt:lpstr>
      <vt:lpstr>MySQL </vt:lpstr>
      <vt:lpstr>Why MySQL?</vt:lpstr>
      <vt:lpstr>Key Terms </vt:lpstr>
      <vt:lpstr>PowerPoint Presentation</vt:lpstr>
      <vt:lpstr>DDL – Data Definition Language</vt:lpstr>
      <vt:lpstr>CREATE</vt:lpstr>
      <vt:lpstr>ALTER</vt:lpstr>
      <vt:lpstr>CONSTRAINTS</vt:lpstr>
      <vt:lpstr>Primary Key</vt:lpstr>
      <vt:lpstr>Foreign Key</vt:lpstr>
      <vt:lpstr>DROP vs TRUNCATE</vt:lpstr>
      <vt:lpstr>DML – Data Manipulation Language </vt:lpstr>
      <vt:lpstr>INSERT </vt:lpstr>
      <vt:lpstr>UPDATE</vt:lpstr>
      <vt:lpstr>DELETE</vt:lpstr>
      <vt:lpstr>DQL – Data Query Language</vt:lpstr>
      <vt:lpstr>SELECT Statement</vt:lpstr>
      <vt:lpstr>WHERE Conditions - Operators</vt:lpstr>
      <vt:lpstr>WHERE Clauses – AND, OR, NOT </vt:lpstr>
      <vt:lpstr>LIKE Operator</vt:lpstr>
      <vt:lpstr>IN Operator</vt:lpstr>
      <vt:lpstr>BETWEEN Operator</vt:lpstr>
      <vt:lpstr>ORDER BY Keyword</vt:lpstr>
      <vt:lpstr>LIMIT Keyword</vt:lpstr>
      <vt:lpstr>AGGREGATE FUNCTIONS</vt:lpstr>
      <vt:lpstr>SUM Function</vt:lpstr>
      <vt:lpstr>COUNT Function</vt:lpstr>
      <vt:lpstr>AVG Function </vt:lpstr>
      <vt:lpstr>MIN() and MAX() functions</vt:lpstr>
      <vt:lpstr>INNER JOIN</vt:lpstr>
      <vt:lpstr>LEFT JOIN</vt:lpstr>
      <vt:lpstr>RIGHT JOIN</vt:lpstr>
      <vt:lpstr>FULL JOIN</vt:lpstr>
      <vt:lpstr>SELF JOIN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MySQL in 3 Days</dc:title>
  <dc:creator>Master</dc:creator>
  <cp:lastModifiedBy>Master</cp:lastModifiedBy>
  <cp:revision>30</cp:revision>
  <dcterms:created xsi:type="dcterms:W3CDTF">2021-10-25T18:17:22Z</dcterms:created>
  <dcterms:modified xsi:type="dcterms:W3CDTF">2022-01-05T15:49:17Z</dcterms:modified>
</cp:coreProperties>
</file>