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59" r:id="rId5"/>
    <p:sldId id="265" r:id="rId6"/>
    <p:sldId id="268" r:id="rId7"/>
    <p:sldId id="261" r:id="rId8"/>
    <p:sldId id="264" r:id="rId9"/>
    <p:sldId id="266" r:id="rId10"/>
    <p:sldId id="267" r:id="rId11"/>
    <p:sldId id="262" r:id="rId12"/>
    <p:sldId id="269" r:id="rId13"/>
    <p:sldId id="263" r:id="rId14"/>
    <p:sldId id="270" r:id="rId15"/>
    <p:sldId id="271" r:id="rId16"/>
    <p:sldId id="272" r:id="rId17"/>
    <p:sldId id="274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978025"/>
            <a:ext cx="6680400" cy="15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3776633"/>
            <a:ext cx="0" cy="3081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845250" y="3524633"/>
            <a:ext cx="189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94563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21;p4"/>
          <p:cNvSpPr/>
          <p:nvPr/>
        </p:nvSpPr>
        <p:spPr>
          <a:xfrm>
            <a:off x="638325" y="3023223"/>
            <a:ext cx="614400" cy="819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1633225" y="2882400"/>
            <a:ext cx="67005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06400" rtl="0">
              <a:spcBef>
                <a:spcPts val="600"/>
              </a:spcBef>
              <a:spcAft>
                <a:spcPts val="0"/>
              </a:spcAft>
              <a:buSzPts val="2800"/>
              <a:buChar char="◦"/>
              <a:defRPr sz="2800" i="1">
                <a:solidFill>
                  <a:schemeClr val="accent1"/>
                </a:solidFill>
              </a:defRPr>
            </a:lvl1pPr>
            <a:lvl2pPr marL="914400" lvl="1" indent="-406400" rtl="0"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 i="1">
                <a:solidFill>
                  <a:schemeClr val="accent1"/>
                </a:solidFill>
              </a:defRPr>
            </a:lvl2pPr>
            <a:lvl3pPr marL="1371600" lvl="2" indent="-406400" rtl="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 i="1">
                <a:solidFill>
                  <a:schemeClr val="accent1"/>
                </a:solidFill>
              </a:defRPr>
            </a:lvl3pPr>
            <a:lvl4pPr marL="1828800" lvl="3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sz="2800" i="1">
                <a:solidFill>
                  <a:schemeClr val="accent1"/>
                </a:solidFill>
              </a:defRPr>
            </a:lvl4pPr>
            <a:lvl5pPr marL="2286000" lvl="4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sz="2800" i="1">
                <a:solidFill>
                  <a:schemeClr val="accent1"/>
                </a:solidFill>
              </a:defRPr>
            </a:lvl5pPr>
            <a:lvl6pPr marL="2743200" lvl="5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sz="2800" i="1">
                <a:solidFill>
                  <a:schemeClr val="accent1"/>
                </a:solidFill>
              </a:defRPr>
            </a:lvl6pPr>
            <a:lvl7pPr marL="3200400" lvl="6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sz="2800" i="1">
                <a:solidFill>
                  <a:schemeClr val="accent1"/>
                </a:solidFill>
              </a:defRPr>
            </a:lvl7pPr>
            <a:lvl8pPr marL="3657600" lvl="7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sz="2800" i="1">
                <a:solidFill>
                  <a:schemeClr val="accent1"/>
                </a:solidFill>
              </a:defRPr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sz="2800" i="1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Google Shape;23;p4"/>
          <p:cNvSpPr txBox="1"/>
          <p:nvPr/>
        </p:nvSpPr>
        <p:spPr>
          <a:xfrm>
            <a:off x="286541" y="2992041"/>
            <a:ext cx="13062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endParaRPr sz="4800" b="1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523157" y="6336175"/>
            <a:ext cx="548700" cy="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39C0BA"/>
                </a:solidFill>
              </a:defRPr>
            </a:lvl1pPr>
            <a:lvl2pPr lvl="1">
              <a:buNone/>
              <a:defRPr>
                <a:solidFill>
                  <a:srgbClr val="39C0BA"/>
                </a:solidFill>
              </a:defRPr>
            </a:lvl2pPr>
            <a:lvl3pPr lvl="2">
              <a:buNone/>
              <a:defRPr>
                <a:solidFill>
                  <a:srgbClr val="39C0BA"/>
                </a:solidFill>
              </a:defRPr>
            </a:lvl3pPr>
            <a:lvl4pPr lvl="3">
              <a:buNone/>
              <a:defRPr>
                <a:solidFill>
                  <a:srgbClr val="39C0BA"/>
                </a:solidFill>
              </a:defRPr>
            </a:lvl4pPr>
            <a:lvl5pPr lvl="4">
              <a:buNone/>
              <a:defRPr>
                <a:solidFill>
                  <a:srgbClr val="39C0BA"/>
                </a:solidFill>
              </a:defRPr>
            </a:lvl5pPr>
            <a:lvl6pPr lvl="5">
              <a:buNone/>
              <a:defRPr>
                <a:solidFill>
                  <a:srgbClr val="39C0BA"/>
                </a:solidFill>
              </a:defRPr>
            </a:lvl6pPr>
            <a:lvl7pPr lvl="6">
              <a:buNone/>
              <a:defRPr>
                <a:solidFill>
                  <a:srgbClr val="39C0BA"/>
                </a:solidFill>
              </a:defRPr>
            </a:lvl7pPr>
            <a:lvl8pPr lvl="7">
              <a:buNone/>
              <a:defRPr>
                <a:solidFill>
                  <a:srgbClr val="39C0BA"/>
                </a:solidFill>
              </a:defRPr>
            </a:lvl8pPr>
            <a:lvl9pPr lvl="8">
              <a:buNone/>
              <a:defRPr>
                <a:solidFill>
                  <a:srgbClr val="39C0BA"/>
                </a:solidFill>
              </a:defRPr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165475" y="732865"/>
            <a:ext cx="6858000" cy="4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165498" y="1449065"/>
            <a:ext cx="68580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23157" y="6336175"/>
            <a:ext cx="548700" cy="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9" name="Google Shape;29;p5"/>
          <p:cNvCxnSpPr/>
          <p:nvPr/>
        </p:nvCxnSpPr>
        <p:spPr>
          <a:xfrm>
            <a:off x="945638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0;p5"/>
          <p:cNvSpPr/>
          <p:nvPr/>
        </p:nvSpPr>
        <p:spPr>
          <a:xfrm>
            <a:off x="874396" y="807725"/>
            <a:ext cx="142500" cy="190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844675" y="1867628"/>
            <a:ext cx="201900" cy="269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165475" y="732865"/>
            <a:ext cx="6858000" cy="4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165475" y="1565489"/>
            <a:ext cx="33069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71570" y="1565489"/>
            <a:ext cx="33069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523157" y="6336175"/>
            <a:ext cx="548700" cy="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7" name="Google Shape;37;p6"/>
          <p:cNvCxnSpPr/>
          <p:nvPr/>
        </p:nvCxnSpPr>
        <p:spPr>
          <a:xfrm>
            <a:off x="945638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74396" y="807725"/>
            <a:ext cx="142500" cy="190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844675" y="1867628"/>
            <a:ext cx="201900" cy="269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165475" y="732865"/>
            <a:ext cx="6858000" cy="4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165475" y="1589731"/>
            <a:ext cx="2403600" cy="4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3692249" y="1589731"/>
            <a:ext cx="2403600" cy="4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219023" y="1589731"/>
            <a:ext cx="2403600" cy="4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8523157" y="6336175"/>
            <a:ext cx="548700" cy="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6" name="Google Shape;46;p7"/>
          <p:cNvCxnSpPr/>
          <p:nvPr/>
        </p:nvCxnSpPr>
        <p:spPr>
          <a:xfrm>
            <a:off x="945638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74396" y="807725"/>
            <a:ext cx="142500" cy="190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844675" y="1867628"/>
            <a:ext cx="201900" cy="269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165475" y="732865"/>
            <a:ext cx="6858000" cy="4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8523157" y="6336175"/>
            <a:ext cx="548700" cy="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2" name="Google Shape;52;p8"/>
          <p:cNvCxnSpPr/>
          <p:nvPr/>
        </p:nvCxnSpPr>
        <p:spPr>
          <a:xfrm>
            <a:off x="945638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74396" y="807725"/>
            <a:ext cx="142500" cy="190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body" idx="1"/>
          </p:nvPr>
        </p:nvSpPr>
        <p:spPr>
          <a:xfrm>
            <a:off x="1165475" y="5775089"/>
            <a:ext cx="7521300" cy="5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6" name="Google Shape;56;p9"/>
          <p:cNvSpPr txBox="1">
            <a:spLocks noGrp="1"/>
          </p:cNvSpPr>
          <p:nvPr>
            <p:ph type="sldNum" idx="12"/>
          </p:nvPr>
        </p:nvSpPr>
        <p:spPr>
          <a:xfrm>
            <a:off x="8523157" y="6336175"/>
            <a:ext cx="548700" cy="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7" name="Google Shape;57;p9"/>
          <p:cNvCxnSpPr/>
          <p:nvPr/>
        </p:nvCxnSpPr>
        <p:spPr>
          <a:xfrm>
            <a:off x="945638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58;p9"/>
          <p:cNvSpPr/>
          <p:nvPr/>
        </p:nvSpPr>
        <p:spPr>
          <a:xfrm>
            <a:off x="844675" y="6006828"/>
            <a:ext cx="201900" cy="269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6336175"/>
            <a:ext cx="548700" cy="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1" name="Google Shape;61;p10"/>
          <p:cNvCxnSpPr/>
          <p:nvPr/>
        </p:nvCxnSpPr>
        <p:spPr>
          <a:xfrm>
            <a:off x="945638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Google Shape;62;p10"/>
          <p:cNvSpPr/>
          <p:nvPr/>
        </p:nvSpPr>
        <p:spPr>
          <a:xfrm>
            <a:off x="844675" y="3294400"/>
            <a:ext cx="201900" cy="269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 key color">
    <p:bg>
      <p:bgPr>
        <a:solidFill>
          <a:schemeClr val="accen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523157" y="6336175"/>
            <a:ext cx="548700" cy="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5" name="Google Shape;65;p11"/>
          <p:cNvCxnSpPr/>
          <p:nvPr/>
        </p:nvCxnSpPr>
        <p:spPr>
          <a:xfrm>
            <a:off x="945638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1"/>
          <p:cNvSpPr/>
          <p:nvPr/>
        </p:nvSpPr>
        <p:spPr>
          <a:xfrm>
            <a:off x="844675" y="3294400"/>
            <a:ext cx="201900" cy="269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732865"/>
            <a:ext cx="6858000" cy="4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449065"/>
            <a:ext cx="6858000" cy="49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6336175"/>
            <a:ext cx="548700" cy="4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javatpoint.com/abstract-class-in-java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lasses-objects-java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2971800"/>
            <a:ext cx="7215225" cy="1546400"/>
          </a:xfrm>
        </p:spPr>
        <p:txBody>
          <a:bodyPr/>
          <a:lstStyle/>
          <a:p>
            <a:pPr algn="r"/>
            <a:r>
              <a:rPr lang="en-US" sz="4000" dirty="0" smtClean="0"/>
              <a:t>Object Oriented Programming - Java</a:t>
            </a:r>
            <a:endParaRPr lang="en-IN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6629400" y="487680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/>
                </a:solidFill>
              </a:rPr>
              <a:t>- </a:t>
            </a:r>
            <a:r>
              <a:rPr lang="en-US" sz="2000" dirty="0" err="1" smtClean="0">
                <a:solidFill>
                  <a:schemeClr val="bg1"/>
                </a:solidFill>
              </a:rPr>
              <a:t>Vasanth</a:t>
            </a:r>
            <a:r>
              <a:rPr lang="en-US" sz="2000" dirty="0" smtClean="0">
                <a:solidFill>
                  <a:schemeClr val="bg1"/>
                </a:solidFill>
              </a:rPr>
              <a:t> S</a:t>
            </a:r>
          </a:p>
          <a:p>
            <a:pPr algn="r"/>
            <a:r>
              <a:rPr lang="en-US" sz="2000" dirty="0" err="1" smtClean="0">
                <a:solidFill>
                  <a:schemeClr val="bg1"/>
                </a:solidFill>
              </a:rPr>
              <a:t>GeeksGod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928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 </a:t>
            </a:r>
            <a:r>
              <a:rPr lang="en-US" dirty="0" err="1" smtClean="0"/>
              <a:t>vs</a:t>
            </a:r>
            <a:r>
              <a:rPr lang="en-US" dirty="0" smtClean="0"/>
              <a:t> Methods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27698"/>
            <a:ext cx="7704203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171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1540213"/>
            <a:ext cx="7239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It is the mechanism that binds together code and the data it manipulates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Technically in encapsulation, the variables or data of a class is hidden from any other class and can be accessed only through any member function of own class in which they are declared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As in encapsulation, the data in a class is hidden from other classes, so it is also known as </a:t>
            </a:r>
            <a:r>
              <a:rPr lang="en-US" sz="2000" b="1" dirty="0">
                <a:solidFill>
                  <a:schemeClr val="bg1"/>
                </a:solidFill>
              </a:rPr>
              <a:t>data-hiding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Encapsulation can be achieved by Declaring all the variables in the class as private and writing public methods in the class to set and get the values of variables.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473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Encapsulation?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1981200"/>
            <a:ext cx="7315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Better control of class attributes and </a:t>
            </a:r>
            <a:r>
              <a:rPr lang="en-US" sz="2000" dirty="0" smtClean="0">
                <a:solidFill>
                  <a:schemeClr val="bg1"/>
                </a:solidFill>
              </a:rPr>
              <a:t>methods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Class attributes can be made </a:t>
            </a:r>
            <a:r>
              <a:rPr lang="en-US" sz="2000" b="1" dirty="0">
                <a:solidFill>
                  <a:schemeClr val="bg1"/>
                </a:solidFill>
              </a:rPr>
              <a:t>read-only</a:t>
            </a:r>
            <a:r>
              <a:rPr lang="en-US" sz="2000" dirty="0">
                <a:solidFill>
                  <a:schemeClr val="bg1"/>
                </a:solidFill>
              </a:rPr>
              <a:t> (if you only use the get method), or </a:t>
            </a:r>
            <a:r>
              <a:rPr lang="en-US" sz="2000" b="1" dirty="0">
                <a:solidFill>
                  <a:schemeClr val="bg1"/>
                </a:solidFill>
              </a:rPr>
              <a:t>write-only</a:t>
            </a:r>
            <a:r>
              <a:rPr lang="en-US" sz="2000" dirty="0">
                <a:solidFill>
                  <a:schemeClr val="bg1"/>
                </a:solidFill>
              </a:rPr>
              <a:t> (if you only use the set method</a:t>
            </a:r>
            <a:r>
              <a:rPr lang="en-US" sz="2000" dirty="0" smtClean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Flexible: the programmer can change one part of the code without affecting other </a:t>
            </a:r>
            <a:r>
              <a:rPr lang="en-US" sz="2000" dirty="0" smtClean="0">
                <a:solidFill>
                  <a:schemeClr val="bg1"/>
                </a:solidFill>
              </a:rPr>
              <a:t>parts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Increased security of data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127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1295400"/>
            <a:ext cx="701039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It </a:t>
            </a:r>
            <a:r>
              <a:rPr lang="en-US" sz="2000" dirty="0">
                <a:solidFill>
                  <a:schemeClr val="bg1"/>
                </a:solidFill>
              </a:rPr>
              <a:t>is the mechanism in java by which one class is allow to inherit the features(fields and methods) of another class. 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b="1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Super </a:t>
            </a:r>
            <a:r>
              <a:rPr lang="en-US" sz="2000" b="1" dirty="0">
                <a:solidFill>
                  <a:schemeClr val="bg1"/>
                </a:solidFill>
              </a:rPr>
              <a:t>Class: </a:t>
            </a:r>
            <a:r>
              <a:rPr lang="en-US" sz="2000" dirty="0">
                <a:solidFill>
                  <a:schemeClr val="bg1"/>
                </a:solidFill>
              </a:rPr>
              <a:t>The class whose features are inherited is known as superclass(or a base class or a parent class</a:t>
            </a:r>
            <a:r>
              <a:rPr lang="en-US" sz="2000" dirty="0" smtClean="0">
                <a:solidFill>
                  <a:schemeClr val="bg1"/>
                </a:solidFill>
              </a:rPr>
              <a:t>).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Sub Class:</a:t>
            </a:r>
            <a:r>
              <a:rPr lang="en-US" sz="2000" dirty="0">
                <a:solidFill>
                  <a:schemeClr val="bg1"/>
                </a:solidFill>
              </a:rPr>
              <a:t> The class that inherits the other class is known as subclass(or a derived class, extended class, or child class). The subclass can add its own fields and methods in addition to the superclass fields and methods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Reusability: </a:t>
            </a:r>
            <a:r>
              <a:rPr lang="en-US" sz="2000" dirty="0">
                <a:solidFill>
                  <a:schemeClr val="bg1"/>
                </a:solidFill>
              </a:rPr>
              <a:t>Inheritance supports the concept of “reusability”, i.e. when we want to create a new class and there is already a class that includes some of the code that we want, we can derive our new class from the existing class. 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942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Inheritance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7793038" cy="422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4867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Inheritance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76400"/>
            <a:ext cx="7691809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4227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multiple inheritance is not supported in java?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1447800"/>
            <a:ext cx="7467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To reduce the complexity and simplify the language, multiple inheritance is not supported in java.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Consider a scenario where A, B, and C are three classes. The C class inherits A and B classes.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If </a:t>
            </a:r>
            <a:r>
              <a:rPr lang="en-US" sz="2000" dirty="0">
                <a:solidFill>
                  <a:schemeClr val="bg1"/>
                </a:solidFill>
              </a:rPr>
              <a:t>A and B classes have the same method and you call it from child class object, there will be ambiguity to call the method of A or B class.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Since </a:t>
            </a:r>
            <a:r>
              <a:rPr lang="en-US" sz="2000" dirty="0">
                <a:solidFill>
                  <a:schemeClr val="bg1"/>
                </a:solidFill>
              </a:rPr>
              <a:t>compile-time errors are better than runtime errors, Java renders compile-time error if you inherit 2 classes. So whether you have same method or different, there will be compile time error.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177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1447800"/>
            <a:ext cx="739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Polymorphism in Java</a:t>
            </a:r>
            <a:r>
              <a:rPr lang="en-US" sz="2000" dirty="0">
                <a:solidFill>
                  <a:schemeClr val="bg1"/>
                </a:solidFill>
              </a:rPr>
              <a:t> is a concept by which we can perform a </a:t>
            </a:r>
            <a:r>
              <a:rPr lang="en-US" sz="2000" i="1" dirty="0">
                <a:solidFill>
                  <a:schemeClr val="bg1"/>
                </a:solidFill>
              </a:rPr>
              <a:t>single action in different ways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105" y="2487804"/>
            <a:ext cx="7297737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9521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 and Interface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371600" y="1371600"/>
            <a:ext cx="73152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Abstraction</a:t>
            </a:r>
            <a:r>
              <a:rPr lang="en-US" sz="2000" dirty="0">
                <a:solidFill>
                  <a:schemeClr val="bg1"/>
                </a:solidFill>
              </a:rPr>
              <a:t> is a process of hiding the implementation details and showing only functionality to the user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The </a:t>
            </a:r>
            <a:r>
              <a:rPr lang="en-US" sz="2000" b="1" dirty="0" smtClean="0">
                <a:solidFill>
                  <a:schemeClr val="bg1"/>
                </a:solidFill>
              </a:rPr>
              <a:t>Interface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in Java is </a:t>
            </a:r>
            <a:r>
              <a:rPr lang="en-US" sz="2000" i="1" dirty="0">
                <a:solidFill>
                  <a:schemeClr val="bg1"/>
                </a:solidFill>
              </a:rPr>
              <a:t>a mechanism to achieve </a:t>
            </a:r>
            <a:r>
              <a:rPr lang="en-US" sz="2000" i="1" dirty="0">
                <a:solidFill>
                  <a:schemeClr val="bg1"/>
                </a:solidFill>
                <a:hlinkClick r:id="rId2"/>
              </a:rPr>
              <a:t>abstraction</a:t>
            </a:r>
            <a:r>
              <a:rPr lang="en-US" sz="2000" dirty="0">
                <a:solidFill>
                  <a:schemeClr val="bg1"/>
                </a:solidFill>
              </a:rPr>
              <a:t>. There can be only abstract methods in the Java </a:t>
            </a:r>
            <a:r>
              <a:rPr lang="en-US" sz="2000" dirty="0" smtClean="0">
                <a:solidFill>
                  <a:schemeClr val="bg1"/>
                </a:solidFill>
              </a:rPr>
              <a:t>interface.</a:t>
            </a: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579" y="3124200"/>
            <a:ext cx="4314825" cy="3269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973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OOP? Why OOP?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1371600"/>
            <a:ext cx="72390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OOP stands for </a:t>
            </a:r>
            <a:r>
              <a:rPr lang="en-US" sz="2000" b="1" dirty="0">
                <a:solidFill>
                  <a:schemeClr val="bg1"/>
                </a:solidFill>
              </a:rPr>
              <a:t>Object-Oriented Programming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Procedural programming is about writing procedures or methods that perform operations on the data, while object-oriented programming is about creating objects that contain both data and methods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Object-oriented programming has several advantages over procedural programming: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OOP is faster and easier to execute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OOP provides a clear structure for the programs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OOP helps to keep the Java code DRY "Don't Repeat </a:t>
            </a:r>
            <a:r>
              <a:rPr lang="en-US" sz="2000" dirty="0" smtClean="0">
                <a:solidFill>
                  <a:schemeClr val="bg1"/>
                </a:solidFill>
              </a:rPr>
              <a:t>Yourself”.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OOP </a:t>
            </a:r>
            <a:r>
              <a:rPr lang="en-US" sz="2000" dirty="0">
                <a:solidFill>
                  <a:schemeClr val="bg1"/>
                </a:solidFill>
              </a:rPr>
              <a:t>makes it possible to create full reusable applications with less code and shorter development time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422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OOPS Concepts</a:t>
            </a:r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447800"/>
            <a:ext cx="6365057" cy="486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4682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Objects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99" y="2362200"/>
            <a:ext cx="7650163" cy="2289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95400" y="1447800"/>
            <a:ext cx="7650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Classes and objects are the two main aspects of object-oriented programming.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398" y="4876800"/>
            <a:ext cx="76501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A </a:t>
            </a:r>
            <a:r>
              <a:rPr lang="en-US" sz="2000" dirty="0" smtClean="0">
                <a:solidFill>
                  <a:schemeClr val="bg1"/>
                </a:solidFill>
                <a:hlinkClick r:id="rId3"/>
              </a:rPr>
              <a:t>class </a:t>
            </a:r>
            <a:r>
              <a:rPr lang="en-US" sz="2000" dirty="0" smtClean="0">
                <a:solidFill>
                  <a:schemeClr val="bg1"/>
                </a:solidFill>
              </a:rPr>
              <a:t>is a user </a:t>
            </a:r>
            <a:r>
              <a:rPr lang="en-US" sz="2000" dirty="0">
                <a:solidFill>
                  <a:schemeClr val="bg1"/>
                </a:solidFill>
              </a:rPr>
              <a:t>defined blueprint or prototype from which objects are created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An </a:t>
            </a:r>
            <a:r>
              <a:rPr lang="en-US" sz="2000" u="sng" dirty="0" smtClean="0">
                <a:solidFill>
                  <a:schemeClr val="accent1"/>
                </a:solidFill>
              </a:rPr>
              <a:t>object</a:t>
            </a:r>
            <a:r>
              <a:rPr lang="en-US" sz="2000" dirty="0" smtClean="0">
                <a:solidFill>
                  <a:schemeClr val="bg1"/>
                </a:solidFill>
                <a:hlinkClick r:id="rId3"/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is </a:t>
            </a:r>
            <a:r>
              <a:rPr lang="en-US" sz="2000" dirty="0" smtClean="0">
                <a:solidFill>
                  <a:schemeClr val="bg1"/>
                </a:solidFill>
              </a:rPr>
              <a:t>an instance of a class. It is a real world entity.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446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- Classes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447800"/>
            <a:ext cx="2695575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47800" y="3048000"/>
            <a:ext cx="7162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Modifiers</a:t>
            </a:r>
            <a:r>
              <a:rPr lang="en-US" sz="2000" dirty="0">
                <a:solidFill>
                  <a:schemeClr val="bg1"/>
                </a:solidFill>
              </a:rPr>
              <a:t>: A class can be public or has default </a:t>
            </a:r>
            <a:r>
              <a:rPr lang="en-US" sz="2000" dirty="0" smtClean="0">
                <a:solidFill>
                  <a:schemeClr val="bg1"/>
                </a:solidFill>
              </a:rPr>
              <a:t>access.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class </a:t>
            </a:r>
            <a:r>
              <a:rPr lang="en-US" sz="2000" b="1" dirty="0">
                <a:solidFill>
                  <a:schemeClr val="bg1"/>
                </a:solidFill>
              </a:rPr>
              <a:t>keyword: </a:t>
            </a:r>
            <a:r>
              <a:rPr lang="en-US" sz="2000" dirty="0">
                <a:solidFill>
                  <a:schemeClr val="bg1"/>
                </a:solidFill>
              </a:rPr>
              <a:t>class keyword is used to create a class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Class </a:t>
            </a:r>
            <a:r>
              <a:rPr lang="en-US" sz="2000" b="1" dirty="0">
                <a:solidFill>
                  <a:schemeClr val="bg1"/>
                </a:solidFill>
              </a:rPr>
              <a:t>name:</a:t>
            </a:r>
            <a:r>
              <a:rPr lang="en-US" sz="2000" dirty="0">
                <a:solidFill>
                  <a:schemeClr val="bg1"/>
                </a:solidFill>
              </a:rPr>
              <a:t> The name should begin with an initial letter (capitalized by convention</a:t>
            </a:r>
            <a:r>
              <a:rPr lang="en-US" sz="2000" dirty="0" smtClean="0">
                <a:solidFill>
                  <a:schemeClr val="bg1"/>
                </a:solidFill>
              </a:rPr>
              <a:t>).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Body</a:t>
            </a:r>
            <a:r>
              <a:rPr lang="en-US" sz="2000" b="1" dirty="0">
                <a:solidFill>
                  <a:schemeClr val="bg1"/>
                </a:solidFill>
              </a:rPr>
              <a:t>:</a:t>
            </a:r>
            <a:r>
              <a:rPr lang="en-US" sz="2000" dirty="0">
                <a:solidFill>
                  <a:schemeClr val="bg1"/>
                </a:solidFill>
              </a:rPr>
              <a:t> The class body surrounded by braces, { }.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338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- Objects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1447800"/>
            <a:ext cx="6862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An entity that has state and behavior is known as an object</a:t>
            </a: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947609"/>
            <a:ext cx="4524375" cy="4629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607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in Java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297022" y="1436506"/>
            <a:ext cx="723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 method is a collection of statements that perform some specific task and return result to the caller. </a:t>
            </a:r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Methods </a:t>
            </a:r>
            <a:r>
              <a:rPr lang="en-US" sz="2000" dirty="0">
                <a:solidFill>
                  <a:schemeClr val="bg1"/>
                </a:solidFill>
              </a:rPr>
              <a:t>allow us to </a:t>
            </a:r>
            <a:r>
              <a:rPr lang="en-US" sz="2000" b="1" dirty="0">
                <a:solidFill>
                  <a:schemeClr val="bg1"/>
                </a:solidFill>
              </a:rPr>
              <a:t>reuse</a:t>
            </a:r>
            <a:r>
              <a:rPr lang="en-US" sz="2000" dirty="0">
                <a:solidFill>
                  <a:schemeClr val="bg1"/>
                </a:solidFill>
              </a:rPr>
              <a:t> the code without retyping the code.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003" y="3352800"/>
            <a:ext cx="5969795" cy="3035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3104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Passing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295401" y="1981200"/>
            <a:ext cx="7391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Objects communicate with one another by sending and receiving information to each other.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A </a:t>
            </a:r>
            <a:r>
              <a:rPr lang="en-US" sz="2000" dirty="0">
                <a:solidFill>
                  <a:schemeClr val="bg1"/>
                </a:solidFill>
              </a:rPr>
              <a:t>message for an object is a request for execution of a procedure and therefore will invoke a function in the receiving object that generates the desired results.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Message </a:t>
            </a:r>
            <a:r>
              <a:rPr lang="en-US" sz="2000" dirty="0">
                <a:solidFill>
                  <a:schemeClr val="bg1"/>
                </a:solidFill>
              </a:rPr>
              <a:t>passing involves specifying the name of the </a:t>
            </a:r>
            <a:r>
              <a:rPr lang="en-US" sz="2000" dirty="0" smtClean="0">
                <a:solidFill>
                  <a:schemeClr val="bg1"/>
                </a:solidFill>
              </a:rPr>
              <a:t>object</a:t>
            </a:r>
            <a:r>
              <a:rPr lang="en-US" sz="2000" dirty="0">
                <a:solidFill>
                  <a:schemeClr val="bg1"/>
                </a:solidFill>
              </a:rPr>
              <a:t>, the name of the function and the information to be sent.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605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 in Java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1447800"/>
            <a:ext cx="7315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It </a:t>
            </a:r>
            <a:r>
              <a:rPr lang="en-US" sz="2000" dirty="0">
                <a:solidFill>
                  <a:schemeClr val="bg1"/>
                </a:solidFill>
              </a:rPr>
              <a:t>is a special type of method which is used to initialize the object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Every time an object is created using the new() keyword, at least one constructor is called.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Rules for creating Java </a:t>
            </a:r>
            <a:r>
              <a:rPr lang="en-US" sz="2000" b="1" dirty="0" smtClean="0">
                <a:solidFill>
                  <a:schemeClr val="bg1"/>
                </a:solidFill>
              </a:rPr>
              <a:t>constructor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Constructor </a:t>
            </a:r>
            <a:r>
              <a:rPr lang="en-US" sz="2000" dirty="0">
                <a:solidFill>
                  <a:schemeClr val="bg1"/>
                </a:solidFill>
              </a:rPr>
              <a:t>name must be the same as its class </a:t>
            </a:r>
            <a:r>
              <a:rPr lang="en-US" sz="2000" dirty="0" smtClean="0">
                <a:solidFill>
                  <a:schemeClr val="bg1"/>
                </a:solidFill>
              </a:rPr>
              <a:t>name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 Constructor must have no explicit return </a:t>
            </a:r>
            <a:r>
              <a:rPr lang="en-US" sz="2000" dirty="0" smtClean="0">
                <a:solidFill>
                  <a:schemeClr val="bg1"/>
                </a:solidFill>
              </a:rPr>
              <a:t>type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 Java constructor cannot be abstract, static, final, and synchronized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916871"/>
      </p:ext>
    </p:extLst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Eleanor · SlidesCarnival</Template>
  <TotalTime>1415</TotalTime>
  <Words>738</Words>
  <Application>Microsoft Office PowerPoint</Application>
  <PresentationFormat>On-screen Show (4:3)</PresentationFormat>
  <Paragraphs>92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Eleanor template</vt:lpstr>
      <vt:lpstr>Object Oriented Programming - Java</vt:lpstr>
      <vt:lpstr>What is OOP? Why OOP?</vt:lpstr>
      <vt:lpstr>OOPS Concepts</vt:lpstr>
      <vt:lpstr>Classes and Objects</vt:lpstr>
      <vt:lpstr>Java - Classes</vt:lpstr>
      <vt:lpstr>Java - Objects</vt:lpstr>
      <vt:lpstr>Methods in Java</vt:lpstr>
      <vt:lpstr>Message Passing</vt:lpstr>
      <vt:lpstr>Constructors in Java</vt:lpstr>
      <vt:lpstr>Constructors vs Methods</vt:lpstr>
      <vt:lpstr>Encapsulation</vt:lpstr>
      <vt:lpstr>Why Encapsulation?</vt:lpstr>
      <vt:lpstr>Inheritance</vt:lpstr>
      <vt:lpstr>Types of Inheritance</vt:lpstr>
      <vt:lpstr>Multiple Inheritance</vt:lpstr>
      <vt:lpstr>Why multiple inheritance is not supported in java?</vt:lpstr>
      <vt:lpstr>Polymorphism</vt:lpstr>
      <vt:lpstr>Abstraction and Interface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- Java</dc:title>
  <dc:creator>Master</dc:creator>
  <cp:lastModifiedBy>Master</cp:lastModifiedBy>
  <cp:revision>19</cp:revision>
  <dcterms:created xsi:type="dcterms:W3CDTF">2006-08-16T00:00:00Z</dcterms:created>
  <dcterms:modified xsi:type="dcterms:W3CDTF">2022-04-26T15:31:44Z</dcterms:modified>
</cp:coreProperties>
</file>