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77" r:id="rId10"/>
    <p:sldId id="278" r:id="rId11"/>
    <p:sldId id="279" r:id="rId12"/>
    <p:sldId id="276" r:id="rId13"/>
    <p:sldId id="280" r:id="rId14"/>
    <p:sldId id="266" r:id="rId15"/>
    <p:sldId id="267" r:id="rId16"/>
    <p:sldId id="283" r:id="rId17"/>
    <p:sldId id="269" r:id="rId18"/>
    <p:sldId id="284" r:id="rId19"/>
    <p:sldId id="268" r:id="rId20"/>
    <p:sldId id="285" r:id="rId21"/>
    <p:sldId id="263" r:id="rId22"/>
    <p:sldId id="264" r:id="rId23"/>
    <p:sldId id="265" r:id="rId24"/>
    <p:sldId id="271" r:id="rId25"/>
    <p:sldId id="272" r:id="rId26"/>
    <p:sldId id="273" r:id="rId27"/>
    <p:sldId id="286" r:id="rId28"/>
    <p:sldId id="274" r:id="rId29"/>
    <p:sldId id="287" r:id="rId30"/>
    <p:sldId id="275"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12" d="100"/>
          <a:sy n="112" d="100"/>
        </p:scale>
        <p:origin x="-1330" y="83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978025"/>
            <a:ext cx="66804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smtClean="0"/>
              <a:t>Click to edit Master title style</a:t>
            </a:r>
            <a:endParaRPr/>
          </a:p>
        </p:txBody>
      </p:sp>
      <p:cxnSp>
        <p:nvCxnSpPr>
          <p:cNvPr id="11" name="Google Shape;11;p2"/>
          <p:cNvCxnSpPr>
            <a:stCxn id="12" idx="4"/>
          </p:cNvCxnSpPr>
          <p:nvPr/>
        </p:nvCxnSpPr>
        <p:spPr>
          <a:xfrm>
            <a:off x="93975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3524633"/>
            <a:ext cx="189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53620523-0257-48F6-AE6A-DFD44B52B838}" type="slidenum">
              <a:rPr lang="en-IN" smtClean="0"/>
              <a:t>‹#›</a:t>
            </a:fld>
            <a:endParaRPr lang="en-IN"/>
          </a:p>
        </p:txBody>
      </p:sp>
      <p:cxnSp>
        <p:nvCxnSpPr>
          <p:cNvPr id="65" name="Google Shape;65;p11"/>
          <p:cNvCxnSpPr/>
          <p:nvPr/>
        </p:nvCxnSpPr>
        <p:spPr>
          <a:xfrm>
            <a:off x="945638"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3294400"/>
            <a:ext cx="2019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F39D15-8D23-49C1-820D-8A1AC0F72D53}" type="datetimeFigureOut">
              <a:rPr lang="en-IN" smtClean="0"/>
              <a:t>14-06-2022</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3620523-0257-48F6-AE6A-DFD44B52B838}" type="slidenum">
              <a:rPr lang="en-IN" smtClean="0"/>
              <a:t>‹#›</a:t>
            </a:fld>
            <a:endParaRPr lang="en-IN"/>
          </a:p>
        </p:txBody>
      </p:sp>
    </p:spTree>
    <p:extLst>
      <p:ext uri="{BB962C8B-B14F-4D97-AF65-F5344CB8AC3E}">
        <p14:creationId xmlns:p14="http://schemas.microsoft.com/office/powerpoint/2010/main" val="152979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3077051"/>
            <a:ext cx="67671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smtClean="0"/>
              <a:t>Click to edit Master title style</a:t>
            </a:r>
            <a:endParaRPr/>
          </a:p>
        </p:txBody>
      </p:sp>
      <p:sp>
        <p:nvSpPr>
          <p:cNvPr id="15" name="Google Shape;15;p3"/>
          <p:cNvSpPr txBox="1">
            <a:spLocks noGrp="1"/>
          </p:cNvSpPr>
          <p:nvPr>
            <p:ph type="subTitle" idx="1"/>
          </p:nvPr>
        </p:nvSpPr>
        <p:spPr>
          <a:xfrm>
            <a:off x="1567326" y="3710551"/>
            <a:ext cx="69279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subtitle style</a:t>
            </a:r>
            <a:endParaRPr/>
          </a:p>
        </p:txBody>
      </p:sp>
      <p:sp>
        <p:nvSpPr>
          <p:cNvPr id="16" name="Google Shape;16;p3"/>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17" name="Google Shape;17;p3"/>
          <p:cNvCxnSpPr/>
          <p:nvPr/>
        </p:nvCxnSpPr>
        <p:spPr>
          <a:xfrm>
            <a:off x="939645"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3023204"/>
            <a:ext cx="614400" cy="8192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94563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3023223"/>
            <a:ext cx="6144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pPr lvl="0"/>
            <a:r>
              <a:rPr lang="en-US" smtClean="0"/>
              <a:t>Click to edit Master text styles</a:t>
            </a:r>
          </a:p>
        </p:txBody>
      </p:sp>
      <p:sp>
        <p:nvSpPr>
          <p:cNvPr id="23" name="Google Shape;23;p4"/>
          <p:cNvSpPr txBox="1"/>
          <p:nvPr/>
        </p:nvSpPr>
        <p:spPr>
          <a:xfrm>
            <a:off x="286541" y="2992041"/>
            <a:ext cx="13062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53620523-0257-48F6-AE6A-DFD44B52B83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r>
              <a:rPr lang="en-US" smtClean="0"/>
              <a:t>Click to edit Master title style</a:t>
            </a:r>
            <a:endParaRPr/>
          </a:p>
        </p:txBody>
      </p:sp>
      <p:sp>
        <p:nvSpPr>
          <p:cNvPr id="27" name="Google Shape;27;p5"/>
          <p:cNvSpPr txBox="1">
            <a:spLocks noGrp="1"/>
          </p:cNvSpPr>
          <p:nvPr>
            <p:ph type="body" idx="1"/>
          </p:nvPr>
        </p:nvSpPr>
        <p:spPr>
          <a:xfrm>
            <a:off x="1165498" y="1449065"/>
            <a:ext cx="6858000" cy="49676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pPr lvl="0"/>
            <a:r>
              <a:rPr lang="en-US" smtClean="0"/>
              <a:t>Click to edit Master text styles</a:t>
            </a:r>
          </a:p>
        </p:txBody>
      </p:sp>
      <p:sp>
        <p:nvSpPr>
          <p:cNvPr id="28" name="Google Shape;28;p5"/>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29" name="Google Shape;29;p5"/>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34" name="Google Shape;34;p6"/>
          <p:cNvSpPr txBox="1">
            <a:spLocks noGrp="1"/>
          </p:cNvSpPr>
          <p:nvPr>
            <p:ph type="body" idx="1"/>
          </p:nvPr>
        </p:nvSpPr>
        <p:spPr>
          <a:xfrm>
            <a:off x="1165475"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5" name="Google Shape;35;p6"/>
          <p:cNvSpPr txBox="1">
            <a:spLocks noGrp="1"/>
          </p:cNvSpPr>
          <p:nvPr>
            <p:ph type="body" idx="2"/>
          </p:nvPr>
        </p:nvSpPr>
        <p:spPr>
          <a:xfrm>
            <a:off x="4671570"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6" name="Google Shape;36;p6"/>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37" name="Google Shape;37;p6"/>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smtClean="0"/>
              <a:t>Click to edit Master title style</a:t>
            </a:r>
            <a:endParaRPr/>
          </a:p>
        </p:txBody>
      </p:sp>
      <p:sp>
        <p:nvSpPr>
          <p:cNvPr id="42" name="Google Shape;42;p7"/>
          <p:cNvSpPr txBox="1">
            <a:spLocks noGrp="1"/>
          </p:cNvSpPr>
          <p:nvPr>
            <p:ph type="body" idx="1"/>
          </p:nvPr>
        </p:nvSpPr>
        <p:spPr>
          <a:xfrm>
            <a:off x="1165475"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3" name="Google Shape;43;p7"/>
          <p:cNvSpPr txBox="1">
            <a:spLocks noGrp="1"/>
          </p:cNvSpPr>
          <p:nvPr>
            <p:ph type="body" idx="2"/>
          </p:nvPr>
        </p:nvSpPr>
        <p:spPr>
          <a:xfrm>
            <a:off x="3692249"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4" name="Google Shape;44;p7"/>
          <p:cNvSpPr txBox="1">
            <a:spLocks noGrp="1"/>
          </p:cNvSpPr>
          <p:nvPr>
            <p:ph type="body" idx="3"/>
          </p:nvPr>
        </p:nvSpPr>
        <p:spPr>
          <a:xfrm>
            <a:off x="6219023"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5" name="Google Shape;45;p7"/>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46" name="Google Shape;46;p7"/>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51" name="Google Shape;51;p8"/>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52" name="Google Shape;52;p8"/>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5775089"/>
            <a:ext cx="7521300" cy="5788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pPr lvl="0"/>
            <a:r>
              <a:rPr lang="en-US" smtClean="0"/>
              <a:t>Click to edit Master text styles</a:t>
            </a:r>
          </a:p>
        </p:txBody>
      </p:sp>
      <p:sp>
        <p:nvSpPr>
          <p:cNvPr id="56" name="Google Shape;56;p9"/>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57" name="Google Shape;57;p9"/>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60068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61" name="Google Shape;61;p10"/>
          <p:cNvCxnSpPr/>
          <p:nvPr/>
        </p:nvCxnSpPr>
        <p:spPr>
          <a:xfrm>
            <a:off x="945638"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3294400"/>
            <a:ext cx="2019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732865"/>
            <a:ext cx="6858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449065"/>
            <a:ext cx="6858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336175"/>
            <a:ext cx="548700" cy="4204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fld id="{53620523-0257-48F6-AE6A-DFD44B52B838}" type="slidenum">
              <a:rPr lang="en-IN" smtClean="0"/>
              <a:t>‹#›</a:t>
            </a:fld>
            <a:endParaRPr lang="en-I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 Workshop</a:t>
            </a:r>
            <a:endParaRPr lang="en-IN" dirty="0"/>
          </a:p>
        </p:txBody>
      </p:sp>
      <p:sp>
        <p:nvSpPr>
          <p:cNvPr id="5" name="TextBox 4"/>
          <p:cNvSpPr txBox="1"/>
          <p:nvPr/>
        </p:nvSpPr>
        <p:spPr>
          <a:xfrm>
            <a:off x="6444208" y="5157192"/>
            <a:ext cx="1302472" cy="646331"/>
          </a:xfrm>
          <a:prstGeom prst="rect">
            <a:avLst/>
          </a:prstGeom>
          <a:noFill/>
        </p:spPr>
        <p:txBody>
          <a:bodyPr wrap="none" rtlCol="0">
            <a:spAutoFit/>
          </a:bodyPr>
          <a:lstStyle/>
          <a:p>
            <a:pPr marL="285750" indent="-285750">
              <a:buFontTx/>
              <a:buChar char="-"/>
            </a:pPr>
            <a:r>
              <a:rPr lang="en-US" dirty="0" err="1" smtClean="0">
                <a:solidFill>
                  <a:schemeClr val="bg1"/>
                </a:solidFill>
              </a:rPr>
              <a:t>Vasanth</a:t>
            </a:r>
            <a:endParaRPr lang="en-US" dirty="0" smtClean="0">
              <a:solidFill>
                <a:schemeClr val="bg1"/>
              </a:solidFill>
            </a:endParaRPr>
          </a:p>
          <a:p>
            <a:r>
              <a:rPr lang="en-US" dirty="0" smtClean="0">
                <a:solidFill>
                  <a:schemeClr val="bg1"/>
                </a:solidFill>
              </a:rPr>
              <a:t> </a:t>
            </a:r>
            <a:r>
              <a:rPr lang="en-US" dirty="0" err="1" smtClean="0">
                <a:solidFill>
                  <a:schemeClr val="bg1"/>
                </a:solidFill>
              </a:rPr>
              <a:t>Geeksgod</a:t>
            </a:r>
            <a:endParaRPr lang="en-IN" dirty="0">
              <a:solidFill>
                <a:schemeClr val="bg1"/>
              </a:solidFill>
            </a:endParaRPr>
          </a:p>
        </p:txBody>
      </p:sp>
    </p:spTree>
    <p:extLst>
      <p:ext uri="{BB962C8B-B14F-4D97-AF65-F5344CB8AC3E}">
        <p14:creationId xmlns:p14="http://schemas.microsoft.com/office/powerpoint/2010/main" val="128686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1" y="620688"/>
            <a:ext cx="4639221" cy="58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37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If-else-if</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68760"/>
            <a:ext cx="6429093"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15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a:t>
            </a:r>
            <a:endParaRPr lang="en-IN" dirty="0"/>
          </a:p>
        </p:txBody>
      </p:sp>
      <p:sp>
        <p:nvSpPr>
          <p:cNvPr id="3" name="Text Placeholder 2"/>
          <p:cNvSpPr>
            <a:spLocks noGrp="1"/>
          </p:cNvSpPr>
          <p:nvPr>
            <p:ph type="body" idx="1"/>
          </p:nvPr>
        </p:nvSpPr>
        <p:spPr>
          <a:xfrm>
            <a:off x="1205341" y="1412776"/>
            <a:ext cx="7366942" cy="792089"/>
          </a:xfrm>
        </p:spPr>
        <p:txBody>
          <a:bodyPr/>
          <a:lstStyle/>
          <a:p>
            <a:pPr marL="38100" indent="0">
              <a:buNone/>
            </a:pPr>
            <a:r>
              <a:rPr lang="en-IN" sz="2400" dirty="0" smtClean="0"/>
              <a:t>variable</a:t>
            </a:r>
            <a:r>
              <a:rPr lang="en-IN" sz="2400" dirty="0"/>
              <a:t> = (condition) ? expression1 : expression2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4904"/>
            <a:ext cx="6970329" cy="301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15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268760"/>
            <a:ext cx="5588099" cy="546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61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in Java</a:t>
            </a:r>
            <a:endParaRPr lang="en-IN" dirty="0"/>
          </a:p>
        </p:txBody>
      </p:sp>
      <p:sp>
        <p:nvSpPr>
          <p:cNvPr id="3" name="Text Placeholder 2"/>
          <p:cNvSpPr>
            <a:spLocks noGrp="1"/>
          </p:cNvSpPr>
          <p:nvPr>
            <p:ph type="body" idx="1"/>
          </p:nvPr>
        </p:nvSpPr>
        <p:spPr/>
        <p:txBody>
          <a:bodyPr/>
          <a:lstStyle/>
          <a:p>
            <a:r>
              <a:rPr lang="en-US" sz="2400" dirty="0" smtClean="0"/>
              <a:t>Loops </a:t>
            </a:r>
            <a:r>
              <a:rPr lang="en-US" sz="2400" dirty="0"/>
              <a:t>in programming languages is a feature which facilitates the execution of a set of instructions/functions repeatedly while some condition evaluates to true.</a:t>
            </a:r>
            <a:br>
              <a:rPr lang="en-US" sz="2400" dirty="0"/>
            </a:br>
            <a:r>
              <a:rPr lang="en-US" sz="2400" dirty="0"/>
              <a:t>Java provides three ways for executing the loops. While all the ways provide similar basic functionality, they differ in their syntax and condition checking time</a:t>
            </a:r>
            <a:r>
              <a:rPr lang="en-US" sz="2400" dirty="0" smtClean="0"/>
              <a:t>.</a:t>
            </a:r>
          </a:p>
          <a:p>
            <a:r>
              <a:rPr lang="en-US" sz="2400" dirty="0" smtClean="0"/>
              <a:t>While loop</a:t>
            </a:r>
          </a:p>
          <a:p>
            <a:r>
              <a:rPr lang="en-US" sz="2400" dirty="0" smtClean="0"/>
              <a:t>For loop</a:t>
            </a:r>
          </a:p>
          <a:p>
            <a:r>
              <a:rPr lang="en-US" sz="2400" dirty="0" smtClean="0"/>
              <a:t>Do While loop</a:t>
            </a:r>
            <a:endParaRPr lang="en-IN" sz="2400" dirty="0"/>
          </a:p>
        </p:txBody>
      </p:sp>
    </p:spTree>
    <p:extLst>
      <p:ext uri="{BB962C8B-B14F-4D97-AF65-F5344CB8AC3E}">
        <p14:creationId xmlns:p14="http://schemas.microsoft.com/office/powerpoint/2010/main" val="246310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88035"/>
            <a:ext cx="669480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19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IN" dirty="0"/>
          </a:p>
        </p:txBody>
      </p:sp>
      <p:pic>
        <p:nvPicPr>
          <p:cNvPr id="6146" name="Picture 2" descr="Java while loop with Example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84783"/>
            <a:ext cx="7359759" cy="452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8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64271"/>
            <a:ext cx="6552728" cy="381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74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pic>
        <p:nvPicPr>
          <p:cNvPr id="7170" name="Picture 2" descr="Java do-while loop with Example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12776"/>
            <a:ext cx="7369253"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37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16832"/>
            <a:ext cx="757380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6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	</a:t>
            </a:r>
            <a:endParaRPr lang="en-IN" dirty="0"/>
          </a:p>
        </p:txBody>
      </p:sp>
      <p:sp>
        <p:nvSpPr>
          <p:cNvPr id="3" name="Text Placeholder 2"/>
          <p:cNvSpPr>
            <a:spLocks noGrp="1"/>
          </p:cNvSpPr>
          <p:nvPr>
            <p:ph type="body" idx="1"/>
          </p:nvPr>
        </p:nvSpPr>
        <p:spPr/>
        <p:txBody>
          <a:bodyPr/>
          <a:lstStyle/>
          <a:p>
            <a:r>
              <a:rPr lang="en-US" dirty="0" smtClean="0"/>
              <a:t>Java is an Object Oriented programming language</a:t>
            </a:r>
          </a:p>
          <a:p>
            <a:pPr marL="38100" indent="0">
              <a:buNone/>
            </a:pPr>
            <a:endParaRPr lang="en-US" dirty="0" smtClean="0"/>
          </a:p>
          <a:p>
            <a:r>
              <a:rPr lang="en-US" dirty="0" smtClean="0"/>
              <a:t>It was created in 1995.</a:t>
            </a:r>
          </a:p>
          <a:p>
            <a:pPr marL="38100" indent="0">
              <a:buNone/>
            </a:pPr>
            <a:endParaRPr lang="en-US" dirty="0" smtClean="0"/>
          </a:p>
          <a:p>
            <a:r>
              <a:rPr lang="en-US" dirty="0" smtClean="0"/>
              <a:t>It is owned by Oracle and more than 3 billion devices use Java</a:t>
            </a:r>
            <a:endParaRPr lang="en-IN" dirty="0"/>
          </a:p>
        </p:txBody>
      </p:sp>
    </p:spTree>
    <p:extLst>
      <p:ext uri="{BB962C8B-B14F-4D97-AF65-F5344CB8AC3E}">
        <p14:creationId xmlns:p14="http://schemas.microsoft.com/office/powerpoint/2010/main" val="1201171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IN" dirty="0"/>
          </a:p>
        </p:txBody>
      </p:sp>
      <p:pic>
        <p:nvPicPr>
          <p:cNvPr id="4" name="Picture 2" descr="For Loop in Java - Developer Hel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7160815"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21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methods</a:t>
            </a:r>
            <a:endParaRPr lang="en-IN" dirty="0"/>
          </a:p>
        </p:txBody>
      </p:sp>
      <p:sp>
        <p:nvSpPr>
          <p:cNvPr id="3" name="Text Placeholder 2"/>
          <p:cNvSpPr>
            <a:spLocks noGrp="1"/>
          </p:cNvSpPr>
          <p:nvPr>
            <p:ph type="body" idx="1"/>
          </p:nvPr>
        </p:nvSpPr>
        <p:spPr/>
        <p:txBody>
          <a:bodyPr/>
          <a:lstStyle/>
          <a:p>
            <a:r>
              <a:rPr lang="en-US" sz="2000" dirty="0"/>
              <a:t>A </a:t>
            </a:r>
            <a:r>
              <a:rPr lang="en-US" sz="2000" b="1" dirty="0"/>
              <a:t>method</a:t>
            </a:r>
            <a:r>
              <a:rPr lang="en-US" sz="2000" dirty="0"/>
              <a:t> is a block of code or collection of statements or a set of code grouped together to perform a certain task or operation. It is used to achieve the </a:t>
            </a:r>
            <a:r>
              <a:rPr lang="en-US" sz="2000" b="1" dirty="0"/>
              <a:t>reusability</a:t>
            </a:r>
            <a:r>
              <a:rPr lang="en-US" sz="2000" dirty="0"/>
              <a:t> of code. </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671" y="2996952"/>
            <a:ext cx="6848698" cy="349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871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	</a:t>
            </a:r>
            <a:endParaRPr lang="en-IN" dirty="0"/>
          </a:p>
        </p:txBody>
      </p:sp>
      <p:sp>
        <p:nvSpPr>
          <p:cNvPr id="3" name="Text Placeholder 2"/>
          <p:cNvSpPr>
            <a:spLocks noGrp="1"/>
          </p:cNvSpPr>
          <p:nvPr>
            <p:ph type="body" idx="1"/>
          </p:nvPr>
        </p:nvSpPr>
        <p:spPr/>
        <p:txBody>
          <a:bodyPr/>
          <a:lstStyle/>
          <a:p>
            <a:r>
              <a:rPr lang="en-US" sz="1800" dirty="0"/>
              <a:t>There are four types of Java access modifiers</a:t>
            </a:r>
            <a:r>
              <a:rPr lang="en-US" sz="1800" dirty="0" smtClean="0"/>
              <a:t>:</a:t>
            </a:r>
          </a:p>
          <a:p>
            <a:pPr marL="38100" indent="0">
              <a:buNone/>
            </a:pPr>
            <a:endParaRPr lang="en-US" sz="1800" dirty="0"/>
          </a:p>
          <a:p>
            <a:r>
              <a:rPr lang="en-US" sz="1800" b="1" dirty="0"/>
              <a:t>Private</a:t>
            </a:r>
            <a:r>
              <a:rPr lang="en-US" sz="1800" dirty="0"/>
              <a:t>: The access level of a private modifier is only within the class. It cannot be accessed from outside the class.</a:t>
            </a:r>
          </a:p>
          <a:p>
            <a:r>
              <a:rPr lang="en-US" sz="1800" b="1" dirty="0"/>
              <a:t>Default</a:t>
            </a:r>
            <a:r>
              <a:rPr lang="en-US" sz="1800" dirty="0"/>
              <a:t>: The access level of a default modifier is only within the package. It cannot be accessed from outside the package. If you do not specify any access level, it will be the default.</a:t>
            </a:r>
          </a:p>
          <a:p>
            <a:r>
              <a:rPr lang="en-US" sz="1800" b="1" dirty="0"/>
              <a:t>Protected</a:t>
            </a:r>
            <a:r>
              <a:rPr lang="en-US" sz="1800" dirty="0"/>
              <a:t>: The access level of a protected modifier is within the </a:t>
            </a:r>
            <a:r>
              <a:rPr lang="en-US" sz="1800" dirty="0" smtClean="0"/>
              <a:t>package.</a:t>
            </a:r>
          </a:p>
          <a:p>
            <a:r>
              <a:rPr lang="en-US" sz="1800" b="1" dirty="0" smtClean="0"/>
              <a:t>Public</a:t>
            </a:r>
            <a:r>
              <a:rPr lang="en-US" sz="1800" dirty="0"/>
              <a:t>: The access level of a public modifier is everywhere. It can be accessed from within the class, outside the class, within the package and outside the package.</a:t>
            </a:r>
          </a:p>
          <a:p>
            <a:endParaRPr lang="en-IN" sz="1800" dirty="0"/>
          </a:p>
        </p:txBody>
      </p:sp>
    </p:spTree>
    <p:extLst>
      <p:ext uri="{BB962C8B-B14F-4D97-AF65-F5344CB8AC3E}">
        <p14:creationId xmlns:p14="http://schemas.microsoft.com/office/powerpoint/2010/main" val="178483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Types in Java</a:t>
            </a:r>
            <a:endParaRPr lang="en-IN" dirty="0"/>
          </a:p>
        </p:txBody>
      </p:sp>
      <p:sp>
        <p:nvSpPr>
          <p:cNvPr id="3" name="Text Placeholder 2"/>
          <p:cNvSpPr>
            <a:spLocks noGrp="1"/>
          </p:cNvSpPr>
          <p:nvPr>
            <p:ph type="body" idx="1"/>
          </p:nvPr>
        </p:nvSpPr>
        <p:spPr>
          <a:xfrm>
            <a:off x="1187624" y="1988840"/>
            <a:ext cx="7488832" cy="3024336"/>
          </a:xfrm>
        </p:spPr>
        <p:txBody>
          <a:bodyPr/>
          <a:lstStyle/>
          <a:p>
            <a:r>
              <a:rPr lang="en-US" sz="2000" dirty="0"/>
              <a:t>A </a:t>
            </a:r>
            <a:r>
              <a:rPr lang="en-US" sz="2000" b="1" dirty="0"/>
              <a:t>return statement </a:t>
            </a:r>
            <a:r>
              <a:rPr lang="en-US" sz="2000" dirty="0"/>
              <a:t>causes the program control to transfer back to the caller of a method. </a:t>
            </a:r>
            <a:endParaRPr lang="en-US" sz="2000" dirty="0" smtClean="0"/>
          </a:p>
          <a:p>
            <a:pPr marL="38100" indent="0">
              <a:buNone/>
            </a:pPr>
            <a:endParaRPr lang="en-US" sz="2000" dirty="0" smtClean="0"/>
          </a:p>
          <a:p>
            <a:r>
              <a:rPr lang="en-US" sz="2000" dirty="0" smtClean="0"/>
              <a:t>Every </a:t>
            </a:r>
            <a:r>
              <a:rPr lang="en-US" sz="2000" dirty="0"/>
              <a:t>method in Java is declared with a return type and it is mandatory for all java methods. </a:t>
            </a:r>
            <a:endParaRPr lang="en-US" sz="2000" dirty="0" smtClean="0"/>
          </a:p>
          <a:p>
            <a:pPr marL="38100" indent="0">
              <a:buNone/>
            </a:pPr>
            <a:endParaRPr lang="en-US" sz="2000" dirty="0" smtClean="0"/>
          </a:p>
          <a:p>
            <a:r>
              <a:rPr lang="en-US" sz="2000" dirty="0" smtClean="0"/>
              <a:t>A </a:t>
            </a:r>
            <a:r>
              <a:rPr lang="en-US" sz="2000" dirty="0"/>
              <a:t>return type may be a </a:t>
            </a:r>
            <a:r>
              <a:rPr lang="en-US" sz="2000" b="1" dirty="0"/>
              <a:t>primitive type</a:t>
            </a:r>
            <a:r>
              <a:rPr lang="en-US" sz="2000" dirty="0"/>
              <a:t> like </a:t>
            </a:r>
            <a:r>
              <a:rPr lang="en-US" sz="2000" dirty="0" err="1"/>
              <a:t>i</a:t>
            </a:r>
            <a:r>
              <a:rPr lang="en-US" sz="2000" b="1" dirty="0" err="1"/>
              <a:t>nt</a:t>
            </a:r>
            <a:r>
              <a:rPr lang="en-US" sz="2000" b="1" dirty="0"/>
              <a:t>, float, double,</a:t>
            </a:r>
            <a:r>
              <a:rPr lang="en-US" sz="2000" dirty="0"/>
              <a:t> a </a:t>
            </a:r>
            <a:r>
              <a:rPr lang="en-US" sz="2000" b="1" dirty="0"/>
              <a:t>reference type</a:t>
            </a:r>
            <a:r>
              <a:rPr lang="en-US" sz="2000" dirty="0"/>
              <a:t> or </a:t>
            </a:r>
            <a:r>
              <a:rPr lang="en-US" sz="2000" b="1" dirty="0"/>
              <a:t>void type</a:t>
            </a:r>
            <a:r>
              <a:rPr lang="en-US" sz="2000" dirty="0"/>
              <a:t>(returns nothing).</a:t>
            </a:r>
            <a:endParaRPr lang="en-IN" sz="2000" dirty="0"/>
          </a:p>
        </p:txBody>
      </p:sp>
    </p:spTree>
    <p:extLst>
      <p:ext uri="{BB962C8B-B14F-4D97-AF65-F5344CB8AC3E}">
        <p14:creationId xmlns:p14="http://schemas.microsoft.com/office/powerpoint/2010/main" val="393956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IN" dirty="0"/>
          </a:p>
        </p:txBody>
      </p:sp>
      <p:sp>
        <p:nvSpPr>
          <p:cNvPr id="3" name="Text Placeholder 2"/>
          <p:cNvSpPr>
            <a:spLocks noGrp="1"/>
          </p:cNvSpPr>
          <p:nvPr>
            <p:ph type="body" idx="1"/>
          </p:nvPr>
        </p:nvSpPr>
        <p:spPr>
          <a:xfrm>
            <a:off x="1165498" y="1449065"/>
            <a:ext cx="6858000" cy="3852143"/>
          </a:xfrm>
        </p:spPr>
        <p:txBody>
          <a:bodyPr/>
          <a:lstStyle/>
          <a:p>
            <a:r>
              <a:rPr lang="en-US" sz="2000" dirty="0"/>
              <a:t>An exception normally disrupts the normal flow of the application; that is why we need to handle exceptions</a:t>
            </a:r>
            <a:r>
              <a:rPr lang="en-US" sz="2000" dirty="0" smtClean="0"/>
              <a:t>.</a:t>
            </a:r>
          </a:p>
          <a:p>
            <a:endParaRPr lang="en-IN" sz="2000" dirty="0"/>
          </a:p>
          <a:p>
            <a:r>
              <a:rPr lang="en-US" sz="2000" dirty="0" smtClean="0"/>
              <a:t>Exception </a:t>
            </a:r>
            <a:r>
              <a:rPr lang="en-US" sz="2000" dirty="0"/>
              <a:t>handling is primarily </a:t>
            </a:r>
            <a:r>
              <a:rPr lang="en-US" sz="2000" b="1" dirty="0"/>
              <a:t>to maintain the normal flow of the application</a:t>
            </a:r>
            <a:r>
              <a:rPr lang="en-US" sz="2000" dirty="0"/>
              <a:t>. </a:t>
            </a:r>
            <a:endParaRPr lang="en-US" sz="2000" dirty="0" smtClean="0"/>
          </a:p>
          <a:p>
            <a:pPr marL="38100" indent="0">
              <a:buNone/>
            </a:pPr>
            <a:endParaRPr lang="en-US" sz="2000" dirty="0"/>
          </a:p>
          <a:p>
            <a:r>
              <a:rPr lang="en-US" sz="2000" dirty="0" smtClean="0"/>
              <a:t>The </a:t>
            </a:r>
            <a:r>
              <a:rPr lang="en-US" sz="2000" b="1" dirty="0"/>
              <a:t>Exception Handling in Java</a:t>
            </a:r>
            <a:r>
              <a:rPr lang="en-US" sz="2000" dirty="0"/>
              <a:t> is one of the powerful </a:t>
            </a:r>
            <a:r>
              <a:rPr lang="en-US" sz="2000" i="1" dirty="0"/>
              <a:t>mechanism to handle the runtime errors</a:t>
            </a:r>
            <a:r>
              <a:rPr lang="en-US" sz="2000" dirty="0"/>
              <a:t> so that the normal flow of the application can be maintained</a:t>
            </a:r>
            <a:r>
              <a:rPr lang="en-US" sz="2000" dirty="0" smtClean="0"/>
              <a:t>.</a:t>
            </a:r>
          </a:p>
          <a:p>
            <a:endParaRPr lang="en-US" sz="2000" dirty="0"/>
          </a:p>
        </p:txBody>
      </p:sp>
    </p:spTree>
    <p:extLst>
      <p:ext uri="{BB962C8B-B14F-4D97-AF65-F5344CB8AC3E}">
        <p14:creationId xmlns:p14="http://schemas.microsoft.com/office/powerpoint/2010/main" val="380145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566309"/>
            <a:ext cx="5377089" cy="478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59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Hierarchy</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627" y="260648"/>
            <a:ext cx="5256584" cy="622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91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Exception Handling?</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7535441" cy="439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98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Keywords	</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28407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04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Block</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036" y="1412776"/>
            <a:ext cx="748995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7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IN" dirty="0"/>
          </a:p>
        </p:txBody>
      </p:sp>
      <p:sp>
        <p:nvSpPr>
          <p:cNvPr id="3" name="Text Placeholder 2"/>
          <p:cNvSpPr>
            <a:spLocks noGrp="1"/>
          </p:cNvSpPr>
          <p:nvPr>
            <p:ph type="body" idx="1"/>
          </p:nvPr>
        </p:nvSpPr>
        <p:spPr/>
        <p:txBody>
          <a:bodyPr/>
          <a:lstStyle/>
          <a:p>
            <a:r>
              <a:rPr lang="en-US" sz="2000" dirty="0"/>
              <a:t>Java works on different platforms (Windows, Mac, </a:t>
            </a:r>
            <a:r>
              <a:rPr lang="en-US" sz="2000" dirty="0" smtClean="0"/>
              <a:t>Linux, </a:t>
            </a:r>
            <a:r>
              <a:rPr lang="en-US" sz="2000" dirty="0"/>
              <a:t>etc.)</a:t>
            </a:r>
          </a:p>
          <a:p>
            <a:r>
              <a:rPr lang="en-US" sz="2000" dirty="0"/>
              <a:t>It is one of the most popular programming language in the world</a:t>
            </a:r>
          </a:p>
          <a:p>
            <a:r>
              <a:rPr lang="en-US" sz="2000" dirty="0"/>
              <a:t>It is easy to learn and simple to use</a:t>
            </a:r>
          </a:p>
          <a:p>
            <a:r>
              <a:rPr lang="en-US" sz="2000" dirty="0"/>
              <a:t>It is open-source and free</a:t>
            </a:r>
          </a:p>
          <a:p>
            <a:r>
              <a:rPr lang="en-US" sz="2000" dirty="0"/>
              <a:t>It is secure, fast and powerful</a:t>
            </a:r>
          </a:p>
          <a:p>
            <a:r>
              <a:rPr lang="en-US" sz="2000" dirty="0"/>
              <a:t>It has a huge community support (tens of millions of developers)</a:t>
            </a:r>
          </a:p>
          <a:p>
            <a:r>
              <a:rPr lang="en-US" sz="2000" dirty="0" smtClean="0"/>
              <a:t>As </a:t>
            </a:r>
            <a:r>
              <a:rPr lang="en-US" sz="2000" dirty="0"/>
              <a:t>Java is close to </a:t>
            </a:r>
            <a:r>
              <a:rPr lang="en-US" sz="2000" dirty="0">
                <a:hlinkClick r:id="rId2"/>
              </a:rPr>
              <a:t>C++</a:t>
            </a:r>
            <a:r>
              <a:rPr lang="en-US" sz="2000" dirty="0"/>
              <a:t> and </a:t>
            </a:r>
            <a:r>
              <a:rPr lang="en-US" sz="2000" dirty="0">
                <a:hlinkClick r:id="rId3"/>
              </a:rPr>
              <a:t>C#</a:t>
            </a:r>
            <a:r>
              <a:rPr lang="en-US" sz="2000" dirty="0"/>
              <a:t>, it makes it easy for programmers to switch to Java or vice versa</a:t>
            </a:r>
          </a:p>
          <a:p>
            <a:endParaRPr lang="en-IN" sz="2000" dirty="0"/>
          </a:p>
        </p:txBody>
      </p:sp>
    </p:spTree>
    <p:extLst>
      <p:ext uri="{BB962C8B-B14F-4D97-AF65-F5344CB8AC3E}">
        <p14:creationId xmlns:p14="http://schemas.microsoft.com/office/powerpoint/2010/main" val="418529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IN" dirty="0"/>
          </a:p>
        </p:txBody>
      </p:sp>
      <p:sp>
        <p:nvSpPr>
          <p:cNvPr id="3" name="Text Placeholder 2"/>
          <p:cNvSpPr>
            <a:spLocks noGrp="1"/>
          </p:cNvSpPr>
          <p:nvPr>
            <p:ph type="body" idx="1"/>
          </p:nvPr>
        </p:nvSpPr>
        <p:spPr>
          <a:xfrm>
            <a:off x="1165498" y="1449065"/>
            <a:ext cx="2830438" cy="4967600"/>
          </a:xfrm>
        </p:spPr>
        <p:txBody>
          <a:bodyPr/>
          <a:lstStyle/>
          <a:p>
            <a:r>
              <a:rPr lang="en-US" sz="1600" b="1" dirty="0"/>
              <a:t>Java finally block</a:t>
            </a:r>
            <a:r>
              <a:rPr lang="en-US" sz="1600" dirty="0"/>
              <a:t> is a block used to execute important code such as closing the connection, etc.</a:t>
            </a:r>
          </a:p>
          <a:p>
            <a:r>
              <a:rPr lang="en-US" sz="1600" dirty="0"/>
              <a:t>Java finally block is always executed whether an exception is handled or not. Therefore, it contains all the necessary statements that need to be printed regardless of the exception occurs or not.</a:t>
            </a:r>
          </a:p>
          <a:p>
            <a:r>
              <a:rPr lang="en-US" sz="1600" dirty="0"/>
              <a:t>The finally block follows the try-catch block.</a:t>
            </a:r>
          </a:p>
          <a:p>
            <a:endParaRPr lang="en-IN" sz="1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434" y="1700808"/>
            <a:ext cx="4631035" cy="433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758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a:t>
            </a:r>
            <a:r>
              <a:rPr lang="en-US" dirty="0" err="1" smtClean="0"/>
              <a:t>vs</a:t>
            </a:r>
            <a:r>
              <a:rPr lang="en-US" dirty="0" smtClean="0"/>
              <a:t> Throws</a:t>
            </a:r>
            <a:endParaRPr lang="en-IN" dirty="0"/>
          </a:p>
        </p:txBody>
      </p:sp>
      <p:sp>
        <p:nvSpPr>
          <p:cNvPr id="3" name="Text Placeholder 2"/>
          <p:cNvSpPr>
            <a:spLocks noGrp="1"/>
          </p:cNvSpPr>
          <p:nvPr>
            <p:ph type="body" idx="1"/>
          </p:nvPr>
        </p:nvSpPr>
        <p:spPr>
          <a:xfrm>
            <a:off x="1331640" y="1916832"/>
            <a:ext cx="7222926" cy="1187847"/>
          </a:xfrm>
        </p:spPr>
        <p:txBody>
          <a:bodyPr/>
          <a:lstStyle/>
          <a:p>
            <a:pPr marL="38100" indent="0">
              <a:buNone/>
            </a:pPr>
            <a:r>
              <a:rPr lang="en-US" sz="1800" dirty="0">
                <a:latin typeface="+mn-lt"/>
              </a:rPr>
              <a:t>The Java </a:t>
            </a:r>
            <a:r>
              <a:rPr lang="en-US" sz="1800" b="1" dirty="0">
                <a:latin typeface="+mn-lt"/>
              </a:rPr>
              <a:t>throw</a:t>
            </a:r>
            <a:r>
              <a:rPr lang="en-US" sz="1800" dirty="0">
                <a:latin typeface="+mn-lt"/>
              </a:rPr>
              <a:t> keyword is used to throw an exception explicitly.</a:t>
            </a:r>
            <a:endParaRPr lang="en-IN" sz="1800" dirty="0">
              <a:latin typeface="+mn-lt"/>
            </a:endParaRPr>
          </a:p>
        </p:txBody>
      </p:sp>
      <p:sp>
        <p:nvSpPr>
          <p:cNvPr id="4" name="TextBox 3"/>
          <p:cNvSpPr txBox="1"/>
          <p:nvPr/>
        </p:nvSpPr>
        <p:spPr>
          <a:xfrm>
            <a:off x="1268160" y="3356992"/>
            <a:ext cx="7128792" cy="1754326"/>
          </a:xfrm>
          <a:prstGeom prst="rect">
            <a:avLst/>
          </a:prstGeom>
          <a:noFill/>
        </p:spPr>
        <p:txBody>
          <a:bodyPr wrap="square" rtlCol="0">
            <a:spAutoFit/>
          </a:bodyPr>
          <a:lstStyle/>
          <a:p>
            <a:r>
              <a:rPr lang="en-US" dirty="0">
                <a:solidFill>
                  <a:schemeClr val="bg1"/>
                </a:solidFill>
              </a:rPr>
              <a:t>The </a:t>
            </a:r>
            <a:r>
              <a:rPr lang="en-US" b="1" dirty="0">
                <a:solidFill>
                  <a:schemeClr val="bg1"/>
                </a:solidFill>
              </a:rPr>
              <a:t>Java throws keyword</a:t>
            </a:r>
            <a:r>
              <a:rPr lang="en-US" dirty="0">
                <a:solidFill>
                  <a:schemeClr val="bg1"/>
                </a:solidFill>
              </a:rPr>
              <a:t> is used to declare an exception. It gives an information to the programmer that there may occur an exception</a:t>
            </a:r>
            <a:r>
              <a:rPr lang="en-US" dirty="0" smtClean="0">
                <a:solidFill>
                  <a:schemeClr val="bg1"/>
                </a:solidFill>
              </a:rPr>
              <a:t>.</a:t>
            </a:r>
          </a:p>
          <a:p>
            <a:r>
              <a:rPr lang="en-US" dirty="0" smtClean="0">
                <a:solidFill>
                  <a:schemeClr val="bg1"/>
                </a:solidFill>
              </a:rPr>
              <a:t> </a:t>
            </a:r>
          </a:p>
          <a:p>
            <a:r>
              <a:rPr lang="en-US" dirty="0" smtClean="0">
                <a:solidFill>
                  <a:schemeClr val="bg1"/>
                </a:solidFill>
              </a:rPr>
              <a:t>So</a:t>
            </a:r>
            <a:r>
              <a:rPr lang="en-US" dirty="0">
                <a:solidFill>
                  <a:schemeClr val="bg1"/>
                </a:solidFill>
              </a:rPr>
              <a:t>, it is better for the programmer to provide the exception handling code so that the normal flow of the program can be maintained.</a:t>
            </a:r>
            <a:endParaRPr lang="en-IN" dirty="0">
              <a:solidFill>
                <a:schemeClr val="bg1"/>
              </a:solidFill>
            </a:endParaRPr>
          </a:p>
        </p:txBody>
      </p:sp>
    </p:spTree>
    <p:extLst>
      <p:ext uri="{BB962C8B-B14F-4D97-AF65-F5344CB8AC3E}">
        <p14:creationId xmlns:p14="http://schemas.microsoft.com/office/powerpoint/2010/main" val="214478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Variables</a:t>
            </a:r>
            <a:endParaRPr lang="en-IN" dirty="0"/>
          </a:p>
        </p:txBody>
      </p:sp>
      <p:sp>
        <p:nvSpPr>
          <p:cNvPr id="3" name="Text Placeholder 2"/>
          <p:cNvSpPr>
            <a:spLocks noGrp="1"/>
          </p:cNvSpPr>
          <p:nvPr>
            <p:ph type="body" idx="1"/>
          </p:nvPr>
        </p:nvSpPr>
        <p:spPr/>
        <p:txBody>
          <a:bodyPr/>
          <a:lstStyle/>
          <a:p>
            <a:r>
              <a:rPr lang="en-US" sz="2000" dirty="0"/>
              <a:t>Variables are containers for storing data values. </a:t>
            </a:r>
          </a:p>
          <a:p>
            <a:r>
              <a:rPr lang="en-US" sz="2000" dirty="0"/>
              <a:t>In Java, there are different </a:t>
            </a:r>
            <a:r>
              <a:rPr lang="en-US" sz="2000" b="1" dirty="0"/>
              <a:t>types</a:t>
            </a:r>
            <a:r>
              <a:rPr lang="en-US" sz="2000" dirty="0"/>
              <a:t> of variables, for example</a:t>
            </a:r>
            <a:r>
              <a:rPr lang="en-US" sz="2000" dirty="0" smtClean="0"/>
              <a:t>:</a:t>
            </a:r>
          </a:p>
          <a:p>
            <a:pPr marL="38100" indent="0">
              <a:buNone/>
            </a:pPr>
            <a:endParaRPr lang="en-US" sz="2000" dirty="0"/>
          </a:p>
          <a:p>
            <a:r>
              <a:rPr lang="en-US" sz="2000" dirty="0"/>
              <a:t>String - stores text, such as "Hello". String values are surrounded by double quotes</a:t>
            </a:r>
          </a:p>
          <a:p>
            <a:r>
              <a:rPr lang="en-US" sz="2000" dirty="0" err="1"/>
              <a:t>int</a:t>
            </a:r>
            <a:r>
              <a:rPr lang="en-US" sz="2000" dirty="0"/>
              <a:t> - stores integers (whole numbers), without decimals, such as 123 or -123</a:t>
            </a:r>
          </a:p>
          <a:p>
            <a:r>
              <a:rPr lang="en-US" sz="2000" dirty="0"/>
              <a:t>float - stores floating point numbers, with decimals, such as 19.99 or -19.99</a:t>
            </a:r>
          </a:p>
          <a:p>
            <a:r>
              <a:rPr lang="en-US" sz="2000" dirty="0"/>
              <a:t>char - stores single characters, such as 'a' or 'B'. Char values are surrounded by single quotes</a:t>
            </a:r>
          </a:p>
          <a:p>
            <a:r>
              <a:rPr lang="en-US" sz="2000" dirty="0" err="1"/>
              <a:t>boolean</a:t>
            </a:r>
            <a:r>
              <a:rPr lang="en-US" sz="2000" dirty="0"/>
              <a:t> - stores values with two states: true or false</a:t>
            </a:r>
          </a:p>
          <a:p>
            <a:endParaRPr lang="en-IN" sz="2000" dirty="0"/>
          </a:p>
        </p:txBody>
      </p:sp>
    </p:spTree>
    <p:extLst>
      <p:ext uri="{BB962C8B-B14F-4D97-AF65-F5344CB8AC3E}">
        <p14:creationId xmlns:p14="http://schemas.microsoft.com/office/powerpoint/2010/main" val="198317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	</a:t>
            </a:r>
            <a:endParaRPr lang="en-IN" dirty="0"/>
          </a:p>
        </p:txBody>
      </p:sp>
      <p:sp>
        <p:nvSpPr>
          <p:cNvPr id="3" name="Text Placeholder 2"/>
          <p:cNvSpPr>
            <a:spLocks noGrp="1"/>
          </p:cNvSpPr>
          <p:nvPr>
            <p:ph type="body" idx="1"/>
          </p:nvPr>
        </p:nvSpPr>
        <p:spPr/>
        <p:txBody>
          <a:bodyPr/>
          <a:lstStyle/>
          <a:p>
            <a:r>
              <a:rPr lang="en-US" sz="2400" dirty="0"/>
              <a:t>Java keywords are also known as reserved words. Keywords are particular words that act as a key to a code. These are predefined words by Java so they cannot be used as a variable or object name or class name</a:t>
            </a:r>
            <a:r>
              <a:rPr lang="en-US" sz="2400" dirty="0" smtClean="0"/>
              <a:t>.</a:t>
            </a:r>
          </a:p>
          <a:p>
            <a:endParaRPr lang="en-US" sz="2400" dirty="0" smtClean="0"/>
          </a:p>
          <a:p>
            <a:r>
              <a:rPr lang="en-US" sz="2400" dirty="0" smtClean="0"/>
              <a:t>There are around 48 keywords </a:t>
            </a:r>
            <a:r>
              <a:rPr lang="en-US" sz="2400" smtClean="0"/>
              <a:t>in Java</a:t>
            </a:r>
          </a:p>
          <a:p>
            <a:endParaRPr lang="en-US" sz="2400" dirty="0" smtClean="0"/>
          </a:p>
          <a:p>
            <a:r>
              <a:rPr lang="en-US" sz="2400" dirty="0" smtClean="0"/>
              <a:t>Example: the data types – </a:t>
            </a:r>
            <a:r>
              <a:rPr lang="en-US" sz="2400" dirty="0" err="1" smtClean="0"/>
              <a:t>int</a:t>
            </a:r>
            <a:r>
              <a:rPr lang="en-US" sz="2400" dirty="0" smtClean="0"/>
              <a:t>, long, double, etc</a:t>
            </a:r>
            <a:r>
              <a:rPr lang="en-US" sz="2400" dirty="0"/>
              <a:t>.</a:t>
            </a:r>
            <a:endParaRPr lang="en-IN" sz="2400" dirty="0"/>
          </a:p>
        </p:txBody>
      </p:sp>
    </p:spTree>
    <p:extLst>
      <p:ext uri="{BB962C8B-B14F-4D97-AF65-F5344CB8AC3E}">
        <p14:creationId xmlns:p14="http://schemas.microsoft.com/office/powerpoint/2010/main" val="374567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t>
            </a:r>
            <a:r>
              <a:rPr lang="en-US" dirty="0"/>
              <a:t>I</a:t>
            </a:r>
            <a:r>
              <a:rPr lang="en-US" dirty="0" smtClean="0"/>
              <a:t>nput from the user in Java</a:t>
            </a:r>
            <a:endParaRPr lang="en-IN" dirty="0"/>
          </a:p>
        </p:txBody>
      </p:sp>
      <p:sp>
        <p:nvSpPr>
          <p:cNvPr id="3" name="Text Placeholder 2"/>
          <p:cNvSpPr>
            <a:spLocks noGrp="1"/>
          </p:cNvSpPr>
          <p:nvPr>
            <p:ph type="body" idx="1"/>
          </p:nvPr>
        </p:nvSpPr>
        <p:spPr>
          <a:xfrm>
            <a:off x="1115616" y="1264399"/>
            <a:ext cx="6858000" cy="1907927"/>
          </a:xfrm>
        </p:spPr>
        <p:txBody>
          <a:bodyPr/>
          <a:lstStyle/>
          <a:p>
            <a:r>
              <a:rPr lang="en-US" sz="2000" dirty="0"/>
              <a:t>Java </a:t>
            </a:r>
            <a:r>
              <a:rPr lang="en-US" sz="2000" b="1" dirty="0"/>
              <a:t>Scanner class</a:t>
            </a:r>
            <a:r>
              <a:rPr lang="en-US" sz="2000" dirty="0"/>
              <a:t> allows the user to take input from the console. It belongs to </a:t>
            </a:r>
            <a:r>
              <a:rPr lang="en-US" sz="2000" b="1" dirty="0" err="1"/>
              <a:t>java.util</a:t>
            </a:r>
            <a:r>
              <a:rPr lang="en-US" sz="2000" dirty="0"/>
              <a:t> package. It is used to read the input of primitive types like </a:t>
            </a:r>
            <a:r>
              <a:rPr lang="en-US" sz="2000" dirty="0" err="1"/>
              <a:t>int</a:t>
            </a:r>
            <a:r>
              <a:rPr lang="en-US" sz="2000" dirty="0"/>
              <a:t>, double, long, short, float, and byte. It is the easiest way to read input in Java program. </a:t>
            </a:r>
            <a:endParaRPr lang="en-IN" sz="2000" dirty="0"/>
          </a:p>
        </p:txBody>
      </p:sp>
      <p:sp>
        <p:nvSpPr>
          <p:cNvPr id="4" name="TextBox 3"/>
          <p:cNvSpPr txBox="1"/>
          <p:nvPr/>
        </p:nvSpPr>
        <p:spPr>
          <a:xfrm>
            <a:off x="2843808" y="3027680"/>
            <a:ext cx="4051109" cy="369332"/>
          </a:xfrm>
          <a:prstGeom prst="rect">
            <a:avLst/>
          </a:prstGeom>
          <a:noFill/>
        </p:spPr>
        <p:txBody>
          <a:bodyPr wrap="none" rtlCol="0">
            <a:spAutoFit/>
          </a:bodyPr>
          <a:lstStyle/>
          <a:p>
            <a:r>
              <a:rPr lang="en-IN" dirty="0" smtClean="0">
                <a:solidFill>
                  <a:schemeClr val="bg1"/>
                </a:solidFill>
              </a:rPr>
              <a:t>Scanner </a:t>
            </a:r>
            <a:r>
              <a:rPr lang="en-IN" dirty="0" err="1" smtClean="0">
                <a:solidFill>
                  <a:schemeClr val="bg1"/>
                </a:solidFill>
              </a:rPr>
              <a:t>sc</a:t>
            </a:r>
            <a:r>
              <a:rPr lang="en-IN" dirty="0" smtClean="0">
                <a:solidFill>
                  <a:schemeClr val="bg1"/>
                </a:solidFill>
              </a:rPr>
              <a:t>=new Scanner(System.in);</a:t>
            </a:r>
            <a:endParaRPr lang="en-IN"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88" y="3549004"/>
            <a:ext cx="8198947" cy="293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18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Java</a:t>
            </a:r>
            <a:endParaRPr lang="en-IN" dirty="0"/>
          </a:p>
        </p:txBody>
      </p:sp>
      <p:pic>
        <p:nvPicPr>
          <p:cNvPr id="1028" name="Picture 4" descr="Basic Java - 9 || Performing multiple operations using Java Operators. -  All in One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98" y="1412776"/>
            <a:ext cx="7680851"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2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 in Java – If…else and switch…case</a:t>
            </a:r>
            <a:endParaRPr lang="en-IN" dirty="0"/>
          </a:p>
        </p:txBody>
      </p:sp>
      <p:sp>
        <p:nvSpPr>
          <p:cNvPr id="3" name="Text Placeholder 2"/>
          <p:cNvSpPr>
            <a:spLocks noGrp="1"/>
          </p:cNvSpPr>
          <p:nvPr>
            <p:ph type="body" idx="1"/>
          </p:nvPr>
        </p:nvSpPr>
        <p:spPr/>
        <p:txBody>
          <a:bodyPr/>
          <a:lstStyle/>
          <a:p>
            <a:r>
              <a:rPr lang="en-US" sz="2400" dirty="0"/>
              <a:t>Java has the following conditional statements:</a:t>
            </a:r>
          </a:p>
          <a:p>
            <a:r>
              <a:rPr lang="en-US" sz="2400" dirty="0"/>
              <a:t>Use </a:t>
            </a:r>
            <a:r>
              <a:rPr lang="en-US" sz="2400" dirty="0" smtClean="0"/>
              <a:t>if </a:t>
            </a:r>
            <a:r>
              <a:rPr lang="en-US" sz="2400" dirty="0"/>
              <a:t>to specify a block of code to be executed, if a specified condition is true</a:t>
            </a:r>
          </a:p>
          <a:p>
            <a:r>
              <a:rPr lang="en-US" sz="2400" dirty="0"/>
              <a:t>Use else to specify a block of code to be executed, if the same condition is false</a:t>
            </a:r>
          </a:p>
          <a:p>
            <a:r>
              <a:rPr lang="en-US" sz="2400" dirty="0"/>
              <a:t>Use else if to specify a new condition to test, if the first condition is </a:t>
            </a:r>
            <a:r>
              <a:rPr lang="en-US" sz="2400" dirty="0" smtClean="0"/>
              <a:t>false</a:t>
            </a:r>
          </a:p>
          <a:p>
            <a:pPr marL="38100" indent="0">
              <a:buNone/>
            </a:pPr>
            <a:endParaRPr lang="en-US" sz="2400" dirty="0"/>
          </a:p>
          <a:p>
            <a:r>
              <a:rPr lang="en-US" sz="2400" dirty="0"/>
              <a:t>Use switch to specify many alternative blocks of code to be executed</a:t>
            </a:r>
          </a:p>
          <a:p>
            <a:endParaRPr lang="en-IN" sz="2400" dirty="0"/>
          </a:p>
        </p:txBody>
      </p:sp>
    </p:spTree>
    <p:extLst>
      <p:ext uri="{BB962C8B-B14F-4D97-AF65-F5344CB8AC3E}">
        <p14:creationId xmlns:p14="http://schemas.microsoft.com/office/powerpoint/2010/main" val="357872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836712"/>
            <a:ext cx="4185072" cy="555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377097"/>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2075</TotalTime>
  <Words>861</Words>
  <Application>Microsoft Office PowerPoint</Application>
  <PresentationFormat>On-screen Show (4:3)</PresentationFormat>
  <Paragraphs>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Eleanor template</vt:lpstr>
      <vt:lpstr>Java Workshop</vt:lpstr>
      <vt:lpstr>Introduction to Java </vt:lpstr>
      <vt:lpstr>Why Java?</vt:lpstr>
      <vt:lpstr>Java Variables</vt:lpstr>
      <vt:lpstr>Java Keywords </vt:lpstr>
      <vt:lpstr>Getting Input from the user in Java</vt:lpstr>
      <vt:lpstr>Operators in Java</vt:lpstr>
      <vt:lpstr>Conditional statements in Java – If…else and switch…case</vt:lpstr>
      <vt:lpstr>If condition</vt:lpstr>
      <vt:lpstr>If else </vt:lpstr>
      <vt:lpstr>If-else-if</vt:lpstr>
      <vt:lpstr>Ternary Operator</vt:lpstr>
      <vt:lpstr>Switch Case</vt:lpstr>
      <vt:lpstr>Loops in Java</vt:lpstr>
      <vt:lpstr>While loop </vt:lpstr>
      <vt:lpstr>While loop</vt:lpstr>
      <vt:lpstr>Do while loop</vt:lpstr>
      <vt:lpstr>Do While Loop</vt:lpstr>
      <vt:lpstr>For loop</vt:lpstr>
      <vt:lpstr>For Loop</vt:lpstr>
      <vt:lpstr>Java methods</vt:lpstr>
      <vt:lpstr>Access modifiers </vt:lpstr>
      <vt:lpstr>Return Types in Java</vt:lpstr>
      <vt:lpstr>Exception Handling</vt:lpstr>
      <vt:lpstr>Types of Exceptions</vt:lpstr>
      <vt:lpstr>Exception Hierarchy</vt:lpstr>
      <vt:lpstr>Why Exception Handling?</vt:lpstr>
      <vt:lpstr>Exception Keywords </vt:lpstr>
      <vt:lpstr>Try Catch Block</vt:lpstr>
      <vt:lpstr>Finally Block</vt:lpstr>
      <vt:lpstr>Throw vs Throws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dc:title>
  <dc:creator>Master</dc:creator>
  <cp:lastModifiedBy>Master</cp:lastModifiedBy>
  <cp:revision>35</cp:revision>
  <dcterms:created xsi:type="dcterms:W3CDTF">2021-11-01T15:53:34Z</dcterms:created>
  <dcterms:modified xsi:type="dcterms:W3CDTF">2022-06-14T15:27:12Z</dcterms:modified>
</cp:coreProperties>
</file>