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6B809-4FA6-D119-2631-E328C5B64607}" v="200" dt="2024-04-09T15:05:32.333"/>
    <p1510:client id="{9041A9FE-360E-325D-C648-399AF2B7676F}" v="8" dt="2024-04-10T06:55:34.653"/>
    <p1510:client id="{9FE1B684-D21F-A9B8-126E-D56465394AFA}" v="32" dt="2024-04-09T15:11:26.595"/>
    <p1510:client id="{C74309DF-7B1B-801F-C370-9DA952D4B784}" v="32" dt="2024-04-10T07:04:26.722"/>
    <p1510:client id="{D340C4D2-0CCF-2055-A0AC-3A0D0ECB9BB2}" v="207" dt="2024-04-09T09:36:31.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9286"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901" y="1023080"/>
            <a:ext cx="6995976" cy="339749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a:solidFill>
                  <a:schemeClr val="tx1"/>
                </a:solidFill>
                <a:latin typeface="Arial"/>
                <a:ea typeface="Arial"/>
                <a:cs typeface="Arial"/>
                <a:sym typeface="Arial"/>
              </a:rPr>
              <a:t>Student Name :</a:t>
            </a:r>
            <a:r>
              <a:rPr lang="en-US" sz="1100">
                <a:solidFill>
                  <a:schemeClr val="tx1"/>
                </a:solidFill>
              </a:rPr>
              <a:t>Chandru R</a:t>
            </a:r>
            <a:endParaRPr lang="en-US" sz="1100" b="0" i="0" u="none" strike="noStrike" cap="none">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ID :</a:t>
            </a:r>
            <a:r>
              <a:rPr lang="en-US" sz="1100">
                <a:solidFill>
                  <a:schemeClr val="tx1"/>
                </a:solidFill>
              </a:rPr>
              <a:t>720921244012</a:t>
            </a:r>
            <a:endParaRPr lang="en-US" sz="1100" b="0" i="0" u="none" strike="noStrike" cap="none">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a:solidFill>
                  <a:schemeClr val="tx1"/>
                </a:solidFill>
              </a:rPr>
              <a:t>JCT College of Engineering &amp; Technology-Coimbatore</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a:t>Student Details</a:t>
            </a:r>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504085"/>
            <a:ext cx="7886430" cy="666517"/>
          </a:xfrm>
        </p:spPr>
        <p:txBody>
          <a:bodyPr/>
          <a:lstStyle/>
          <a:p>
            <a:pPr algn="ctr"/>
            <a:r>
              <a:rPr lang="en-US" b="1"/>
              <a:t>User-Profile</a:t>
            </a:r>
          </a:p>
        </p:txBody>
      </p:sp>
      <p:pic>
        <p:nvPicPr>
          <p:cNvPr id="5" name="Picture 4" descr="A screenshot of a computer&#10;&#10;Description automatically generated">
            <a:extLst>
              <a:ext uri="{FF2B5EF4-FFF2-40B4-BE49-F238E27FC236}">
                <a16:creationId xmlns:a16="http://schemas.microsoft.com/office/drawing/2014/main" id="{C9D09716-F62A-3E10-AA5F-C7C061CC6C9D}"/>
              </a:ext>
            </a:extLst>
          </p:cNvPr>
          <p:cNvPicPr>
            <a:picLocks noChangeAspect="1"/>
          </p:cNvPicPr>
          <p:nvPr/>
        </p:nvPicPr>
        <p:blipFill>
          <a:blip r:embed="rId2"/>
          <a:stretch>
            <a:fillRect/>
          </a:stretch>
        </p:blipFill>
        <p:spPr>
          <a:xfrm>
            <a:off x="1366074" y="1171980"/>
            <a:ext cx="6415896" cy="360691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a:t>Admin- 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a:solidFill>
                  <a:srgbClr val="0D0D0D"/>
                </a:solidFill>
                <a:effectLst/>
                <a:highlight>
                  <a:srgbClr val="FFFFFF"/>
                </a:highlight>
                <a:latin typeface="Söhne"/>
              </a:rPr>
              <a:t>Content Recommendation System</a:t>
            </a:r>
            <a:r>
              <a:rPr lang="en-US" b="0" i="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a:solidFill>
                  <a:srgbClr val="0D0D0D"/>
                </a:solidFill>
                <a:effectLst/>
                <a:highlight>
                  <a:srgbClr val="FFFFFF"/>
                </a:highlight>
                <a:latin typeface="Söhne"/>
              </a:rPr>
              <a:t>Automatic Categorization</a:t>
            </a:r>
            <a:r>
              <a:rPr lang="en-US" b="0" i="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a:solidFill>
                  <a:srgbClr val="0D0D0D"/>
                </a:solidFill>
                <a:effectLst/>
                <a:highlight>
                  <a:srgbClr val="FFFFFF"/>
                </a:highlight>
                <a:latin typeface="Söhne"/>
              </a:rPr>
              <a:t>Real-Time Collaboration</a:t>
            </a:r>
            <a:r>
              <a:rPr lang="en-US" b="0" i="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a:solidFill>
                  <a:srgbClr val="0D0D0D"/>
                </a:solidFill>
                <a:effectLst/>
                <a:highlight>
                  <a:srgbClr val="FFFFFF"/>
                </a:highlight>
                <a:latin typeface="Söhne"/>
              </a:rPr>
              <a:t>Study Groups</a:t>
            </a:r>
            <a:r>
              <a:rPr lang="en-US" b="0" i="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a:solidFill>
                  <a:srgbClr val="0D0D0D"/>
                </a:solidFill>
                <a:effectLst/>
                <a:highlight>
                  <a:srgbClr val="FFFFFF"/>
                </a:highlight>
                <a:latin typeface="Söhne"/>
              </a:rPr>
              <a:t>Cloud Storage Services</a:t>
            </a:r>
            <a:r>
              <a:rPr lang="en-US" b="0" i="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a:solidFill>
                  <a:srgbClr val="0D0D0D"/>
                </a:solidFill>
                <a:effectLst/>
                <a:highlight>
                  <a:srgbClr val="FFFFFF"/>
                </a:highlight>
                <a:latin typeface="Söhne"/>
              </a:rPr>
              <a:t>Educational Tools and Platforms</a:t>
            </a:r>
            <a:r>
              <a:rPr lang="en-US" b="0" i="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23722"/>
            <a:ext cx="2149019" cy="474489"/>
          </a:xfrm>
          <a:prstGeom prst="rect">
            <a:avLst/>
          </a:prstGeom>
        </p:spPr>
        <p:txBody>
          <a:bodyPr vert="horz" wrap="square" lIns="0" tIns="12700" rIns="0" bIns="0" rtlCol="0" anchor="t">
            <a:spAutoFit/>
          </a:bodyPr>
          <a:lstStyle/>
          <a:p>
            <a:pPr marL="12700" algn="ctr">
              <a:spcBef>
                <a:spcPts val="100"/>
              </a:spcBef>
            </a:pPr>
            <a:r>
              <a:rPr lang="en-US" sz="3000" b="1" spc="-5">
                <a:solidFill>
                  <a:srgbClr val="213163"/>
                </a:solidFill>
                <a:highlight>
                  <a:srgbClr val="FFFF00"/>
                </a:highlight>
              </a:rPr>
              <a:t>Thank You!</a:t>
            </a:r>
            <a:endParaRPr lang="en-US">
              <a:highlight>
                <a:srgbClr val="FFFF00"/>
              </a:highlight>
            </a:endParaRP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latin typeface="+mj-lt"/>
              </a:rPr>
              <a:t>Notes Sharing Web Application using Django Framework</a:t>
            </a:r>
            <a:endParaRPr lang="en-US" sz="160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r>
              <a:rPr lang="en-IN" sz="1000" err="1">
                <a:solidFill>
                  <a:schemeClr val="tx1"/>
                </a:solidFill>
              </a:rPr>
              <a:t>Gpt</a:t>
            </a:r>
            <a:r>
              <a:rPr lang="en-IN" sz="100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lIns="91440" tIns="45720" rIns="91440" bIns="45720" rtlCol="0" anchor="t">
            <a:spAutoFit/>
          </a:bodyPr>
          <a:lstStyle/>
          <a:p>
            <a:pPr algn="just"/>
            <a:r>
              <a:rPr lang="en-US">
                <a:solidFill>
                  <a:srgbClr val="0D0D0D"/>
                </a:solidFill>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a:latin typeface="Söhne"/>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815882"/>
          </a:xfrm>
          <a:prstGeom prst="rect">
            <a:avLst/>
          </a:prstGeom>
          <a:noFill/>
        </p:spPr>
        <p:txBody>
          <a:bodyPr wrap="square" lIns="91440" tIns="45720" rIns="91440" bIns="45720" rtlCol="0" anchor="t">
            <a:spAutoFit/>
          </a:bodyPr>
          <a:lstStyle/>
          <a:p>
            <a:pPr algn="just"/>
            <a:r>
              <a:rPr lang="en-US">
                <a:solidFill>
                  <a:srgbClr val="0D0D0D"/>
                </a:solidFill>
                <a:highlight>
                  <a:srgbClr val="FFFFFF"/>
                </a:highlight>
              </a:rPr>
              <a:t>The main issue this project attempts to solve is the absence of a user-friendly, effective, and cooperative platform made especially for students and teachers to share and organize academic resources and notes. Even with the proliferation of online platforms, there is still a large vacuum in services especially designed to support academic collaboration, forcing many students to rely on disjointed and less safe methods of exchanging study materials. In order to create a user-friendly, safe, and scalable web application that not only makes note sharing and organizing simple but also improves the entire learning experience through community-driven design and collaborative features, this project will make use of the Django framework.</a:t>
            </a:r>
            <a:endParaRPr lang="en-US"/>
          </a:p>
          <a:p>
            <a:pPr algn="just"/>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935012"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a:solidFill>
                  <a:srgbClr val="0D0D0D"/>
                </a:solidFill>
                <a:effectLst/>
                <a:highlight>
                  <a:srgbClr val="FFFFFF"/>
                </a:highlight>
                <a:latin typeface="Söhne"/>
              </a:rPr>
              <a:t>1. </a:t>
            </a:r>
            <a:r>
              <a:rPr lang="en-US" b="1" i="0">
                <a:solidFill>
                  <a:srgbClr val="0D0D0D"/>
                </a:solidFill>
                <a:effectLst/>
                <a:highlight>
                  <a:srgbClr val="FFFFFF"/>
                </a:highlight>
                <a:latin typeface="Söhne"/>
              </a:rPr>
              <a:t>System Architecture</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1" i="0">
                <a:solidFill>
                  <a:srgbClr val="0D0D0D"/>
                </a:solidFill>
                <a:effectLst/>
                <a:highlight>
                  <a:srgbClr val="FFFFFF"/>
                </a:highlight>
                <a:latin typeface="Söhne"/>
              </a:rPr>
              <a:t>Backend Development</a:t>
            </a:r>
            <a:r>
              <a:rPr lang="en-US" b="0" i="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a:solidFill>
                  <a:srgbClr val="0D0D0D"/>
                </a:solidFill>
                <a:effectLst/>
                <a:highlight>
                  <a:srgbClr val="FFFFFF"/>
                </a:highlight>
                <a:latin typeface="Söhne"/>
              </a:rPr>
              <a:t>Frontend Integration</a:t>
            </a:r>
            <a:r>
              <a:rPr lang="en-US" b="0" i="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a:solidFill>
                  <a:srgbClr val="0D0D0D"/>
                </a:solidFill>
                <a:effectLst/>
                <a:highlight>
                  <a:srgbClr val="FFFFFF"/>
                </a:highlight>
                <a:latin typeface="Söhne"/>
              </a:rPr>
              <a:t>Database Design</a:t>
            </a:r>
            <a:r>
              <a:rPr lang="en-US" b="0" i="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a:solidFill>
                  <a:srgbClr val="0D0D0D"/>
                </a:solidFill>
                <a:effectLst/>
                <a:highlight>
                  <a:srgbClr val="FFFFFF"/>
                </a:highlight>
                <a:latin typeface="Söhne"/>
              </a:rPr>
              <a:t>2. </a:t>
            </a:r>
            <a:r>
              <a:rPr lang="en-US" b="1" i="0">
                <a:solidFill>
                  <a:srgbClr val="0D0D0D"/>
                </a:solidFill>
                <a:effectLst/>
                <a:highlight>
                  <a:srgbClr val="FFFFFF"/>
                </a:highlight>
                <a:latin typeface="Söhne"/>
              </a:rPr>
              <a:t>Core Features</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1" i="0">
                <a:solidFill>
                  <a:srgbClr val="0D0D0D"/>
                </a:solidFill>
                <a:effectLst/>
                <a:highlight>
                  <a:srgbClr val="FFFFFF"/>
                </a:highlight>
                <a:latin typeface="Söhne"/>
              </a:rPr>
              <a:t>User Authentication and Authorization</a:t>
            </a:r>
            <a:r>
              <a:rPr lang="en-US" b="0" i="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a:solidFill>
                  <a:srgbClr val="0D0D0D"/>
                </a:solidFill>
                <a:effectLst/>
                <a:highlight>
                  <a:srgbClr val="FFFFFF"/>
                </a:highlight>
                <a:latin typeface="Söhne"/>
              </a:rPr>
              <a:t>Notes Management</a:t>
            </a:r>
            <a:r>
              <a:rPr lang="en-US" b="0" i="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a:solidFill>
                  <a:srgbClr val="0D0D0D"/>
                </a:solidFill>
                <a:effectLst/>
                <a:highlight>
                  <a:srgbClr val="FFFFFF"/>
                </a:highlight>
                <a:latin typeface="Söhne"/>
              </a:rPr>
              <a:t>Collaboration Tools</a:t>
            </a:r>
            <a:r>
              <a:rPr lang="en-US" b="0" i="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lIns="91440" tIns="45720" rIns="91440" bIns="45720" rtlCol="0" anchor="t">
            <a:spAutoFit/>
          </a:bodyPr>
          <a:lstStyle/>
          <a:p>
            <a:pPr algn="l"/>
            <a:r>
              <a:rPr lang="en-US" b="0" i="0">
                <a:solidFill>
                  <a:srgbClr val="0D0D0D"/>
                </a:solidFill>
                <a:effectLst/>
                <a:highlight>
                  <a:srgbClr val="FFFFFF"/>
                </a:highlight>
                <a:latin typeface="Söhne"/>
              </a:rPr>
              <a:t>3. </a:t>
            </a:r>
            <a:r>
              <a:rPr lang="en-US" b="1" i="0">
                <a:solidFill>
                  <a:srgbClr val="0D0D0D"/>
                </a:solidFill>
                <a:effectLst/>
                <a:highlight>
                  <a:srgbClr val="FFFFFF"/>
                </a:highlight>
                <a:latin typeface="Söhne"/>
              </a:rPr>
              <a:t>Security and Privacy</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a:solidFill>
                  <a:srgbClr val="0D0D0D"/>
                </a:solidFill>
                <a:effectLst/>
                <a:highlight>
                  <a:srgbClr val="FFFFFF"/>
                </a:highlight>
                <a:latin typeface="Söhne"/>
              </a:rPr>
              <a:t>Ensure data privacy by adhering to regulations such as GDPR for the handling of personal information.</a:t>
            </a:r>
          </a:p>
          <a:p>
            <a:r>
              <a:rPr lang="en-US" b="0" i="0">
                <a:solidFill>
                  <a:srgbClr val="0D0D0D"/>
                </a:solidFill>
                <a:effectLst/>
                <a:highlight>
                  <a:srgbClr val="FFFFFF"/>
                </a:highlight>
                <a:latin typeface="Söhne"/>
              </a:rPr>
              <a:t>4. </a:t>
            </a:r>
            <a:r>
              <a:rPr lang="en-US" b="1" i="0">
                <a:solidFill>
                  <a:srgbClr val="0D0D0D"/>
                </a:solidFill>
                <a:effectLst/>
                <a:highlight>
                  <a:srgbClr val="FFFFFF"/>
                </a:highlight>
                <a:latin typeface="Söhne"/>
              </a:rPr>
              <a:t>Scalability and Performance</a:t>
            </a:r>
            <a:r>
              <a:rPr lang="en-US" b="1">
                <a:solidFill>
                  <a:srgbClr val="0D0D0D"/>
                </a:solidFill>
                <a:highlight>
                  <a:srgbClr val="FFFFFF"/>
                </a:highlight>
                <a:latin typeface="Söhne"/>
              </a:rPr>
              <a:t> </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Design the application with scalability in mind, allo</a:t>
            </a:r>
            <a:r>
              <a:rPr lang="en-US" b="0" i="0">
                <a:solidFill>
                  <a:schemeClr val="tx1"/>
                </a:solidFill>
                <a:effectLst/>
                <a:highlight>
                  <a:srgbClr val="FFFFFF"/>
                </a:highlight>
                <a:latin typeface="Söhne"/>
              </a:rPr>
              <a:t>win</a:t>
            </a:r>
            <a:r>
              <a:rPr lang="en-US" b="0" i="0">
                <a:solidFill>
                  <a:srgbClr val="0D0D0D"/>
                </a:solidFill>
                <a:effectLst/>
                <a:highlight>
                  <a:srgbClr val="FFFFFF"/>
                </a:highlight>
                <a:latin typeface="Söhne"/>
              </a:rPr>
              <a:t>g for easy adaptation to increased user numbers and data volume without performance degradation.</a:t>
            </a:r>
          </a:p>
          <a:p>
            <a:pPr algn="l">
              <a:buFont typeface="Arial" panose="020B0604020202020204" pitchFamily="34" charset="0"/>
              <a:buChar char="•"/>
            </a:pPr>
            <a:r>
              <a:rPr lang="en-US" b="0" i="0">
                <a:solidFill>
                  <a:srgbClr val="0D0D0D"/>
                </a:solidFill>
                <a:effectLst/>
                <a:highlight>
                  <a:srgbClr val="FFFFFF"/>
                </a:highlight>
                <a:latin typeface="Söhne"/>
              </a:rPr>
              <a:t>Utilize Django’s caching framework to enhance application performance and reduce server load.</a:t>
            </a:r>
          </a:p>
          <a:p>
            <a:pPr algn="l"/>
            <a:r>
              <a:rPr lang="en-US" b="0" i="0">
                <a:solidFill>
                  <a:srgbClr val="0D0D0D"/>
                </a:solidFill>
                <a:effectLst/>
                <a:highlight>
                  <a:srgbClr val="FFFFFF"/>
                </a:highlight>
                <a:latin typeface="Söhne"/>
              </a:rPr>
              <a:t>5. </a:t>
            </a:r>
            <a:r>
              <a:rPr lang="en-US" b="1" i="0">
                <a:solidFill>
                  <a:srgbClr val="0D0D0D"/>
                </a:solidFill>
                <a:effectLst/>
                <a:highlight>
                  <a:srgbClr val="FFFFFF"/>
                </a:highlight>
                <a:latin typeface="Söhne"/>
              </a:rPr>
              <a:t>User Experience (UX) Design</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a:solidFill>
                  <a:srgbClr val="0D0D0D"/>
                </a:solidFill>
                <a:effectLst/>
                <a:highlight>
                  <a:srgbClr val="FFFFFF"/>
                </a:highlight>
                <a:latin typeface="Söhne"/>
              </a:rPr>
              <a:t>6. </a:t>
            </a:r>
            <a:r>
              <a:rPr lang="en-US" b="1" i="0">
                <a:solidFill>
                  <a:srgbClr val="0D0D0D"/>
                </a:solidFill>
                <a:effectLst/>
                <a:highlight>
                  <a:srgbClr val="FFFFFF"/>
                </a:highlight>
                <a:latin typeface="Söhne"/>
              </a:rPr>
              <a:t>Testing and Quality Assurance</a:t>
            </a:r>
            <a:endParaRPr lang="en-US" b="0" i="0">
              <a:solidFill>
                <a:srgbClr val="0D0D0D"/>
              </a:solidFill>
              <a:effectLst/>
              <a:highlight>
                <a:srgbClr val="FFFFFF"/>
              </a:highlight>
              <a:latin typeface="Söhne"/>
            </a:endParaRPr>
          </a:p>
          <a:p>
            <a:pPr algn="l">
              <a:buFont typeface="Arial" panose="020B0604020202020204" pitchFamily="34" charset="0"/>
              <a:buChar char="•"/>
            </a:pPr>
            <a:r>
              <a:rPr lang="en-US" b="0" i="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675824" y="628215"/>
            <a:ext cx="2936082" cy="32226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52048"/>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16</Slides>
  <Notes>10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 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revision>27</cp:revision>
  <dcterms:modified xsi:type="dcterms:W3CDTF">2024-04-10T07:15:08Z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