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4" r:id="rId9"/>
    <p:sldId id="269" r:id="rId10"/>
    <p:sldId id="263" r:id="rId11"/>
    <p:sldId id="271" r:id="rId12"/>
    <p:sldId id="272" r:id="rId13"/>
    <p:sldId id="270" r:id="rId14"/>
    <p:sldId id="26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401" autoAdjust="0"/>
  </p:normalViewPr>
  <p:slideViewPr>
    <p:cSldViewPr>
      <p:cViewPr varScale="1">
        <p:scale>
          <a:sx n="90" d="100"/>
          <a:sy n="90" d="100"/>
        </p:scale>
        <p:origin x="54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2260536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317187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13</a:t>
            </a:fld>
            <a:endParaRPr lang="en-IN"/>
          </a:p>
        </p:txBody>
      </p:sp>
    </p:spTree>
    <p:extLst>
      <p:ext uri="{BB962C8B-B14F-4D97-AF65-F5344CB8AC3E}">
        <p14:creationId xmlns:p14="http://schemas.microsoft.com/office/powerpoint/2010/main" val="3252487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14</a:t>
            </a:fld>
            <a:endParaRPr lang="en-IN"/>
          </a:p>
        </p:txBody>
      </p:sp>
    </p:spTree>
    <p:extLst>
      <p:ext uri="{BB962C8B-B14F-4D97-AF65-F5344CB8AC3E}">
        <p14:creationId xmlns:p14="http://schemas.microsoft.com/office/powerpoint/2010/main" val="1286590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3.xml" /><Relationship Id="rId1" Type="http://schemas.openxmlformats.org/officeDocument/2006/relationships/slideLayout" Target="../slideLayouts/slideLayout4.xml" /><Relationship Id="rId5" Type="http://schemas.openxmlformats.org/officeDocument/2006/relationships/image" Target="../media/image13.png" /><Relationship Id="rId4" Type="http://schemas.openxmlformats.org/officeDocument/2006/relationships/image" Target="../media/image12.png" /></Relationships>
</file>

<file path=ppt/slides/_rels/slide12.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vasanth668" TargetMode="External" /><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5.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2820045"/>
            <a:ext cx="8610600" cy="2308324"/>
          </a:xfrm>
          <a:prstGeom prst="rect">
            <a:avLst/>
          </a:prstGeom>
          <a:noFill/>
        </p:spPr>
        <p:txBody>
          <a:bodyPr wrap="square" lIns="91440" tIns="45720" rIns="91440" bIns="45720" rtlCol="0" anchor="t">
            <a:spAutoFit/>
          </a:bodyPr>
          <a:lstStyle/>
          <a:p>
            <a:r>
              <a:rPr lang="en-US" sz="2400" dirty="0"/>
              <a:t>STUDENT NAME: VASANTH K</a:t>
            </a:r>
          </a:p>
          <a:p>
            <a:r>
              <a:rPr lang="en-US" sz="2400" dirty="0"/>
              <a:t>REGISTER NO AND NMID: 2428C0524 &amp; 53A46C48087ABE88AFC49A29FA2E3B31</a:t>
            </a:r>
          </a:p>
          <a:p>
            <a:r>
              <a:rPr lang="en-US" sz="2400" dirty="0"/>
              <a:t>DEPARTMENT: </a:t>
            </a:r>
            <a:r>
              <a:rPr lang="en-US" sz="2400" dirty="0" err="1"/>
              <a:t>B.Sc</a:t>
            </a:r>
            <a:r>
              <a:rPr lang="en-US" sz="2400" dirty="0"/>
              <a:t> - AIML</a:t>
            </a:r>
          </a:p>
          <a:p>
            <a:r>
              <a:rPr lang="en-US" sz="2400" dirty="0"/>
              <a:t>COLLEGE: KPR COLLEGE/ BHARATHIYAR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41020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41227" y="2950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2362200" y="1981201"/>
            <a:ext cx="7172326" cy="3657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CCFAF-3A46-A311-9C96-13B77E34449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6166E3D-F9BC-489A-D0C6-F34C3B0A51B5}"/>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a:extLst>
              <a:ext uri="{FF2B5EF4-FFF2-40B4-BE49-F238E27FC236}">
                <a16:creationId xmlns:a16="http://schemas.microsoft.com/office/drawing/2014/main" id="{81A6F716-2734-8EBF-0597-423E9A0245A2}"/>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F7DA61E3-B387-ECD2-2054-9E5946694B7C}"/>
              </a:ext>
            </a:extLst>
          </p:cNvPr>
          <p:cNvSpPr/>
          <p:nvPr/>
        </p:nvSpPr>
        <p:spPr>
          <a:xfrm>
            <a:off x="8841227" y="2950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F326CD56-7ED2-9A85-F6C2-EEA632E5CCF6}"/>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a:extLst>
              <a:ext uri="{FF2B5EF4-FFF2-40B4-BE49-F238E27FC236}">
                <a16:creationId xmlns:a16="http://schemas.microsoft.com/office/drawing/2014/main" id="{B6D6B083-A65D-B031-5C63-1B0F1495D020}"/>
              </a:ext>
            </a:extLst>
          </p:cNvPr>
          <p:cNvPicPr/>
          <p:nvPr/>
        </p:nvPicPr>
        <p:blipFill>
          <a:blip r:embed="rId3" cstate="print"/>
          <a:stretch>
            <a:fillRect/>
          </a:stretch>
        </p:blipFill>
        <p:spPr>
          <a:xfrm>
            <a:off x="66675" y="3381373"/>
            <a:ext cx="2466975" cy="3419475"/>
          </a:xfrm>
          <a:prstGeom prst="rect">
            <a:avLst/>
          </a:prstGeom>
        </p:spPr>
      </p:pic>
      <p:sp>
        <p:nvSpPr>
          <p:cNvPr id="7" name="object 7">
            <a:extLst>
              <a:ext uri="{FF2B5EF4-FFF2-40B4-BE49-F238E27FC236}">
                <a16:creationId xmlns:a16="http://schemas.microsoft.com/office/drawing/2014/main" id="{388C07E7-2161-0E99-47D9-F00A7EBDC1E5}"/>
              </a:ext>
            </a:extLst>
          </p:cNvPr>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a:extLst>
              <a:ext uri="{FF2B5EF4-FFF2-40B4-BE49-F238E27FC236}">
                <a16:creationId xmlns:a16="http://schemas.microsoft.com/office/drawing/2014/main" id="{C5D0659F-61C8-932A-A8A3-1AC9A5FEA574}"/>
              </a:ext>
            </a:extLst>
          </p:cNvPr>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2222765A-BC54-6BB2-B24B-CFA13FDA62A2}"/>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4"/>
          <a:stretch>
            <a:fillRect/>
          </a:stretch>
        </p:blipFill>
        <p:spPr>
          <a:xfrm>
            <a:off x="990596" y="1524000"/>
            <a:ext cx="7553329" cy="1857373"/>
          </a:xfrm>
          <a:prstGeom prst="rect">
            <a:avLst/>
          </a:prstGeom>
        </p:spPr>
      </p:pic>
      <p:pic>
        <p:nvPicPr>
          <p:cNvPr id="13" name="Picture 12"/>
          <p:cNvPicPr>
            <a:picLocks noChangeAspect="1"/>
          </p:cNvPicPr>
          <p:nvPr/>
        </p:nvPicPr>
        <p:blipFill>
          <a:blip r:embed="rId5"/>
          <a:stretch>
            <a:fillRect/>
          </a:stretch>
        </p:blipFill>
        <p:spPr>
          <a:xfrm>
            <a:off x="2780987" y="3733800"/>
            <a:ext cx="6374565" cy="2707058"/>
          </a:xfrm>
          <a:prstGeom prst="rect">
            <a:avLst/>
          </a:prstGeom>
        </p:spPr>
      </p:pic>
    </p:spTree>
    <p:extLst>
      <p:ext uri="{BB962C8B-B14F-4D97-AF65-F5344CB8AC3E}">
        <p14:creationId xmlns:p14="http://schemas.microsoft.com/office/powerpoint/2010/main" val="4180336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A7334-61A9-8E77-D9AB-2801CCBCF4B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8FBADDF-6BC3-EAC1-DC7B-97ABBDB8F778}"/>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a:extLst>
              <a:ext uri="{FF2B5EF4-FFF2-40B4-BE49-F238E27FC236}">
                <a16:creationId xmlns:a16="http://schemas.microsoft.com/office/drawing/2014/main" id="{BD2B79D0-3B45-01D8-1001-795F2B6AB5F9}"/>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6EA68525-4B0B-8263-3ADA-AFE3D638708F}"/>
              </a:ext>
            </a:extLst>
          </p:cNvPr>
          <p:cNvSpPr/>
          <p:nvPr/>
        </p:nvSpPr>
        <p:spPr>
          <a:xfrm>
            <a:off x="8841227" y="2950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CD5E75B0-A08C-25C7-8DD0-20D81BBDD637}"/>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a:extLst>
              <a:ext uri="{FF2B5EF4-FFF2-40B4-BE49-F238E27FC236}">
                <a16:creationId xmlns:a16="http://schemas.microsoft.com/office/drawing/2014/main" id="{8F1BD76A-6BAF-9768-FBB8-D02B892B437D}"/>
              </a:ext>
            </a:extLst>
          </p:cNvPr>
          <p:cNvPicPr/>
          <p:nvPr/>
        </p:nvPicPr>
        <p:blipFill>
          <a:blip r:embed="rId2" cstate="print"/>
          <a:stretch>
            <a:fillRect/>
          </a:stretch>
        </p:blipFill>
        <p:spPr>
          <a:xfrm>
            <a:off x="66675" y="3381373"/>
            <a:ext cx="2466975" cy="3419475"/>
          </a:xfrm>
          <a:prstGeom prst="rect">
            <a:avLst/>
          </a:prstGeom>
        </p:spPr>
      </p:pic>
      <p:sp>
        <p:nvSpPr>
          <p:cNvPr id="7" name="object 7">
            <a:extLst>
              <a:ext uri="{FF2B5EF4-FFF2-40B4-BE49-F238E27FC236}">
                <a16:creationId xmlns:a16="http://schemas.microsoft.com/office/drawing/2014/main" id="{F1479B16-012C-3879-8095-CC79912F53B5}"/>
              </a:ext>
            </a:extLst>
          </p:cNvPr>
          <p:cNvSpPr txBox="1">
            <a:spLocks noGrp="1"/>
          </p:cNvSpPr>
          <p:nvPr>
            <p:ph type="title"/>
          </p:nvPr>
        </p:nvSpPr>
        <p:spPr>
          <a:xfrm>
            <a:off x="772462" y="456940"/>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a:extLst>
              <a:ext uri="{FF2B5EF4-FFF2-40B4-BE49-F238E27FC236}">
                <a16:creationId xmlns:a16="http://schemas.microsoft.com/office/drawing/2014/main" id="{9AB3ADEB-F9B5-024A-11AB-A4ACBD68CF0E}"/>
              </a:ext>
            </a:extLst>
          </p:cNvPr>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0" name="Picture 9"/>
          <p:cNvPicPr>
            <a:picLocks noChangeAspect="1"/>
          </p:cNvPicPr>
          <p:nvPr/>
        </p:nvPicPr>
        <p:blipFill>
          <a:blip r:embed="rId3"/>
          <a:stretch>
            <a:fillRect/>
          </a:stretch>
        </p:blipFill>
        <p:spPr>
          <a:xfrm>
            <a:off x="2743200" y="1447800"/>
            <a:ext cx="6412352" cy="4801259"/>
          </a:xfrm>
          <a:prstGeom prst="rect">
            <a:avLst/>
          </a:prstGeom>
        </p:spPr>
      </p:pic>
    </p:spTree>
    <p:extLst>
      <p:ext uri="{BB962C8B-B14F-4D97-AF65-F5344CB8AC3E}">
        <p14:creationId xmlns:p14="http://schemas.microsoft.com/office/powerpoint/2010/main" val="1506377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615553"/>
          </a:xfrm>
        </p:spPr>
        <p:txBody>
          <a:bodyPr/>
          <a:lstStyle/>
          <a:p>
            <a:r>
              <a:rPr lang="en-US" sz="4000" dirty="0"/>
              <a:t>GITHUB LINK</a:t>
            </a:r>
            <a:endParaRPr lang="en-IN" sz="4000" dirty="0"/>
          </a:p>
        </p:txBody>
      </p:sp>
      <p:graphicFrame>
        <p:nvGraphicFramePr>
          <p:cNvPr id="5" name="Table 4">
            <a:extLst>
              <a:ext uri="{FF2B5EF4-FFF2-40B4-BE49-F238E27FC236}">
                <a16:creationId xmlns:a16="http://schemas.microsoft.com/office/drawing/2014/main" id="{48E2916F-CAC4-262B-FD65-F33620BB5932}"/>
              </a:ext>
            </a:extLst>
          </p:cNvPr>
          <p:cNvGraphicFramePr>
            <a:graphicFrameLocks noGrp="1"/>
          </p:cNvGraphicFramePr>
          <p:nvPr>
            <p:extLst>
              <p:ext uri="{D42A27DB-BD31-4B8C-83A1-F6EECF244321}">
                <p14:modId xmlns:p14="http://schemas.microsoft.com/office/powerpoint/2010/main" val="2226593314"/>
              </p:ext>
            </p:extLst>
          </p:nvPr>
        </p:nvGraphicFramePr>
        <p:xfrm>
          <a:off x="2032000" y="1447800"/>
          <a:ext cx="8128000" cy="99060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2175497112"/>
                    </a:ext>
                  </a:extLst>
                </a:gridCol>
              </a:tblGrid>
              <a:tr h="990600">
                <a:tc>
                  <a:txBody>
                    <a:bodyPr/>
                    <a:lstStyle/>
                    <a:p>
                      <a:r>
                        <a:rPr lang="en-IN" sz="2400" dirty="0">
                          <a:latin typeface="Times New Roman" panose="02020603050405020304" pitchFamily="18" charset="0"/>
                          <a:cs typeface="Times New Roman" panose="02020603050405020304" pitchFamily="18" charset="0"/>
                          <a:hlinkClick r:id="rId3"/>
                        </a:rPr>
                        <a:t>https://github.com/vasanth668</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6402531"/>
                  </a:ext>
                </a:extLst>
              </a:tr>
            </a:tbl>
          </a:graphicData>
        </a:graphic>
      </p:graphicFrame>
      <p:sp>
        <p:nvSpPr>
          <p:cNvPr id="6" name="TextBox 5">
            <a:extLst>
              <a:ext uri="{FF2B5EF4-FFF2-40B4-BE49-F238E27FC236}">
                <a16:creationId xmlns:a16="http://schemas.microsoft.com/office/drawing/2014/main" id="{AD29543E-AFBD-03DA-0B88-1964AEBF83BD}"/>
              </a:ext>
            </a:extLst>
          </p:cNvPr>
          <p:cNvSpPr txBox="1"/>
          <p:nvPr/>
        </p:nvSpPr>
        <p:spPr>
          <a:xfrm>
            <a:off x="5187495" y="2522706"/>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660777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296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graphicFrame>
        <p:nvGraphicFramePr>
          <p:cNvPr id="2" name="Table 1"/>
          <p:cNvGraphicFramePr>
            <a:graphicFrameLocks noGrp="1"/>
          </p:cNvGraphicFramePr>
          <p:nvPr>
            <p:extLst>
              <p:ext uri="{D42A27DB-BD31-4B8C-83A1-F6EECF244321}">
                <p14:modId xmlns:p14="http://schemas.microsoft.com/office/powerpoint/2010/main" val="386474639"/>
              </p:ext>
            </p:extLst>
          </p:nvPr>
        </p:nvGraphicFramePr>
        <p:xfrm>
          <a:off x="1066800" y="1477936"/>
          <a:ext cx="5638800" cy="4114800"/>
        </p:xfrm>
        <a:graphic>
          <a:graphicData uri="http://schemas.openxmlformats.org/drawingml/2006/table">
            <a:tbl>
              <a:tblPr firstRow="1" bandRow="1">
                <a:tableStyleId>{2D5ABB26-0587-4C30-8999-92F81FD0307C}</a:tableStyleId>
              </a:tblPr>
              <a:tblGrid>
                <a:gridCol w="5638800">
                  <a:extLst>
                    <a:ext uri="{9D8B030D-6E8A-4147-A177-3AD203B41FA5}">
                      <a16:colId xmlns:a16="http://schemas.microsoft.com/office/drawing/2014/main" val="2611004584"/>
                    </a:ext>
                  </a:extLst>
                </a:gridCol>
              </a:tblGrid>
              <a:tr h="1828800">
                <a:tc>
                  <a:txBody>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Provides a </a:t>
                      </a:r>
                      <a:r>
                        <a:rPr lang="en-US" sz="2400" b="0" dirty="0">
                          <a:latin typeface="Times New Roman" panose="02020603050405020304" pitchFamily="18" charset="0"/>
                          <a:cs typeface="Times New Roman" panose="02020603050405020304" pitchFamily="18" charset="0"/>
                        </a:rPr>
                        <a:t>professional online portfolio </a:t>
                      </a:r>
                      <a:r>
                        <a:rPr lang="en-US" sz="2400" dirty="0">
                          <a:latin typeface="Times New Roman" panose="02020603050405020304" pitchFamily="18" charset="0"/>
                          <a:cs typeface="Times New Roman" panose="02020603050405020304" pitchFamily="18" charset="0"/>
                        </a:rPr>
                        <a:t>for the yoga instructor.</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Built using </a:t>
                      </a:r>
                      <a:r>
                        <a:rPr lang="en-US" sz="2400" b="0" dirty="0">
                          <a:latin typeface="Times New Roman" panose="02020603050405020304" pitchFamily="18" charset="0"/>
                          <a:cs typeface="Times New Roman" panose="02020603050405020304" pitchFamily="18" charset="0"/>
                        </a:rPr>
                        <a:t>HTML, CSS, and JavaScript </a:t>
                      </a:r>
                      <a:r>
                        <a:rPr lang="en-US" sz="2400" dirty="0">
                          <a:latin typeface="Times New Roman" panose="02020603050405020304" pitchFamily="18" charset="0"/>
                          <a:cs typeface="Times New Roman" panose="02020603050405020304" pitchFamily="18" charset="0"/>
                        </a:rPr>
                        <a:t>for structure, design, and interactivity.</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Showcases </a:t>
                      </a:r>
                      <a:r>
                        <a:rPr lang="en-US" sz="2400" b="0" dirty="0">
                          <a:latin typeface="Times New Roman" panose="02020603050405020304" pitchFamily="18" charset="0"/>
                          <a:cs typeface="Times New Roman" panose="02020603050405020304" pitchFamily="18" charset="0"/>
                        </a:rPr>
                        <a:t>yoga styles, schedules, and instructor details</a:t>
                      </a:r>
                      <a:r>
                        <a:rPr lang="en-US" sz="24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Ensures a </a:t>
                      </a:r>
                      <a:r>
                        <a:rPr lang="en-US" sz="2400" b="0" dirty="0">
                          <a:latin typeface="Times New Roman" panose="02020603050405020304" pitchFamily="18" charset="0"/>
                          <a:cs typeface="Times New Roman" panose="02020603050405020304" pitchFamily="18" charset="0"/>
                        </a:rPr>
                        <a:t>responsive and user-friendly design</a:t>
                      </a:r>
                      <a:r>
                        <a:rPr lang="en-US" sz="2400" dirty="0">
                          <a:latin typeface="Times New Roman" panose="02020603050405020304" pitchFamily="18" charset="0"/>
                          <a:cs typeface="Times New Roman" panose="02020603050405020304" pitchFamily="18" charset="0"/>
                        </a:rPr>
                        <a:t> across all devices.</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Helps students </a:t>
                      </a:r>
                      <a:r>
                        <a:rPr lang="en-US" sz="2400" b="0" dirty="0">
                          <a:latin typeface="Times New Roman" panose="02020603050405020304" pitchFamily="18" charset="0"/>
                          <a:cs typeface="Times New Roman" panose="02020603050405020304" pitchFamily="18" charset="0"/>
                        </a:rPr>
                        <a:t>to connect easily and book sessions online</a:t>
                      </a:r>
                      <a:r>
                        <a:rPr lang="en-US" sz="24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8357773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aphicFrame>
        <p:nvGraphicFramePr>
          <p:cNvPr id="21" name="Table 20"/>
          <p:cNvGraphicFramePr>
            <a:graphicFrameLocks noGrp="1"/>
          </p:cNvGraphicFramePr>
          <p:nvPr>
            <p:extLst>
              <p:ext uri="{D42A27DB-BD31-4B8C-83A1-F6EECF244321}">
                <p14:modId xmlns:p14="http://schemas.microsoft.com/office/powerpoint/2010/main" val="4220801212"/>
              </p:ext>
            </p:extLst>
          </p:nvPr>
        </p:nvGraphicFramePr>
        <p:xfrm>
          <a:off x="869674" y="2414238"/>
          <a:ext cx="8128000" cy="1242557"/>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572899338"/>
                    </a:ext>
                  </a:extLst>
                </a:gridCol>
              </a:tblGrid>
              <a:tr h="1242557">
                <a:tc>
                  <a:txBody>
                    <a:bodyPr/>
                    <a:lstStyle/>
                    <a:p>
                      <a:r>
                        <a:rPr lang="en-US" sz="2400" baseline="0" dirty="0">
                          <a:latin typeface="Times New Roman" panose="02020603050405020304" pitchFamily="18" charset="0"/>
                          <a:cs typeface="Times New Roman" panose="02020603050405020304" pitchFamily="18" charset="0"/>
                        </a:rPr>
                        <a:t>Yoga instructor Portfolio Website.</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5909938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46683" y="228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753600" y="533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225056"/>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graphicFrame>
        <p:nvGraphicFramePr>
          <p:cNvPr id="9" name="Table 8"/>
          <p:cNvGraphicFramePr>
            <a:graphicFrameLocks noGrp="1"/>
          </p:cNvGraphicFramePr>
          <p:nvPr>
            <p:extLst>
              <p:ext uri="{D42A27DB-BD31-4B8C-83A1-F6EECF244321}">
                <p14:modId xmlns:p14="http://schemas.microsoft.com/office/powerpoint/2010/main" val="3559987366"/>
              </p:ext>
            </p:extLst>
          </p:nvPr>
        </p:nvGraphicFramePr>
        <p:xfrm>
          <a:off x="676275" y="903236"/>
          <a:ext cx="6715124" cy="5394960"/>
        </p:xfrm>
        <a:graphic>
          <a:graphicData uri="http://schemas.openxmlformats.org/drawingml/2006/table">
            <a:tbl>
              <a:tblPr firstRow="1" bandRow="1">
                <a:tableStyleId>{7DF18680-E054-41AD-8BC1-D1AEF772440D}</a:tableStyleId>
              </a:tblPr>
              <a:tblGrid>
                <a:gridCol w="6715124">
                  <a:extLst>
                    <a:ext uri="{9D8B030D-6E8A-4147-A177-3AD203B41FA5}">
                      <a16:colId xmlns:a16="http://schemas.microsoft.com/office/drawing/2014/main" val="3770316800"/>
                    </a:ext>
                  </a:extLst>
                </a:gridCol>
              </a:tblGrid>
              <a:tr h="3363362">
                <a:tc>
                  <a:txBody>
                    <a:bodyPr/>
                    <a:lstStyle/>
                    <a:p>
                      <a:endParaRPr lang="en-US" sz="2400" b="0" dirty="0">
                        <a:solidFill>
                          <a:schemeClr val="tx1"/>
                        </a:solidFill>
                        <a:latin typeface="Times New Roman" panose="02020603050405020304" pitchFamily="18" charset="0"/>
                        <a:cs typeface="Times New Roman" panose="02020603050405020304" pitchFamily="18" charset="0"/>
                      </a:endParaRPr>
                    </a:p>
                    <a:p>
                      <a:r>
                        <a:rPr lang="en-US" sz="2400" b="0" dirty="0">
                          <a:solidFill>
                            <a:schemeClr val="tx1"/>
                          </a:solidFill>
                          <a:latin typeface="Times New Roman" panose="02020603050405020304" pitchFamily="18" charset="0"/>
                          <a:cs typeface="Times New Roman" panose="02020603050405020304" pitchFamily="18" charset="0"/>
                        </a:rPr>
                        <a:t>In today’s fast-paced and stressful world, many people struggle to find effective ways to manage stress, improve physical health, and maintain mental well-being. Sedentary lifestyles, poor posture, and lack of mindfulness contribute to increasing rates of anxiety, chronic pain, and lifestyle-related illnesses. Despite the known benefits of yoga for holistic health, many individuals face barriers such as lack of guidance, motivation, or access to quality instruction tailored to their unique needs.</a:t>
                      </a:r>
                    </a:p>
                    <a:p>
                      <a:pPr marL="0" indent="0">
                        <a:buFont typeface="Arial" panose="020B0604020202020204" pitchFamily="34" charset="0"/>
                        <a:buNone/>
                      </a:pPr>
                      <a:endParaRPr lang="en-IN" sz="2400" b="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000304087"/>
                  </a:ext>
                </a:extLst>
              </a:tr>
              <a:tr h="343200">
                <a:tc>
                  <a:txBody>
                    <a:bodyPr/>
                    <a:lstStyle/>
                    <a:p>
                      <a:pPr marL="0" indent="0">
                        <a:buFont typeface="Arial" panose="020B0604020202020204" pitchFamily="34" charset="0"/>
                        <a:buNone/>
                      </a:pPr>
                      <a:endParaRPr lang="en-IN" sz="2400" b="0" i="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440089452"/>
                  </a:ext>
                </a:extLst>
              </a:tr>
              <a:tr h="343200">
                <a:tc>
                  <a:txBody>
                    <a:bodyPr/>
                    <a:lstStyle/>
                    <a:p>
                      <a:pPr marL="0" indent="0">
                        <a:buFont typeface="Arial" panose="020B0604020202020204" pitchFamily="34" charset="0"/>
                        <a:buNone/>
                      </a:pPr>
                      <a:endParaRPr lang="en-IN" sz="2400" b="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12667882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83439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4" cstate="print"/>
          <a:stretch>
            <a:fillRect/>
          </a:stretch>
        </p:blipFill>
        <p:spPr>
          <a:xfrm>
            <a:off x="663928" y="6373324"/>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graphicFrame>
        <p:nvGraphicFramePr>
          <p:cNvPr id="11" name="Table 10"/>
          <p:cNvGraphicFramePr>
            <a:graphicFrameLocks noGrp="1"/>
          </p:cNvGraphicFramePr>
          <p:nvPr>
            <p:extLst>
              <p:ext uri="{D42A27DB-BD31-4B8C-83A1-F6EECF244321}">
                <p14:modId xmlns:p14="http://schemas.microsoft.com/office/powerpoint/2010/main" val="1509494026"/>
              </p:ext>
            </p:extLst>
          </p:nvPr>
        </p:nvGraphicFramePr>
        <p:xfrm>
          <a:off x="1069455" y="1676401"/>
          <a:ext cx="7607653" cy="4988706"/>
        </p:xfrm>
        <a:graphic>
          <a:graphicData uri="http://schemas.openxmlformats.org/drawingml/2006/table">
            <a:tbl>
              <a:tblPr firstRow="1" bandRow="1">
                <a:tableStyleId>{7DF18680-E054-41AD-8BC1-D1AEF772440D}</a:tableStyleId>
              </a:tblPr>
              <a:tblGrid>
                <a:gridCol w="7607653">
                  <a:extLst>
                    <a:ext uri="{9D8B030D-6E8A-4147-A177-3AD203B41FA5}">
                      <a16:colId xmlns:a16="http://schemas.microsoft.com/office/drawing/2014/main" val="1561439831"/>
                    </a:ext>
                  </a:extLst>
                </a:gridCol>
              </a:tblGrid>
              <a:tr h="4988706">
                <a:tc>
                  <a:txBody>
                    <a:bodyPr/>
                    <a:lstStyle/>
                    <a:p>
                      <a:pPr marL="342900" indent="-342900">
                        <a:buFont typeface="Wingdings" panose="05000000000000000000" pitchFamily="2" charset="2"/>
                        <a:buChar char="§"/>
                      </a:pPr>
                      <a:r>
                        <a:rPr lang="en-US" sz="2400" b="0" dirty="0">
                          <a:solidFill>
                            <a:schemeClr val="tx1"/>
                          </a:solidFill>
                          <a:latin typeface="Times New Roman" panose="02020603050405020304" pitchFamily="18" charset="0"/>
                          <a:cs typeface="Times New Roman" panose="02020603050405020304" pitchFamily="18" charset="0"/>
                        </a:rPr>
                        <a:t>Build a professional online portfolio for yoga instructors.</a:t>
                      </a:r>
                    </a:p>
                    <a:p>
                      <a:pPr marL="342900" indent="-342900">
                        <a:buFont typeface="Wingdings" panose="05000000000000000000" pitchFamily="2" charset="2"/>
                        <a:buChar char="§"/>
                      </a:pPr>
                      <a:r>
                        <a:rPr lang="en-US" sz="2400" b="0" dirty="0">
                          <a:solidFill>
                            <a:schemeClr val="tx1"/>
                          </a:solidFill>
                          <a:latin typeface="Times New Roman" panose="02020603050405020304" pitchFamily="18" charset="0"/>
                          <a:cs typeface="Times New Roman" panose="02020603050405020304" pitchFamily="18" charset="0"/>
                        </a:rPr>
                        <a:t>Showcase yoga styles, skills, and teaching philosophy.</a:t>
                      </a:r>
                    </a:p>
                    <a:p>
                      <a:pPr marL="342900" indent="-342900">
                        <a:buFont typeface="Wingdings" panose="05000000000000000000" pitchFamily="2" charset="2"/>
                        <a:buChar char="§"/>
                      </a:pPr>
                      <a:r>
                        <a:rPr lang="en-US" sz="2400" b="0" dirty="0">
                          <a:solidFill>
                            <a:schemeClr val="tx1"/>
                          </a:solidFill>
                          <a:latin typeface="Times New Roman" panose="02020603050405020304" pitchFamily="18" charset="0"/>
                          <a:cs typeface="Times New Roman" panose="02020603050405020304" pitchFamily="18" charset="0"/>
                        </a:rPr>
                        <a:t>Provide schedules, class information, and booking options.</a:t>
                      </a:r>
                    </a:p>
                    <a:p>
                      <a:pPr marL="342900" indent="-342900">
                        <a:buFont typeface="Wingdings" panose="05000000000000000000" pitchFamily="2" charset="2"/>
                        <a:buChar char="§"/>
                      </a:pPr>
                      <a:r>
                        <a:rPr lang="en-US" sz="2400" b="0" dirty="0">
                          <a:solidFill>
                            <a:schemeClr val="tx1"/>
                          </a:solidFill>
                          <a:latin typeface="Times New Roman" panose="02020603050405020304" pitchFamily="18" charset="0"/>
                          <a:cs typeface="Times New Roman" panose="02020603050405020304" pitchFamily="18" charset="0"/>
                        </a:rPr>
                        <a:t>Improve visibility and attract new students through an engaging web platform.</a:t>
                      </a:r>
                    </a:p>
                    <a:p>
                      <a:pPr marL="342900" indent="-342900">
                        <a:buFont typeface="Wingdings" panose="05000000000000000000" pitchFamily="2" charset="2"/>
                        <a:buChar char="§"/>
                      </a:pPr>
                      <a:r>
                        <a:rPr lang="en-US" sz="2400" b="0" dirty="0">
                          <a:solidFill>
                            <a:schemeClr val="tx1"/>
                          </a:solidFill>
                          <a:latin typeface="Times New Roman" panose="02020603050405020304" pitchFamily="18" charset="0"/>
                          <a:cs typeface="Times New Roman" panose="02020603050405020304" pitchFamily="18" charset="0"/>
                        </a:rPr>
                        <a:t>HTML → For structure and content.</a:t>
                      </a:r>
                      <a:r>
                        <a:rPr lang="en-IN" sz="2400" b="0" dirty="0">
                          <a:solidFill>
                            <a:schemeClr val="tx1"/>
                          </a:solidFill>
                          <a:latin typeface="Times New Roman" panose="02020603050405020304" pitchFamily="18" charset="0"/>
                          <a:cs typeface="Times New Roman" panose="02020603050405020304" pitchFamily="18" charset="0"/>
                        </a:rPr>
                        <a:t>ML5 → For structure and content.</a:t>
                      </a:r>
                    </a:p>
                    <a:p>
                      <a:pPr marL="342900" indent="-342900">
                        <a:buFont typeface="Wingdings" panose="05000000000000000000" pitchFamily="2" charset="2"/>
                        <a:buChar char="§"/>
                      </a:pPr>
                      <a:r>
                        <a:rPr lang="en-IN" sz="2400" b="0" dirty="0">
                          <a:solidFill>
                            <a:schemeClr val="tx1"/>
                          </a:solidFill>
                          <a:latin typeface="Times New Roman" panose="02020603050405020304" pitchFamily="18" charset="0"/>
                          <a:cs typeface="Times New Roman" panose="02020603050405020304" pitchFamily="18" charset="0"/>
                        </a:rPr>
                        <a:t>CSS → For design, layout, and responsive styling.</a:t>
                      </a:r>
                    </a:p>
                    <a:p>
                      <a:pPr marL="342900" indent="-342900">
                        <a:buFont typeface="Wingdings" panose="05000000000000000000" pitchFamily="2" charset="2"/>
                        <a:buChar char="§"/>
                      </a:pPr>
                      <a:r>
                        <a:rPr lang="en-IN" sz="2400" b="0" dirty="0">
                          <a:solidFill>
                            <a:schemeClr val="tx1"/>
                          </a:solidFill>
                          <a:latin typeface="Times New Roman" panose="02020603050405020304" pitchFamily="18" charset="0"/>
                          <a:cs typeface="Times New Roman" panose="02020603050405020304" pitchFamily="18" charset="0"/>
                        </a:rPr>
                        <a:t>JavaScript → For interactivity (sliders, navigation, form     validation).</a:t>
                      </a:r>
                    </a:p>
                    <a:p>
                      <a:pPr marL="342900" indent="-342900">
                        <a:buFont typeface="Wingdings" panose="05000000000000000000" pitchFamily="2" charset="2"/>
                        <a:buChar char="§"/>
                      </a:pPr>
                      <a:r>
                        <a:rPr lang="en-US" sz="2400" b="0" dirty="0">
                          <a:solidFill>
                            <a:schemeClr val="tx1"/>
                          </a:solidFill>
                          <a:latin typeface="Times New Roman" panose="02020603050405020304" pitchFamily="18" charset="0"/>
                          <a:cs typeface="Times New Roman" panose="02020603050405020304" pitchFamily="18" charset="0"/>
                        </a:rPr>
                        <a:t>professional digital presence.</a:t>
                      </a:r>
                    </a:p>
                    <a:p>
                      <a:pPr marL="0" indent="0">
                        <a:buFont typeface="Wingdings" panose="05000000000000000000" pitchFamily="2" charset="2"/>
                        <a:buNone/>
                      </a:pPr>
                      <a:endParaRPr lang="en-IN" sz="2400" b="0" i="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36007763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229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13" name="Table 12">
            <a:extLst>
              <a:ext uri="{FF2B5EF4-FFF2-40B4-BE49-F238E27FC236}">
                <a16:creationId xmlns:a16="http://schemas.microsoft.com/office/drawing/2014/main" id="{5BFE42A0-EABB-A4A4-74DF-6E684AA5924E}"/>
              </a:ext>
            </a:extLst>
          </p:cNvPr>
          <p:cNvGraphicFramePr>
            <a:graphicFrameLocks noGrp="1"/>
          </p:cNvGraphicFramePr>
          <p:nvPr>
            <p:extLst>
              <p:ext uri="{D42A27DB-BD31-4B8C-83A1-F6EECF244321}">
                <p14:modId xmlns:p14="http://schemas.microsoft.com/office/powerpoint/2010/main" val="355968773"/>
              </p:ext>
            </p:extLst>
          </p:nvPr>
        </p:nvGraphicFramePr>
        <p:xfrm>
          <a:off x="990600" y="1409952"/>
          <a:ext cx="7553325" cy="5248023"/>
        </p:xfrm>
        <a:graphic>
          <a:graphicData uri="http://schemas.openxmlformats.org/drawingml/2006/table">
            <a:tbl>
              <a:tblPr firstRow="1" bandRow="1">
                <a:tableStyleId>{2D5ABB26-0587-4C30-8999-92F81FD0307C}</a:tableStyleId>
              </a:tblPr>
              <a:tblGrid>
                <a:gridCol w="7553325">
                  <a:extLst>
                    <a:ext uri="{9D8B030D-6E8A-4147-A177-3AD203B41FA5}">
                      <a16:colId xmlns:a16="http://schemas.microsoft.com/office/drawing/2014/main" val="905255158"/>
                    </a:ext>
                  </a:extLst>
                </a:gridCol>
              </a:tblGrid>
              <a:tr h="5248023">
                <a:tc>
                  <a:txBody>
                    <a:bodyPr/>
                    <a:lstStyle/>
                    <a:p>
                      <a:endParaRPr lang="en-US" sz="2400" dirty="0"/>
                    </a:p>
                    <a:p>
                      <a:pPr marL="342900" indent="-3429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Working Professionals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People managing work-related stress and sedentary lifestyles who want convenient and effective ways to improve physical and mental well-being, often through online or after-work classes..</a:t>
                      </a:r>
                    </a:p>
                    <a:p>
                      <a:pPr marL="342900" indent="-3429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Athletes and Fitness Enthusiasts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Those looking to complement their training with yoga for injury prevention, flexibility, and recovery.</a:t>
                      </a:r>
                    </a:p>
                    <a:p>
                      <a:pPr marL="342900" indent="-3429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corporate Clients and Organizations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Companies interested in wellness programs to reduce employee stress, increase productivity, and promote a healthier work culture.</a:t>
                      </a:r>
                    </a:p>
                    <a:p>
                      <a:endParaRPr lang="en-IN"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92238539"/>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467600" y="8392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graphicFrame>
        <p:nvGraphicFramePr>
          <p:cNvPr id="8" name="Table 7"/>
          <p:cNvGraphicFramePr>
            <a:graphicFrameLocks noGrp="1"/>
          </p:cNvGraphicFramePr>
          <p:nvPr>
            <p:extLst>
              <p:ext uri="{D42A27DB-BD31-4B8C-83A1-F6EECF244321}">
                <p14:modId xmlns:p14="http://schemas.microsoft.com/office/powerpoint/2010/main" val="3890221124"/>
              </p:ext>
            </p:extLst>
          </p:nvPr>
        </p:nvGraphicFramePr>
        <p:xfrm>
          <a:off x="3810000" y="2133600"/>
          <a:ext cx="3200400" cy="2286000"/>
        </p:xfrm>
        <a:graphic>
          <a:graphicData uri="http://schemas.openxmlformats.org/drawingml/2006/table">
            <a:tbl>
              <a:tblPr firstRow="1" bandRow="1">
                <a:tableStyleId>{2D5ABB26-0587-4C30-8999-92F81FD0307C}</a:tableStyleId>
              </a:tblPr>
              <a:tblGrid>
                <a:gridCol w="3200400">
                  <a:extLst>
                    <a:ext uri="{9D8B030D-6E8A-4147-A177-3AD203B41FA5}">
                      <a16:colId xmlns:a16="http://schemas.microsoft.com/office/drawing/2014/main" val="395196028"/>
                    </a:ext>
                  </a:extLst>
                </a:gridCol>
              </a:tblGrid>
              <a:tr h="1524000">
                <a:tc>
                  <a:txBody>
                    <a:bodyPr/>
                    <a:lstStyle/>
                    <a:p>
                      <a:pPr marL="342900" indent="-34290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HTML</a:t>
                      </a:r>
                    </a:p>
                    <a:p>
                      <a:pPr marL="342900" indent="-34290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CSS</a:t>
                      </a:r>
                    </a:p>
                    <a:p>
                      <a:pPr marL="342900" indent="-34290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JavaScript</a:t>
                      </a:r>
                    </a:p>
                    <a:p>
                      <a:pPr marL="342900" indent="-34290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Git and GitHub</a:t>
                      </a:r>
                    </a:p>
                    <a:p>
                      <a:pPr marL="342900" indent="-34290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VS Code</a:t>
                      </a:r>
                    </a:p>
                    <a:p>
                      <a:pPr marL="342900" indent="-342900">
                        <a:buFont typeface="Arial" panose="020B0604020202020204" pitchFamily="34" charset="0"/>
                        <a:buChar char="•"/>
                      </a:pPr>
                      <a:endParaRPr lang="en-IN"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0728883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PORTFOLIO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2" name="Table 1"/>
          <p:cNvGraphicFramePr>
            <a:graphicFrameLocks noGrp="1"/>
          </p:cNvGraphicFramePr>
          <p:nvPr>
            <p:extLst>
              <p:ext uri="{D42A27DB-BD31-4B8C-83A1-F6EECF244321}">
                <p14:modId xmlns:p14="http://schemas.microsoft.com/office/powerpoint/2010/main" val="4099465033"/>
              </p:ext>
            </p:extLst>
          </p:nvPr>
        </p:nvGraphicFramePr>
        <p:xfrm>
          <a:off x="838200" y="1524000"/>
          <a:ext cx="7467600" cy="4480560"/>
        </p:xfrm>
        <a:graphic>
          <a:graphicData uri="http://schemas.openxmlformats.org/drawingml/2006/table">
            <a:tbl>
              <a:tblPr firstRow="1" bandRow="1">
                <a:tableStyleId>{2D5ABB26-0587-4C30-8999-92F81FD0307C}</a:tableStyleId>
              </a:tblPr>
              <a:tblGrid>
                <a:gridCol w="7467600">
                  <a:extLst>
                    <a:ext uri="{9D8B030D-6E8A-4147-A177-3AD203B41FA5}">
                      <a16:colId xmlns:a16="http://schemas.microsoft.com/office/drawing/2014/main" val="2595074763"/>
                    </a:ext>
                  </a:extLst>
                </a:gridCol>
              </a:tblGrid>
              <a:tr h="3048000">
                <a:tc>
                  <a:txBody>
                    <a:bodyPr/>
                    <a:lstStyle/>
                    <a:p>
                      <a:pPr marL="342900" indent="-342900">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      HOME</a:t>
                      </a:r>
                      <a:r>
                        <a:rPr lang="en-US" sz="2400" b="1" baseline="0" dirty="0">
                          <a:solidFill>
                            <a:schemeClr val="tx1"/>
                          </a:solidFill>
                          <a:latin typeface="Times New Roman" panose="02020603050405020304" pitchFamily="18" charset="0"/>
                          <a:cs typeface="Times New Roman" panose="02020603050405020304" pitchFamily="18" charset="0"/>
                        </a:rPr>
                        <a:t> PAGE:</a:t>
                      </a:r>
                    </a:p>
                    <a:p>
                      <a:pPr marL="0" indent="0" algn="l">
                        <a:buFont typeface="Wingdings" panose="05000000000000000000" pitchFamily="2" charset="2"/>
                        <a:buNone/>
                      </a:pPr>
                      <a:r>
                        <a:rPr lang="en-US" sz="2400" b="1" baseline="0" dirty="0">
                          <a:solidFill>
                            <a:schemeClr val="tx1"/>
                          </a:solidFill>
                          <a:latin typeface="Times New Roman" panose="02020603050405020304" pitchFamily="18" charset="0"/>
                          <a:cs typeface="Times New Roman" panose="02020603050405020304" pitchFamily="18" charset="0"/>
                        </a:rPr>
                        <a:t>             </a:t>
                      </a:r>
                      <a:r>
                        <a:rPr lang="en-US" sz="2400" dirty="0"/>
                        <a:t>Hero image with intro and motivational quote.</a:t>
                      </a:r>
                    </a:p>
                    <a:p>
                      <a:pPr marL="342900" indent="-342900" algn="l">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      ABOUT ME :</a:t>
                      </a:r>
                    </a:p>
                    <a:p>
                      <a:pPr marL="0" indent="0" algn="l">
                        <a:buFont typeface="Wingdings" panose="05000000000000000000" pitchFamily="2" charset="2"/>
                        <a:buNone/>
                      </a:pPr>
                      <a:r>
                        <a:rPr lang="en-US" sz="2400" b="1" dirty="0">
                          <a:solidFill>
                            <a:schemeClr val="tx1"/>
                          </a:solidFill>
                          <a:latin typeface="Times New Roman" panose="02020603050405020304" pitchFamily="18" charset="0"/>
                          <a:cs typeface="Times New Roman" panose="02020603050405020304" pitchFamily="18" charset="0"/>
                        </a:rPr>
                        <a:t>             </a:t>
                      </a:r>
                      <a:r>
                        <a:rPr lang="en-US" sz="2400" dirty="0"/>
                        <a:t>Instructor bio, experience, and certifications.</a:t>
                      </a:r>
                    </a:p>
                    <a:p>
                      <a:pPr marL="342900" indent="-342900" algn="l">
                        <a:buFont typeface="Wingdings" panose="05000000000000000000" pitchFamily="2" charset="2"/>
                        <a:buChar char="§"/>
                      </a:pPr>
                      <a:r>
                        <a:rPr lang="en-US" sz="2400" b="1" baseline="0" dirty="0">
                          <a:solidFill>
                            <a:schemeClr val="tx1"/>
                          </a:solidFill>
                          <a:latin typeface="Times New Roman" panose="02020603050405020304" pitchFamily="18" charset="0"/>
                          <a:cs typeface="Times New Roman" panose="02020603050405020304" pitchFamily="18" charset="0"/>
                        </a:rPr>
                        <a:t>      SERVICES:</a:t>
                      </a:r>
                    </a:p>
                    <a:p>
                      <a:pPr marL="0" indent="0" algn="l">
                        <a:buFont typeface="Wingdings" panose="05000000000000000000" pitchFamily="2" charset="2"/>
                        <a:buNone/>
                      </a:pPr>
                      <a:r>
                        <a:rPr lang="en-US" sz="2400" b="1" baseline="0" dirty="0">
                          <a:solidFill>
                            <a:schemeClr val="tx1"/>
                          </a:solidFill>
                          <a:latin typeface="Times New Roman" panose="02020603050405020304" pitchFamily="18" charset="0"/>
                          <a:cs typeface="Times New Roman" panose="02020603050405020304" pitchFamily="18" charset="0"/>
                        </a:rPr>
                        <a:t>             </a:t>
                      </a:r>
                      <a:r>
                        <a:rPr lang="en-US" sz="2400" dirty="0"/>
                        <a:t>Details of yoga styles offered with icons/images.</a:t>
                      </a:r>
                    </a:p>
                    <a:p>
                      <a:pPr marL="342900" indent="-342900" algn="l">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     </a:t>
                      </a:r>
                      <a:r>
                        <a:rPr lang="en-IN" sz="2400" b="1" dirty="0">
                          <a:solidFill>
                            <a:schemeClr val="tx1"/>
                          </a:solidFill>
                          <a:latin typeface="+mn-lt"/>
                          <a:cs typeface="+mn-cs"/>
                        </a:rPr>
                        <a:t>TESTIMONIALS :</a:t>
                      </a:r>
                    </a:p>
                    <a:p>
                      <a:pPr marL="0" indent="0" algn="l">
                        <a:buFont typeface="Wingdings" panose="05000000000000000000" pitchFamily="2" charset="2"/>
                        <a:buNone/>
                      </a:pPr>
                      <a:r>
                        <a:rPr lang="en-US" sz="2400" b="1" dirty="0">
                          <a:solidFill>
                            <a:schemeClr val="tx1"/>
                          </a:solidFill>
                          <a:latin typeface="+mn-lt"/>
                          <a:cs typeface="+mn-cs"/>
                        </a:rPr>
                        <a:t>              </a:t>
                      </a:r>
                      <a:r>
                        <a:rPr lang="en-US" sz="2400" dirty="0"/>
                        <a:t>Student feedback in card layout.</a:t>
                      </a:r>
                    </a:p>
                    <a:p>
                      <a:pPr marL="342900" indent="-342900" algn="l">
                        <a:buFont typeface="Wingdings" panose="05000000000000000000" pitchFamily="2" charset="2"/>
                        <a:buChar char="§"/>
                      </a:pPr>
                      <a:r>
                        <a:rPr lang="en-US" sz="2400" dirty="0"/>
                        <a:t>      </a:t>
                      </a:r>
                      <a:r>
                        <a:rPr lang="en-US" sz="2400" b="1" dirty="0"/>
                        <a:t>CONTACT:</a:t>
                      </a:r>
                    </a:p>
                    <a:p>
                      <a:pPr marL="0" indent="0" algn="l">
                        <a:buFont typeface="Wingdings" panose="05000000000000000000" pitchFamily="2" charset="2"/>
                        <a:buNone/>
                      </a:pPr>
                      <a:r>
                        <a:rPr lang="en-US" sz="2400" b="1" baseline="0" dirty="0"/>
                        <a:t>             </a:t>
                      </a:r>
                      <a:r>
                        <a:rPr lang="en-IN" sz="2400" dirty="0"/>
                        <a:t>Form + social media links.</a:t>
                      </a:r>
                      <a:endParaRPr lang="en-US" sz="2400" b="1" dirty="0"/>
                    </a:p>
                    <a:p>
                      <a:pPr marL="0" indent="0" algn="l">
                        <a:buFont typeface="Wingdings" panose="05000000000000000000" pitchFamily="2" charset="2"/>
                        <a:buNone/>
                      </a:pPr>
                      <a:r>
                        <a:rPr lang="en-US" sz="2400" b="1" dirty="0">
                          <a:solidFill>
                            <a:schemeClr val="tx1"/>
                          </a:solidFill>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
                      </a:pPr>
                      <a:endParaRPr lang="en-US" sz="2400" b="0" dirty="0">
                        <a:solidFill>
                          <a:srgbClr val="FF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3817567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graphicFrame>
        <p:nvGraphicFramePr>
          <p:cNvPr id="3" name="Table 2"/>
          <p:cNvGraphicFramePr>
            <a:graphicFrameLocks noGrp="1"/>
          </p:cNvGraphicFramePr>
          <p:nvPr>
            <p:extLst>
              <p:ext uri="{D42A27DB-BD31-4B8C-83A1-F6EECF244321}">
                <p14:modId xmlns:p14="http://schemas.microsoft.com/office/powerpoint/2010/main" val="3419891933"/>
              </p:ext>
            </p:extLst>
          </p:nvPr>
        </p:nvGraphicFramePr>
        <p:xfrm>
          <a:off x="914400" y="1752600"/>
          <a:ext cx="6622732" cy="4754880"/>
        </p:xfrm>
        <a:graphic>
          <a:graphicData uri="http://schemas.openxmlformats.org/drawingml/2006/table">
            <a:tbl>
              <a:tblPr firstRow="1" bandRow="1">
                <a:tableStyleId>{2D5ABB26-0587-4C30-8999-92F81FD0307C}</a:tableStyleId>
              </a:tblPr>
              <a:tblGrid>
                <a:gridCol w="6622732">
                  <a:extLst>
                    <a:ext uri="{9D8B030D-6E8A-4147-A177-3AD203B41FA5}">
                      <a16:colId xmlns:a16="http://schemas.microsoft.com/office/drawing/2014/main" val="2451264192"/>
                    </a:ext>
                  </a:extLst>
                </a:gridCol>
              </a:tblGrid>
              <a:tr h="3276600">
                <a:tc>
                  <a:txBody>
                    <a:bodyPr/>
                    <a:lstStyle/>
                    <a:p>
                      <a:pPr marL="342900" indent="-3429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Variety of Classes:</a:t>
                      </a:r>
                      <a:r>
                        <a:rPr lang="en-US" sz="2400" dirty="0">
                          <a:latin typeface="Times New Roman" panose="02020603050405020304" pitchFamily="18" charset="0"/>
                          <a:cs typeface="Times New Roman" panose="02020603050405020304" pitchFamily="18" charset="0"/>
                        </a:rPr>
                        <a:t> Different yoga styles (</a:t>
                      </a:r>
                      <a:r>
                        <a:rPr lang="en-US" sz="2400" dirty="0" err="1">
                          <a:latin typeface="Times New Roman" panose="02020603050405020304" pitchFamily="18" charset="0"/>
                          <a:cs typeface="Times New Roman" panose="02020603050405020304" pitchFamily="18" charset="0"/>
                        </a:rPr>
                        <a:t>Vinyasa</a:t>
                      </a:r>
                      <a:r>
                        <a:rPr lang="en-US" sz="2400" dirty="0">
                          <a:latin typeface="Times New Roman" panose="02020603050405020304" pitchFamily="18" charset="0"/>
                          <a:cs typeface="Times New Roman" panose="02020603050405020304" pitchFamily="18" charset="0"/>
                        </a:rPr>
                        <a:t>, Hatha, Yin, Prenatal) for all levels</a:t>
                      </a:r>
                    </a:p>
                    <a:p>
                      <a:pPr marL="342900" indent="-3429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Flexible Scheduling:</a:t>
                      </a:r>
                      <a:r>
                        <a:rPr lang="en-US" sz="2400" dirty="0">
                          <a:latin typeface="Times New Roman" panose="02020603050405020304" pitchFamily="18" charset="0"/>
                          <a:cs typeface="Times New Roman" panose="02020603050405020304" pitchFamily="18" charset="0"/>
                        </a:rPr>
                        <a:t> Online and in-person classes with easy booking and notifications</a:t>
                      </a:r>
                    </a:p>
                    <a:p>
                      <a:pPr marL="342900" indent="-3429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Personalized Plans:</a:t>
                      </a:r>
                      <a:r>
                        <a:rPr lang="en-US" sz="2400" dirty="0">
                          <a:latin typeface="Times New Roman" panose="02020603050405020304" pitchFamily="18" charset="0"/>
                          <a:cs typeface="Times New Roman" panose="02020603050405020304" pitchFamily="18" charset="0"/>
                        </a:rPr>
                        <a:t> Customized routines and private sessions tailored to individual goals</a:t>
                      </a:r>
                    </a:p>
                    <a:p>
                      <a:pPr marL="342900" indent="-3429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Instructional Content:</a:t>
                      </a:r>
                      <a:r>
                        <a:rPr lang="en-US" sz="2400" dirty="0">
                          <a:latin typeface="Times New Roman" panose="02020603050405020304" pitchFamily="18" charset="0"/>
                          <a:cs typeface="Times New Roman" panose="02020603050405020304" pitchFamily="18" charset="0"/>
                        </a:rPr>
                        <a:t> Videos, guided meditations, and written tips for practice support</a:t>
                      </a:r>
                    </a:p>
                    <a:p>
                      <a:pPr marL="342900" indent="-3429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Community Engagement:</a:t>
                      </a:r>
                      <a:r>
                        <a:rPr lang="en-US" sz="2400" dirty="0">
                          <a:latin typeface="Times New Roman" panose="02020603050405020304" pitchFamily="18" charset="0"/>
                          <a:cs typeface="Times New Roman" panose="02020603050405020304" pitchFamily="18" charset="0"/>
                        </a:rPr>
                        <a:t> Forums, social media sharing, and workshops to build connection</a:t>
                      </a:r>
                    </a:p>
                    <a:p>
                      <a:pPr marL="342900" indent="-342900">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Progress Tracking:</a:t>
                      </a:r>
                      <a:r>
                        <a:rPr lang="en-US" sz="2400" dirty="0">
                          <a:latin typeface="Times New Roman" panose="02020603050405020304" pitchFamily="18" charset="0"/>
                          <a:cs typeface="Times New Roman" panose="02020603050405020304" pitchFamily="18" charset="0"/>
                        </a:rPr>
                        <a:t> User profiles to monitor growth and set wellness goals</a:t>
                      </a:r>
                    </a:p>
                    <a:p>
                      <a:pPr marL="285750" indent="-285750">
                        <a:buFont typeface="Wingdings" panose="05000000000000000000" pitchFamily="2" charset="2"/>
                        <a:buChar char="§"/>
                      </a:pPr>
                      <a:endParaRPr lang="en-IN" dirty="0"/>
                    </a:p>
                  </a:txBody>
                  <a:tcPr/>
                </a:tc>
                <a:extLst>
                  <a:ext uri="{0D108BD9-81ED-4DB2-BD59-A6C34878D82A}">
                    <a16:rowId xmlns:a16="http://schemas.microsoft.com/office/drawing/2014/main" val="3799008268"/>
                  </a:ext>
                </a:extLst>
              </a:tr>
            </a:tbl>
          </a:graphicData>
        </a:graphic>
      </p:graphicFrame>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581</TotalTime>
  <Words>492</Words>
  <Application>Microsoft Office PowerPoint</Application>
  <PresentationFormat>Widescreen</PresentationFormat>
  <Paragraphs>93</Paragraphs>
  <Slides>14</Slides>
  <Notes>5</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RESULTS AND SCREENSHOTS</vt:lpstr>
      <vt:lpstr>RESULTS AND SCREENSHOTS</vt:lpstr>
      <vt:lpstr>GITHUB LINK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vasanthkumar14092006@gmail.com</cp:lastModifiedBy>
  <cp:revision>55</cp:revision>
  <dcterms:created xsi:type="dcterms:W3CDTF">2024-03-29T15:07:22Z</dcterms:created>
  <dcterms:modified xsi:type="dcterms:W3CDTF">2025-09-10T10:09:51Z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