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722" r:id="rId2"/>
    <p:sldId id="257" r:id="rId3"/>
    <p:sldId id="688" r:id="rId4"/>
    <p:sldId id="696" r:id="rId5"/>
    <p:sldId id="712" r:id="rId6"/>
    <p:sldId id="713" r:id="rId7"/>
    <p:sldId id="717" r:id="rId8"/>
    <p:sldId id="723" r:id="rId9"/>
    <p:sldId id="679" r:id="rId10"/>
    <p:sldId id="718" r:id="rId11"/>
    <p:sldId id="719" r:id="rId12"/>
    <p:sldId id="697" r:id="rId13"/>
    <p:sldId id="708" r:id="rId14"/>
    <p:sldId id="720" r:id="rId15"/>
    <p:sldId id="721" r:id="rId16"/>
    <p:sldId id="724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1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27" autoAdjust="0"/>
    <p:restoredTop sz="96725" autoAdjust="0"/>
  </p:normalViewPr>
  <p:slideViewPr>
    <p:cSldViewPr snapToGrid="0" snapToObjects="1">
      <p:cViewPr varScale="1">
        <p:scale>
          <a:sx n="116" d="100"/>
          <a:sy n="116" d="100"/>
        </p:scale>
        <p:origin x="64" y="107"/>
      </p:cViewPr>
      <p:guideLst>
        <p:guide orient="horz" pos="1620"/>
        <p:guide pos="310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2172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162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009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5067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1331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924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0077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552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1319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115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306977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33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774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934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676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49" r:id="rId6"/>
    <p:sldLayoutId id="2147483650" r:id="rId7"/>
    <p:sldLayoutId id="2147483652" r:id="rId8"/>
    <p:sldLayoutId id="2147483654" r:id="rId9"/>
    <p:sldLayoutId id="2147483656" r:id="rId10"/>
    <p:sldLayoutId id="2147483657" r:id="rId11"/>
    <p:sldLayoutId id="2147483655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ev/reference/react/StrictMod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US" sz="2800" dirty="0">
                <a:solidFill>
                  <a:srgbClr val="005B70"/>
                </a:solidFill>
              </a:rPr>
              <a:t>Creating a React Application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304466"/>
            <a:ext cx="6233685" cy="1314450"/>
          </a:xfrm>
        </p:spPr>
        <p:txBody>
          <a:bodyPr>
            <a:no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Reviewing a simple React application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Running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602923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Running the App in Dev Mode (2 of 3)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Output from the command on the previous slide: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239006-0DDF-E95A-EFE5-50B0B9CF7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354" y="1385935"/>
            <a:ext cx="6784806" cy="29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472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Running the App in Dev Mode (3 of 3)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Ping the app at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http://localhost:3000/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B5F82-A6D2-4342-864E-957300FB1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454" y="1348659"/>
            <a:ext cx="6132968" cy="326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520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Hot Reloading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Hot reloading is supported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3A708B6-89B3-48E4-AC7E-FC65BA45368C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75A543-6B99-4DC4-B08B-59A8772A6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454" y="1348659"/>
            <a:ext cx="6132969" cy="326420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ADDE5C-BD76-4AD3-91ED-668894AE5089}"/>
              </a:ext>
            </a:extLst>
          </p:cNvPr>
          <p:cNvCxnSpPr>
            <a:cxnSpLocks/>
          </p:cNvCxnSpPr>
          <p:nvPr/>
        </p:nvCxnSpPr>
        <p:spPr>
          <a:xfrm flipH="1">
            <a:off x="5225341" y="3705498"/>
            <a:ext cx="83362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751549BF-9982-41E1-AD59-E0A9D275F99E}"/>
              </a:ext>
            </a:extLst>
          </p:cNvPr>
          <p:cNvSpPr/>
          <p:nvPr/>
        </p:nvSpPr>
        <p:spPr>
          <a:xfrm>
            <a:off x="5877035" y="2969343"/>
            <a:ext cx="3128688" cy="1259593"/>
          </a:xfrm>
          <a:prstGeom prst="cloudCallout">
            <a:avLst>
              <a:gd name="adj1" fmla="val -13097"/>
              <a:gd name="adj2" fmla="val 5461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E6178-56C7-4539-ABE1-19E1455D2786}"/>
              </a:ext>
            </a:extLst>
          </p:cNvPr>
          <p:cNvSpPr txBox="1"/>
          <p:nvPr/>
        </p:nvSpPr>
        <p:spPr>
          <a:xfrm>
            <a:off x="6192501" y="3243451"/>
            <a:ext cx="26171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If you edit any source files, the app will be rebuilt and refreshed automatically in the browser</a:t>
            </a:r>
            <a:endParaRPr lang="en-GB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68352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Building the Application for Production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119141" cy="3742941"/>
          </a:xfrm>
        </p:spPr>
        <p:txBody>
          <a:bodyPr/>
          <a:lstStyle/>
          <a:p>
            <a:pPr eaLnBrk="1" hangingPunct="1"/>
            <a:r>
              <a:rPr lang="en-GB" dirty="0"/>
              <a:t>You can build the application for production as follows: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This creates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n-GB" dirty="0"/>
              <a:t> folder that contains a production build of your application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build/static/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    </a:t>
            </a:r>
            <a:r>
              <a:rPr lang="en-GB" dirty="0"/>
              <a:t>- Minified JS chunk files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build/static/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   </a:t>
            </a:r>
            <a:r>
              <a:rPr lang="en-GB" dirty="0"/>
              <a:t>- Minified CSS files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build/static/media/ </a:t>
            </a:r>
            <a:r>
              <a:rPr lang="en-GB" dirty="0"/>
              <a:t>- Media files (e.g. images)</a:t>
            </a:r>
          </a:p>
          <a:p>
            <a:pPr lvl="1"/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A84A298-7EB9-439A-BF21-B03BD6A61B5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7362F-7ACD-44B5-B1E6-D5EDAD457227}"/>
              </a:ext>
            </a:extLst>
          </p:cNvPr>
          <p:cNvSpPr txBox="1"/>
          <p:nvPr/>
        </p:nvSpPr>
        <p:spPr>
          <a:xfrm>
            <a:off x="1345995" y="1443685"/>
            <a:ext cx="1932861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run build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EE86A6-8006-4945-B7A1-A4DE77B3042E}"/>
              </a:ext>
            </a:extLst>
          </p:cNvPr>
          <p:cNvSpPr txBox="1"/>
          <p:nvPr/>
        </p:nvSpPr>
        <p:spPr>
          <a:xfrm>
            <a:off x="4130875" y="1443685"/>
            <a:ext cx="3370033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npx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react-scripts build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0A772-ED10-42C0-9569-E11C526E2986}"/>
              </a:ext>
            </a:extLst>
          </p:cNvPr>
          <p:cNvSpPr txBox="1"/>
          <p:nvPr/>
        </p:nvSpPr>
        <p:spPr>
          <a:xfrm>
            <a:off x="3504044" y="13952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35599656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Serving the Production Application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82565" cy="3742941"/>
          </a:xfrm>
        </p:spPr>
        <p:txBody>
          <a:bodyPr/>
          <a:lstStyle/>
          <a:p>
            <a:pPr eaLnBrk="1" hangingPunct="1"/>
            <a:r>
              <a:rPr lang="en-GB" dirty="0"/>
              <a:t>You can now run the application on a production server</a:t>
            </a:r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E.g. install the Node "serve" server: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Then serve the production build of the app as follows:</a:t>
            </a:r>
          </a:p>
          <a:p>
            <a:pPr eaLnBrk="1" hangingPunct="1"/>
            <a:endParaRPr lang="en-GB" dirty="0"/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-s</a:t>
            </a:r>
            <a:r>
              <a:rPr lang="en-GB" dirty="0"/>
              <a:t> option  -  Location of app (i.e.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n-GB" dirty="0"/>
              <a:t> folder)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  <a:r>
              <a:rPr lang="en-GB" dirty="0"/>
              <a:t> option  -  Port to listen on (default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  <a:r>
              <a:rPr lang="en-GB" dirty="0"/>
              <a:t>)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A84A298-7EB9-439A-BF21-B03BD6A61B5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9609A-E66F-4B07-884F-1E270CCC94B2}"/>
              </a:ext>
            </a:extLst>
          </p:cNvPr>
          <p:cNvSpPr txBox="1"/>
          <p:nvPr/>
        </p:nvSpPr>
        <p:spPr>
          <a:xfrm>
            <a:off x="1349655" y="2102625"/>
            <a:ext cx="61468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install -g serve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B73B7-82AD-46A0-971C-32093744797E}"/>
              </a:ext>
            </a:extLst>
          </p:cNvPr>
          <p:cNvSpPr txBox="1"/>
          <p:nvPr/>
        </p:nvSpPr>
        <p:spPr>
          <a:xfrm>
            <a:off x="1349655" y="3305131"/>
            <a:ext cx="61468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 -s build -l 8080</a:t>
            </a:r>
          </a:p>
        </p:txBody>
      </p:sp>
    </p:spTree>
    <p:extLst>
      <p:ext uri="{BB962C8B-B14F-4D97-AF65-F5344CB8AC3E}">
        <p14:creationId xmlns:p14="http://schemas.microsoft.com/office/powerpoint/2010/main" val="166768914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Pinging the Production Application 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Open a browser and navigate to the following URL: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http://localhost:8080/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A84A298-7EB9-439A-BF21-B03BD6A61B5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0BB95-4502-4F95-8066-B073B2979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997" y="1703751"/>
            <a:ext cx="5670513" cy="283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5144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US" sz="2800" dirty="0">
                <a:solidFill>
                  <a:srgbClr val="005B70"/>
                </a:solidFill>
              </a:rPr>
              <a:t>Summary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304466"/>
            <a:ext cx="6233685" cy="1314450"/>
          </a:xfrm>
        </p:spPr>
        <p:txBody>
          <a:bodyPr>
            <a:no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Reviewing a simple React application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/>
              <a:t>Running </a:t>
            </a:r>
            <a:r>
              <a:rPr lang="en-GB" sz="2200" dirty="0"/>
              <a:t>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05317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1: </a:t>
            </a:r>
            <a:r>
              <a:rPr lang="en-GB" dirty="0">
                <a:solidFill>
                  <a:schemeClr val="bg1"/>
                </a:solidFill>
              </a:rPr>
              <a:t>Reviewing a Simple React 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Application structure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Application home page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Source code entry point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Functional components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We'll use TypeScript for our React demos today</a:t>
            </a:r>
          </a:p>
          <a:p>
            <a:pPr lvl="1"/>
            <a:r>
              <a:rPr lang="en-GB" dirty="0"/>
              <a:t>We'll present various complete examples</a:t>
            </a: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All you need installed is Node.js version 10 or above</a:t>
            </a:r>
          </a:p>
          <a:p>
            <a:pPr lvl="1"/>
            <a:r>
              <a:rPr lang="en-GB" dirty="0"/>
              <a:t>You can get it from </a:t>
            </a:r>
            <a:r>
              <a:rPr lang="en-GB" dirty="0">
                <a:hlinkClick r:id="rId3"/>
              </a:rPr>
              <a:t>https://nodejs.org/en/</a:t>
            </a:r>
            <a:r>
              <a:rPr lang="en-GB" dirty="0"/>
              <a:t>  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F7ACF1-CC08-4F93-A305-351EC60DA9D1}"/>
              </a:ext>
            </a:extLst>
          </p:cNvPr>
          <p:cNvSpPr/>
          <p:nvPr/>
        </p:nvSpPr>
        <p:spPr>
          <a:xfrm>
            <a:off x="1350186" y="1412098"/>
            <a:ext cx="5933440" cy="299315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Structure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structure of our first demo application: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F2BF02-96A5-49FF-BAF6-20DE7C9F1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883" y="1477316"/>
            <a:ext cx="1728701" cy="2256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F1C050-F944-4712-8B03-9ADE1242F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120" y="2726952"/>
            <a:ext cx="1107998" cy="1636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101CC2-6DF3-419E-803A-F55A737B8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6988" y="1538705"/>
            <a:ext cx="914903" cy="1057426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3ABAEF-0013-4E6D-9373-A695E9BA5F54}"/>
              </a:ext>
            </a:extLst>
          </p:cNvPr>
          <p:cNvCxnSpPr>
            <a:cxnSpLocks/>
          </p:cNvCxnSpPr>
          <p:nvPr/>
        </p:nvCxnSpPr>
        <p:spPr bwMode="auto">
          <a:xfrm flipV="1">
            <a:off x="2098151" y="1638275"/>
            <a:ext cx="2030969" cy="50424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B58EED-44CD-4F56-BC6E-157F4D7407C3}"/>
              </a:ext>
            </a:extLst>
          </p:cNvPr>
          <p:cNvCxnSpPr>
            <a:cxnSpLocks/>
          </p:cNvCxnSpPr>
          <p:nvPr/>
        </p:nvCxnSpPr>
        <p:spPr bwMode="auto">
          <a:xfrm>
            <a:off x="1901593" y="2369229"/>
            <a:ext cx="2212955" cy="467782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84FE97B-1778-43F2-9DCF-13134BBD388B}"/>
              </a:ext>
            </a:extLst>
          </p:cNvPr>
          <p:cNvSpPr/>
          <p:nvPr/>
        </p:nvSpPr>
        <p:spPr>
          <a:xfrm>
            <a:off x="4111317" y="1516088"/>
            <a:ext cx="1743080" cy="1089736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533BA8-C8D3-44CA-8D3D-BA3495EF839F}"/>
              </a:ext>
            </a:extLst>
          </p:cNvPr>
          <p:cNvSpPr/>
          <p:nvPr/>
        </p:nvSpPr>
        <p:spPr>
          <a:xfrm>
            <a:off x="4114548" y="2726951"/>
            <a:ext cx="1743080" cy="1583439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25C81F-3579-456A-B4E0-A7D7F784A662}"/>
              </a:ext>
            </a:extLst>
          </p:cNvPr>
          <p:cNvSpPr txBox="1"/>
          <p:nvPr/>
        </p:nvSpPr>
        <p:spPr>
          <a:xfrm>
            <a:off x="5838240" y="1441177"/>
            <a:ext cx="138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public folder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F4D499-C456-4636-A9A8-A701EDB63E4E}"/>
              </a:ext>
            </a:extLst>
          </p:cNvPr>
          <p:cNvSpPr txBox="1"/>
          <p:nvPr/>
        </p:nvSpPr>
        <p:spPr>
          <a:xfrm>
            <a:off x="5838240" y="2670444"/>
            <a:ext cx="107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rgbClr val="0070C0"/>
                </a:solidFill>
              </a:rPr>
              <a:t>src</a:t>
            </a:r>
            <a:r>
              <a:rPr lang="en-GB" b="1" dirty="0">
                <a:solidFill>
                  <a:srgbClr val="0070C0"/>
                </a:solidFill>
              </a:rPr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9924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Home Page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application home page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public/index.html</a:t>
            </a:r>
            <a:r>
              <a:rPr lang="en-GB" dirty="0"/>
              <a:t>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D4B498BB-2215-4439-9CF1-28CA4D1C2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887" y="1344597"/>
            <a:ext cx="7283733" cy="1939635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 lang="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&lt;title&gt;React App&lt;/title&gt;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id="root"&gt;&lt;/div&gt;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F9D6B-7AC6-4890-AB3E-076C862D37DA}"/>
              </a:ext>
            </a:extLst>
          </p:cNvPr>
          <p:cNvSpPr txBox="1"/>
          <p:nvPr/>
        </p:nvSpPr>
        <p:spPr>
          <a:xfrm>
            <a:off x="6870637" y="3004107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public/index.html</a:t>
            </a:r>
          </a:p>
        </p:txBody>
      </p:sp>
    </p:spTree>
    <p:extLst>
      <p:ext uri="{BB962C8B-B14F-4D97-AF65-F5344CB8AC3E}">
        <p14:creationId xmlns:p14="http://schemas.microsoft.com/office/powerpoint/2010/main" val="127388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 Code Entry Point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source code entry point is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index.tsx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Aside: For info about </a:t>
            </a:r>
            <a:r>
              <a:rPr lang="en-GB" i="1" dirty="0">
                <a:ea typeface="Open Sans" panose="020B0606030504020204" pitchFamily="34" charset="0"/>
                <a:cs typeface="Open Sans" panose="020B0606030504020204" pitchFamily="34" charset="0"/>
              </a:rPr>
              <a:t>React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i="1" dirty="0">
                <a:ea typeface="Open Sans" panose="020B0606030504020204" pitchFamily="34" charset="0"/>
                <a:cs typeface="Open Sans" panose="020B0606030504020204" pitchFamily="34" charset="0"/>
              </a:rPr>
              <a:t>strict mode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, see: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https://react.dev/reference/react/StrictMode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599" y="1337766"/>
            <a:ext cx="7298021" cy="265505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React from 'react';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from 'react-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/client';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'./index.css';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App from './App';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root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ReactDOM.createRoot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 as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HTMLElement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React.StrictMode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&lt;App /&gt;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React.StrictMode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24179-781D-4E3E-91C3-4E2AA66FAA9D}"/>
              </a:ext>
            </a:extLst>
          </p:cNvPr>
          <p:cNvSpPr txBox="1"/>
          <p:nvPr/>
        </p:nvSpPr>
        <p:spPr>
          <a:xfrm>
            <a:off x="7239039" y="3715823"/>
            <a:ext cx="1393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index.tsx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473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Components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38673" cy="3742941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is a </a:t>
            </a:r>
            <a:r>
              <a:rPr lang="en-GB" i="1" dirty="0"/>
              <a:t>functional component</a:t>
            </a:r>
            <a:endParaRPr lang="en-GB" i="1" dirty="0">
              <a:latin typeface="+mj-lt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599" y="1347714"/>
            <a:ext cx="7298021" cy="302438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React from 'react';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'./App.css';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App()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="App"&gt;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&lt;header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="App-header"&gt;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={logo}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="App-logo" alt="logo" /&gt;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 Plus other HTML content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&lt;/header&gt;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App;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24179-781D-4E3E-91C3-4E2AA66FAA9D}"/>
              </a:ext>
            </a:extLst>
          </p:cNvPr>
          <p:cNvSpPr txBox="1"/>
          <p:nvPr/>
        </p:nvSpPr>
        <p:spPr>
          <a:xfrm>
            <a:off x="7414018" y="4091871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670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2:  Running the Application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Running the app in dev mode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Hot reloading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Testing the app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Building the app for production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Serving the production application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Pinging the production application </a:t>
            </a:r>
          </a:p>
        </p:txBody>
      </p:sp>
    </p:spTree>
    <p:extLst>
      <p:ext uri="{BB962C8B-B14F-4D97-AF65-F5344CB8AC3E}">
        <p14:creationId xmlns:p14="http://schemas.microsoft.com/office/powerpoint/2010/main" val="157157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Running the App in Dev Mode (1 of 3)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You can run the app in dev mode as follows: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What this does:</a:t>
            </a:r>
          </a:p>
          <a:p>
            <a:pPr lvl="1"/>
            <a:r>
              <a:rPr lang="en-GB" dirty="0" err="1"/>
              <a:t>Transpiles</a:t>
            </a:r>
            <a:r>
              <a:rPr lang="en-GB" dirty="0"/>
              <a:t> TS code into ES5 (as per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tsconfig.json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Transpiles</a:t>
            </a:r>
            <a:r>
              <a:rPr lang="en-GB" dirty="0"/>
              <a:t> JSX/TSX files into ES5 (via Babel)</a:t>
            </a:r>
          </a:p>
          <a:p>
            <a:pPr lvl="1"/>
            <a:r>
              <a:rPr lang="en-GB" dirty="0"/>
              <a:t>Builds the application in memory (via Webpack)</a:t>
            </a:r>
          </a:p>
          <a:p>
            <a:pPr lvl="1"/>
            <a:r>
              <a:rPr lang="en-GB" dirty="0"/>
              <a:t>Starts a dev server to host the application </a:t>
            </a:r>
          </a:p>
          <a:p>
            <a:pPr lvl="1"/>
            <a:r>
              <a:rPr lang="en-GB" dirty="0"/>
              <a:t>The dev server is on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http://localhost:3000</a:t>
            </a:r>
            <a:r>
              <a:rPr lang="en-GB" dirty="0"/>
              <a:t> 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F7846-832C-45C3-989C-3269F17BE6FA}"/>
              </a:ext>
            </a:extLst>
          </p:cNvPr>
          <p:cNvSpPr txBox="1"/>
          <p:nvPr/>
        </p:nvSpPr>
        <p:spPr>
          <a:xfrm>
            <a:off x="1367943" y="1363868"/>
            <a:ext cx="1932861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E051DE-8483-400E-A643-4267D64D64FC}"/>
              </a:ext>
            </a:extLst>
          </p:cNvPr>
          <p:cNvSpPr txBox="1"/>
          <p:nvPr/>
        </p:nvSpPr>
        <p:spPr>
          <a:xfrm>
            <a:off x="4152823" y="1363868"/>
            <a:ext cx="3370033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npx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react-scripts start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A5C20-1527-4938-A8E3-8DBBF63AD8C2}"/>
              </a:ext>
            </a:extLst>
          </p:cNvPr>
          <p:cNvSpPr txBox="1"/>
          <p:nvPr/>
        </p:nvSpPr>
        <p:spPr>
          <a:xfrm>
            <a:off x="3525992" y="13154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37346325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2665</TotalTime>
  <Words>757</Words>
  <Application>Microsoft Office PowerPoint</Application>
  <PresentationFormat>On-screen Show (16:9)</PresentationFormat>
  <Paragraphs>157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Open Sans</vt:lpstr>
      <vt:lpstr>Standard_LiveLessons_2017</vt:lpstr>
      <vt:lpstr>Creating a React Application</vt:lpstr>
      <vt:lpstr>Section 1: Reviewing a Simple React Application</vt:lpstr>
      <vt:lpstr>Overview</vt:lpstr>
      <vt:lpstr>Application Structure</vt:lpstr>
      <vt:lpstr>Application Home Page</vt:lpstr>
      <vt:lpstr>Source Code Entry Point</vt:lpstr>
      <vt:lpstr>Functional Components </vt:lpstr>
      <vt:lpstr>Section 2:  Running the Application</vt:lpstr>
      <vt:lpstr>Running the App in Dev Mode (1 of 3)</vt:lpstr>
      <vt:lpstr>Running the App in Dev Mode (2 of 3)</vt:lpstr>
      <vt:lpstr>Running the App in Dev Mode (3 of 3)</vt:lpstr>
      <vt:lpstr>Hot Reloading</vt:lpstr>
      <vt:lpstr>Building the Application for Production</vt:lpstr>
      <vt:lpstr>Serving the Production Application</vt:lpstr>
      <vt:lpstr>Pinging the Production Application 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117</cp:revision>
  <dcterms:created xsi:type="dcterms:W3CDTF">2015-09-28T19:52:00Z</dcterms:created>
  <dcterms:modified xsi:type="dcterms:W3CDTF">2023-10-31T07:56:30Z</dcterms:modified>
</cp:coreProperties>
</file>