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722" r:id="rId2"/>
    <p:sldId id="257" r:id="rId3"/>
    <p:sldId id="756" r:id="rId4"/>
    <p:sldId id="533" r:id="rId5"/>
    <p:sldId id="717" r:id="rId6"/>
    <p:sldId id="732" r:id="rId7"/>
    <p:sldId id="757" r:id="rId8"/>
    <p:sldId id="745" r:id="rId9"/>
    <p:sldId id="747" r:id="rId10"/>
    <p:sldId id="748" r:id="rId11"/>
    <p:sldId id="750" r:id="rId12"/>
    <p:sldId id="751" r:id="rId13"/>
    <p:sldId id="749" r:id="rId14"/>
    <p:sldId id="758" r:id="rId15"/>
    <p:sldId id="759" r:id="rId16"/>
    <p:sldId id="760" r:id="rId17"/>
    <p:sldId id="761" r:id="rId18"/>
    <p:sldId id="762" r:id="rId19"/>
    <p:sldId id="763" r:id="rId20"/>
    <p:sldId id="764" r:id="rId21"/>
    <p:sldId id="765" r:id="rId22"/>
    <p:sldId id="766" r:id="rId23"/>
    <p:sldId id="767" r:id="rId24"/>
    <p:sldId id="768" r:id="rId25"/>
    <p:sldId id="769" r:id="rId2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FBE66B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12" autoAdjust="0"/>
    <p:restoredTop sz="96725" autoAdjust="0"/>
  </p:normalViewPr>
  <p:slideViewPr>
    <p:cSldViewPr snapToGrid="0" snapToObjects="1">
      <p:cViewPr varScale="1">
        <p:scale>
          <a:sx n="127" d="100"/>
          <a:sy n="127" d="100"/>
        </p:scale>
        <p:origin x="56" y="541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70" d="100"/>
        <a:sy n="170" d="100"/>
      </p:scale>
      <p:origin x="0" y="-1625"/>
    </p:cViewPr>
  </p:sorterViewPr>
  <p:notesViewPr>
    <p:cSldViewPr snapToGrid="0" snapToObjects="1">
      <p:cViewPr varScale="1">
        <p:scale>
          <a:sx n="84" d="100"/>
          <a:sy n="84" d="100"/>
        </p:scale>
        <p:origin x="263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EBBD1-6077-4938-811F-54E4AC433829}" type="datetimeFigureOut">
              <a:rPr lang="en-GB" smtClean="0"/>
              <a:t>20/10/2022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77016-B761-47E8-ADDA-7F73F02D1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56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89970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55023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90549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06209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27193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32679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44580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24636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18960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3580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20958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28819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19769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12669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89041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86951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132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0243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67462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17194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6808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315FA5AA-E7FF-BD49-A92D-7A87578950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95665" y="312434"/>
            <a:ext cx="5239240" cy="62809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200" b="1" baseline="0">
                <a:solidFill>
                  <a:schemeClr val="tx1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32965" y="1365666"/>
            <a:ext cx="623368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454D4E"/>
                </a:solidFill>
                <a:latin typeface="Open Sans" panose="020B0606030504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Course Title Here: </a:t>
            </a:r>
          </a:p>
          <a:p>
            <a:r>
              <a:rPr lang="en-US" dirty="0"/>
              <a:t>Subtitle Here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DCF20B5-BDCC-4D4B-9EB2-D0FDA548FAD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990887" y="3071448"/>
            <a:ext cx="924769" cy="116858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 dirty="0"/>
              <a:t>Insert </a:t>
            </a:r>
          </a:p>
          <a:p>
            <a:r>
              <a:rPr lang="en-US" dirty="0"/>
              <a:t>Author </a:t>
            </a:r>
          </a:p>
          <a:p>
            <a:r>
              <a:rPr lang="en-US" dirty="0"/>
              <a:t>Headshot </a:t>
            </a:r>
          </a:p>
          <a:p>
            <a:r>
              <a:rPr lang="en-US" dirty="0"/>
              <a:t>Photo</a:t>
            </a:r>
          </a:p>
          <a:p>
            <a:r>
              <a:rPr lang="en-US" dirty="0"/>
              <a:t>Here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98CCAB-E820-9A47-AD4C-1EB8C1B26AD7}"/>
              </a:ext>
            </a:extLst>
          </p:cNvPr>
          <p:cNvSpPr/>
          <p:nvPr userDrawn="1"/>
        </p:nvSpPr>
        <p:spPr>
          <a:xfrm>
            <a:off x="1787246" y="1365666"/>
            <a:ext cx="45719" cy="1314450"/>
          </a:xfrm>
          <a:prstGeom prst="rect">
            <a:avLst/>
          </a:prstGeom>
          <a:solidFill>
            <a:srgbClr val="005A6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069A88D-4483-164E-BD65-F3FA79A5214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05610" y="3340896"/>
            <a:ext cx="3802750" cy="285750"/>
          </a:xfrm>
        </p:spPr>
        <p:txBody>
          <a:bodyPr>
            <a:noAutofit/>
          </a:bodyPr>
          <a:lstStyle>
            <a:lvl1pPr marL="0" indent="0">
              <a:buNone/>
              <a:defRPr sz="1600" b="1" i="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C2A0807-1CDE-5F49-A30A-6B9B299977E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05138" y="3624753"/>
            <a:ext cx="2739170" cy="584200"/>
          </a:xfrm>
        </p:spPr>
        <p:txBody>
          <a:bodyPr>
            <a:normAutofit/>
          </a:bodyPr>
          <a:lstStyle>
            <a:lvl1pPr marL="0" indent="0">
              <a:buNone/>
              <a:defRPr sz="120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Lower Third Title</a:t>
            </a:r>
          </a:p>
        </p:txBody>
      </p:sp>
    </p:spTree>
    <p:extLst>
      <p:ext uri="{BB962C8B-B14F-4D97-AF65-F5344CB8AC3E}">
        <p14:creationId xmlns:p14="http://schemas.microsoft.com/office/powerpoint/2010/main" val="3185801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Gra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161795-AF74-6141-B77F-64153FAB4A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4371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831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0254D4-82EE-7743-8DC5-A96F5C6799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4371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1512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9A03A33-EFE2-8C43-836B-41753232C6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05778" y="1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14537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6337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-Based Head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hape&#10;&#10;Description automatically generated">
            <a:extLst>
              <a:ext uri="{FF2B5EF4-FFF2-40B4-BE49-F238E27FC236}">
                <a16:creationId xmlns:a16="http://schemas.microsoft.com/office/drawing/2014/main" id="{DB9BA875-8F0C-B043-BBB0-CF947572DB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Picture Placeholder 11">
            <a:extLst>
              <a:ext uri="{FF2B5EF4-FFF2-40B4-BE49-F238E27FC236}">
                <a16:creationId xmlns:a16="http://schemas.microsoft.com/office/drawing/2014/main" id="{F18C1000-CFD1-814F-9DAF-2DC7FBADDD9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6651" y="791375"/>
            <a:ext cx="2795075" cy="3560747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</a:lstStyle>
          <a:p>
            <a:endParaRPr lang="en-US" dirty="0"/>
          </a:p>
          <a:p>
            <a:r>
              <a:rPr lang="en-US" dirty="0"/>
              <a:t>Insert Author </a:t>
            </a:r>
          </a:p>
          <a:p>
            <a:r>
              <a:rPr lang="en-US" dirty="0"/>
              <a:t>Headshot Photo</a:t>
            </a:r>
          </a:p>
          <a:p>
            <a:r>
              <a:rPr lang="en-US" dirty="0"/>
              <a:t>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4601DF-3D69-3D45-B976-F47622BD405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57599" y="203200"/>
            <a:ext cx="5197231" cy="863804"/>
          </a:xfrm>
        </p:spPr>
        <p:txBody>
          <a:bodyPr>
            <a:normAutofit/>
          </a:bodyPr>
          <a:lstStyle>
            <a:lvl1pPr marL="0" indent="0">
              <a:buNone/>
              <a:defRPr sz="2000" b="1" i="0" kern="80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Lesson #: Title Here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0C425D4-B551-AD45-94B6-DB4297EE733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57600" y="1066800"/>
            <a:ext cx="4853353" cy="3284538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i="0" baseline="0"/>
            </a:lvl1pPr>
          </a:lstStyle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1.1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1.2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1.3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1.4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1.5  Sub-lesson Title</a:t>
            </a:r>
            <a:endParaRPr lang="en-US" sz="1600" i="1" baseline="0" dirty="0"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4181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6ED5F27-70E5-4B4C-988B-9232507CFD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aseline="0">
                <a:solidFill>
                  <a:srgbClr val="FFFFFF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501" y="924309"/>
            <a:ext cx="7333862" cy="3742941"/>
          </a:xfrm>
        </p:spPr>
        <p:txBody>
          <a:bodyPr>
            <a:noAutofit/>
          </a:bodyPr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01767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D2225C24-701B-6B4D-B8C3-DFB49DB8C6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6140"/>
            <a:ext cx="4038600" cy="3394472"/>
          </a:xfrm>
        </p:spPr>
        <p:txBody>
          <a:bodyPr/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344" y="946356"/>
            <a:ext cx="4038600" cy="3394472"/>
          </a:xfrm>
        </p:spPr>
        <p:txBody>
          <a:bodyPr/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D37E7A5-C794-114A-A34F-0378290F7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aseline="0">
                <a:solidFill>
                  <a:srgbClr val="FFFFFF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80785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Images 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ctangle&#10;&#10;Description automatically generated with low confidence">
            <a:extLst>
              <a:ext uri="{FF2B5EF4-FFF2-40B4-BE49-F238E27FC236}">
                <a16:creationId xmlns:a16="http://schemas.microsoft.com/office/drawing/2014/main" id="{F5F86E6A-75F1-2D47-AE3C-B0A9022B4D6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75D909E-3FE8-6F4D-8B9A-A9DF9A07F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aseline="0">
                <a:solidFill>
                  <a:srgbClr val="FFFFFF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BE6267E-0F06-BD40-979A-789D74388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501" y="924309"/>
            <a:ext cx="7333862" cy="3742941"/>
          </a:xfrm>
        </p:spPr>
        <p:txBody>
          <a:bodyPr>
            <a:noAutofit/>
          </a:bodyPr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8409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E3EC92-0BF8-B04C-BDA1-D36DC16EC2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11061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36832" y="1597819"/>
            <a:ext cx="4975394" cy="11025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Lesson #: Lesson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36831" y="2788538"/>
            <a:ext cx="497539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#.# 	Learning objective or      Sub-lesson Title</a:t>
            </a:r>
          </a:p>
        </p:txBody>
      </p:sp>
    </p:spTree>
    <p:extLst>
      <p:ext uri="{BB962C8B-B14F-4D97-AF65-F5344CB8AC3E}">
        <p14:creationId xmlns:p14="http://schemas.microsoft.com/office/powerpoint/2010/main" val="3128257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3823434-19E5-7244-957A-48409271A8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620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6839712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2777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70CCCA5-FF07-3E49-BCA2-619E38AACD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-78831"/>
            <a:ext cx="7552944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6140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344" y="946356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394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Images 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56CC22-FD07-7A4D-847A-EADD8CC518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-78830"/>
            <a:ext cx="7556938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6183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49" r:id="rId6"/>
    <p:sldLayoutId id="2147483650" r:id="rId7"/>
    <p:sldLayoutId id="2147483652" r:id="rId8"/>
    <p:sldLayoutId id="2147483654" r:id="rId9"/>
    <p:sldLayoutId id="2147483656" r:id="rId10"/>
    <p:sldLayoutId id="2147483657" r:id="rId11"/>
    <p:sldLayoutId id="2147483655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7068" y="312434"/>
            <a:ext cx="6797758" cy="628090"/>
          </a:xfrm>
        </p:spPr>
        <p:txBody>
          <a:bodyPr/>
          <a:lstStyle/>
          <a:p>
            <a:r>
              <a:rPr lang="en-US" sz="2800" dirty="0">
                <a:solidFill>
                  <a:srgbClr val="005B70"/>
                </a:solidFill>
              </a:rPr>
              <a:t>Single Page Applications and Routing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E04218F-10E0-4B14-BDB1-FF256EC12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32965" y="1262901"/>
            <a:ext cx="6233685" cy="1226761"/>
          </a:xfrm>
        </p:spPr>
        <p:txBody>
          <a:bodyPr>
            <a:noAutofit/>
          </a:bodyPr>
          <a:lstStyle/>
          <a:p>
            <a:pPr marL="512763" indent="-457200">
              <a:buFont typeface="+mj-lt"/>
              <a:buAutoNum type="arabicPeriod"/>
              <a:tabLst>
                <a:tab pos="446088" algn="l"/>
              </a:tabLst>
            </a:pPr>
            <a:r>
              <a:rPr lang="en-GB" sz="2200" dirty="0"/>
              <a:t>Getting started with SPAs and routing</a:t>
            </a:r>
          </a:p>
          <a:p>
            <a:pPr marL="512763" indent="-457200">
              <a:buFont typeface="+mj-lt"/>
              <a:buAutoNum type="arabicPeriod"/>
              <a:tabLst>
                <a:tab pos="446088" algn="l"/>
              </a:tabLst>
            </a:pPr>
            <a:r>
              <a:rPr lang="en-GB" sz="2200" dirty="0"/>
              <a:t>Parameterized routes</a:t>
            </a:r>
          </a:p>
          <a:p>
            <a:pPr marL="512763" indent="-457200">
              <a:buFont typeface="+mj-lt"/>
              <a:buAutoNum type="arabicPeriod"/>
              <a:tabLst>
                <a:tab pos="446088" algn="l"/>
              </a:tabLst>
            </a:pPr>
            <a:r>
              <a:rPr lang="en-GB" sz="2200" dirty="0"/>
              <a:t>Nested routes</a:t>
            </a:r>
          </a:p>
          <a:p>
            <a:pPr marL="512763" indent="-457200">
              <a:buFont typeface="+mj-lt"/>
              <a:buAutoNum type="arabicPeriod"/>
              <a:tabLst>
                <a:tab pos="446088" algn="l"/>
              </a:tabLst>
            </a:pPr>
            <a:r>
              <a:rPr lang="en-GB" sz="2200" dirty="0"/>
              <a:t>Descendant routes</a:t>
            </a:r>
          </a:p>
        </p:txBody>
      </p:sp>
    </p:spTree>
    <p:extLst>
      <p:ext uri="{BB962C8B-B14F-4D97-AF65-F5344CB8AC3E}">
        <p14:creationId xmlns:p14="http://schemas.microsoft.com/office/powerpoint/2010/main" val="2602923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Defining Parameterized Routes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900500" y="924309"/>
            <a:ext cx="8110495" cy="3742941"/>
          </a:xfrm>
        </p:spPr>
        <p:txBody>
          <a:bodyPr/>
          <a:lstStyle/>
          <a:p>
            <a:r>
              <a:rPr lang="en-GB" dirty="0"/>
              <a:t>Here's the relevant part of the route table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/products    - </a:t>
            </a:r>
            <a:r>
              <a:rPr lang="en-GB" dirty="0"/>
              <a:t>Display all product items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/product/:id - </a:t>
            </a:r>
            <a:r>
              <a:rPr lang="en-GB" dirty="0"/>
              <a:t>Display product item with specified id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69790BB6-C869-4D62-AFA1-072723203BD6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10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A12835C5-840C-4EF9-9533-3F031DF26B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3567" y="2139104"/>
            <a:ext cx="7298021" cy="993062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&lt;Routes&gt;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 defTabSz="554831"/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&lt;Route path="/products"    element={&lt;Products/&gt;} /&gt;</a:t>
            </a:r>
          </a:p>
          <a:p>
            <a:pPr defTabSz="554831"/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&lt;Route path="/product/:id" element={&lt;Product/&gt;} /&gt;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&lt;/Routes&gt;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BDFF06-BC24-4EC6-AE18-A38A5901722B}"/>
              </a:ext>
            </a:extLst>
          </p:cNvPr>
          <p:cNvSpPr txBox="1"/>
          <p:nvPr/>
        </p:nvSpPr>
        <p:spPr>
          <a:xfrm>
            <a:off x="7885093" y="2887238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App.tsx</a:t>
            </a:r>
            <a:endParaRPr lang="en-GB" sz="1000" b="1" dirty="0">
              <a:solidFill>
                <a:schemeClr val="tx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5382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Rendering Parameterized Links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Products.tsx</a:t>
            </a:r>
            <a:r>
              <a:rPr lang="en-GB" dirty="0"/>
              <a:t> renders parameterized links like so: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69790BB6-C869-4D62-AFA1-072723203BD6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11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A12835C5-840C-4EF9-9533-3F031DF26B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3567" y="1358758"/>
            <a:ext cx="7298021" cy="2993610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Products() { </a:t>
            </a:r>
          </a:p>
          <a:p>
            <a:pPr defTabSz="554831"/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let products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Catalog.getAllProductItems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554831"/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(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&lt;div&gt;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&lt;h1&gt;Products&lt;/h1&gt;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{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products.map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((p,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=&gt;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&lt;li key={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}&gt;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&lt;Link to={`/product/${p.id}`}&gt;{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p.description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}&lt;/Link&gt;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&lt;/li&gt;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)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&lt;/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&lt;/div&gt;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)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BDFF06-BC24-4EC6-AE18-A38A5901722B}"/>
              </a:ext>
            </a:extLst>
          </p:cNvPr>
          <p:cNvSpPr txBox="1"/>
          <p:nvPr/>
        </p:nvSpPr>
        <p:spPr>
          <a:xfrm>
            <a:off x="7500372" y="4106147"/>
            <a:ext cx="1107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Products.tsx</a:t>
            </a:r>
            <a:endParaRPr lang="en-GB" sz="1000" b="1" dirty="0">
              <a:solidFill>
                <a:schemeClr val="tx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4981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Obtaining Path Parameters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ProductV1.tsx</a:t>
            </a:r>
            <a:r>
              <a:rPr lang="en-GB" dirty="0"/>
              <a:t> obtains path parameters like so: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69790BB6-C869-4D62-AFA1-072723203BD6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12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A12835C5-840C-4EF9-9533-3F031DF26B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3567" y="1346914"/>
            <a:ext cx="7298021" cy="3455275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{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useParams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 from "react-router-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dom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defTabSz="554831"/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Product() {</a:t>
            </a:r>
          </a:p>
          <a:p>
            <a:pPr defTabSz="554831"/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{ id } : any =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useParams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let prod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Catalog.getProductItemById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(id)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if (!prod) {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else {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(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&lt;div&gt;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&lt;h1&gt;Product details&lt;/h1&gt;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&lt;div&gt;Description: {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prod.description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}&lt;/div&gt;    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&lt;div&gt;Price: {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prod.price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}&lt;/div&gt;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&lt;div&gt;Likes: {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prod.likes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}&lt;/div&gt;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&lt;div&gt;Most recent like: {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prod.mostRecentLike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}&lt;/div&gt;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&lt;/div&gt;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)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BDFF06-BC24-4EC6-AE18-A38A5901722B}"/>
              </a:ext>
            </a:extLst>
          </p:cNvPr>
          <p:cNvSpPr txBox="1"/>
          <p:nvPr/>
        </p:nvSpPr>
        <p:spPr>
          <a:xfrm>
            <a:off x="7423430" y="4548535"/>
            <a:ext cx="11849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ProductV1.tsx</a:t>
            </a:r>
          </a:p>
        </p:txBody>
      </p:sp>
    </p:spTree>
    <p:extLst>
      <p:ext uri="{BB962C8B-B14F-4D97-AF65-F5344CB8AC3E}">
        <p14:creationId xmlns:p14="http://schemas.microsoft.com/office/powerpoint/2010/main" val="3205584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ourier New" panose="02070309020205020404" pitchFamily="49" charset="0"/>
              </a:rPr>
              <a:t>Programmatic Navigation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We've seen how to navigate to a route via 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&lt;Link&gt;</a:t>
            </a:r>
          </a:p>
          <a:p>
            <a:pPr lvl="2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endParaRPr lang="en-GB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You can also navigate to a route programmatically</a:t>
            </a:r>
          </a:p>
          <a:p>
            <a:pPr lvl="2"/>
            <a:endParaRPr lang="en-GB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2"/>
            <a:endParaRPr lang="en-GB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2"/>
            <a:endParaRPr lang="en-GB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2"/>
            <a:endParaRPr lang="en-GB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2"/>
            <a:endParaRPr lang="en-GB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For an example, see </a:t>
            </a:r>
            <a:r>
              <a:rPr lang="en-GB" dirty="0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ProductV2.tsx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69790BB6-C869-4D62-AFA1-072723203BD6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13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9C1270DF-2833-415F-B6D4-322D0BEF7D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3567" y="1355614"/>
            <a:ext cx="7298021" cy="223621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&lt;Link to=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somePath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&gt;Click me&lt;/Link&gt;</a:t>
            </a:r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31BF6ADD-B873-F59B-96DD-1EF08D89BA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3567" y="2426108"/>
            <a:ext cx="7298021" cy="1300839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{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useNavigate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 from "react-router-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dom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defTabSz="554831"/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SomeComponent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navigate =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useNavigate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navigate(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somePath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92067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342" y="36576"/>
            <a:ext cx="8045858" cy="560552"/>
          </a:xfrm>
        </p:spPr>
        <p:txBody>
          <a:bodyPr/>
          <a:lstStyle/>
          <a:p>
            <a:r>
              <a:rPr lang="en-US" dirty="0"/>
              <a:t>Section 3:  Nested Routes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7C4D046-3B81-47EF-BB58-9F17FAB63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  <a:p>
            <a:r>
              <a:rPr lang="en-GB" dirty="0"/>
              <a:t>Implementing the outer route</a:t>
            </a:r>
          </a:p>
          <a:p>
            <a:r>
              <a:rPr lang="en-GB" dirty="0"/>
              <a:t>Implementing an index route</a:t>
            </a:r>
          </a:p>
          <a:p>
            <a:r>
              <a:rPr lang="en-GB" dirty="0"/>
              <a:t>Implementing a nested route</a:t>
            </a:r>
          </a:p>
          <a:p>
            <a:r>
              <a:rPr lang="en-GB" dirty="0"/>
              <a:t>Implementing another nested route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52851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900500" y="924309"/>
            <a:ext cx="7923460" cy="3742941"/>
          </a:xfrm>
        </p:spPr>
        <p:txBody>
          <a:bodyPr/>
          <a:lstStyle/>
          <a:p>
            <a:r>
              <a:rPr lang="en-GB" dirty="0"/>
              <a:t>React router lets you define nested routes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The user can navigate to the following routes: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/products-with-nested-routes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/products-with-nested-routes/1 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(etc.)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/products-with-nested-routes/summary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613A6C43-B2BD-4724-B676-FE3AE48C530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15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12" name="Rectangle 16">
            <a:extLst>
              <a:ext uri="{FF2B5EF4-FFF2-40B4-BE49-F238E27FC236}">
                <a16:creationId xmlns:a16="http://schemas.microsoft.com/office/drawing/2014/main" id="{DE0EEC05-C4A7-6F5C-526F-CC2DA334E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3567" y="1363788"/>
            <a:ext cx="7298021" cy="1454727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&lt;Routes&gt;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 defTabSz="554831"/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&lt;Route path="/products-with-nested-routes" element={&lt;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ProductsWithNestedRoutes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/&gt;}&gt;</a:t>
            </a:r>
          </a:p>
          <a:p>
            <a:pPr defTabSz="554831"/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&lt;Route index element={&lt;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ProductUnselected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/&gt;} /&gt;</a:t>
            </a:r>
          </a:p>
          <a:p>
            <a:pPr defTabSz="554831"/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&lt;Route path=":id" element={&lt;Product/&gt;} /&gt;</a:t>
            </a:r>
          </a:p>
          <a:p>
            <a:pPr defTabSz="554831"/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&lt;Route path="summary" element={&lt;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ProductSummary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/&gt;} /&gt;</a:t>
            </a:r>
          </a:p>
          <a:p>
            <a:pPr defTabSz="554831"/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&lt;/Route&gt;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&lt;/Routes&gt;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D2022D-C7F8-D9BE-0584-CD73B0FDCB20}"/>
              </a:ext>
            </a:extLst>
          </p:cNvPr>
          <p:cNvSpPr txBox="1"/>
          <p:nvPr/>
        </p:nvSpPr>
        <p:spPr>
          <a:xfrm>
            <a:off x="7885093" y="2572294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App.tsx</a:t>
            </a:r>
            <a:endParaRPr lang="en-GB" sz="1000" b="1" dirty="0">
              <a:solidFill>
                <a:schemeClr val="tx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30095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793342" y="36576"/>
            <a:ext cx="8255062" cy="560552"/>
          </a:xfrm>
        </p:spPr>
        <p:txBody>
          <a:bodyPr/>
          <a:lstStyle/>
          <a:p>
            <a:r>
              <a:rPr lang="en-GB" dirty="0"/>
              <a:t>Implementing the Outer Route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900500" y="924309"/>
            <a:ext cx="7923460" cy="3742941"/>
          </a:xfrm>
        </p:spPr>
        <p:txBody>
          <a:bodyPr/>
          <a:lstStyle/>
          <a:p>
            <a:r>
              <a:rPr lang="en-GB" dirty="0"/>
              <a:t>Let's consider the outer route: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When we go to </a:t>
            </a:r>
            <a:r>
              <a:rPr lang="en-GB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/products-with-nested-routes</a:t>
            </a:r>
          </a:p>
          <a:p>
            <a:pPr lvl="1"/>
            <a:r>
              <a:rPr lang="en-GB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ProductsWithNestedRoutes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 component is rendered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Contains an </a:t>
            </a:r>
            <a:r>
              <a:rPr lang="en-GB" dirty="0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&lt;Outlet/&gt;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, to house a nested component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613A6C43-B2BD-4724-B676-FE3AE48C530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16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12" name="Rectangle 16">
            <a:extLst>
              <a:ext uri="{FF2B5EF4-FFF2-40B4-BE49-F238E27FC236}">
                <a16:creationId xmlns:a16="http://schemas.microsoft.com/office/drawing/2014/main" id="{DE0EEC05-C4A7-6F5C-526F-CC2DA334E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3567" y="1363788"/>
            <a:ext cx="7298021" cy="1454727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&lt;Routes&gt;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 defTabSz="554831"/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&lt;Route path="/products-with-nested-routes" element={&lt;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ProductsWithNestedRoutes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/&gt;}&gt;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&lt;Route index element={&lt;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ProductUnselected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/&gt;} /&gt;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&lt;Route path=":id" element={&lt;Product/&gt;} /&gt;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&lt;Route path="summary" element={&lt;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ProductSummary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/&gt;} /&gt;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&lt;/Route&gt;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&lt;/Routes&gt;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D2022D-C7F8-D9BE-0584-CD73B0FDCB20}"/>
              </a:ext>
            </a:extLst>
          </p:cNvPr>
          <p:cNvSpPr txBox="1"/>
          <p:nvPr/>
        </p:nvSpPr>
        <p:spPr>
          <a:xfrm>
            <a:off x="7885093" y="2572294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App.tsx</a:t>
            </a:r>
            <a:endParaRPr lang="en-GB" sz="1000" b="1" dirty="0">
              <a:solidFill>
                <a:schemeClr val="tx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9449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793342" y="36576"/>
            <a:ext cx="8255062" cy="560552"/>
          </a:xfrm>
        </p:spPr>
        <p:txBody>
          <a:bodyPr/>
          <a:lstStyle/>
          <a:p>
            <a:r>
              <a:rPr lang="en-GB" dirty="0"/>
              <a:t>Implementing an Index Route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900499" y="924309"/>
            <a:ext cx="8196159" cy="3742941"/>
          </a:xfrm>
        </p:spPr>
        <p:txBody>
          <a:bodyPr/>
          <a:lstStyle/>
          <a:p>
            <a:r>
              <a:rPr lang="en-GB" dirty="0"/>
              <a:t>We've defined an </a:t>
            </a:r>
            <a:r>
              <a:rPr lang="en-GB" i="1" dirty="0"/>
              <a:t>index route </a:t>
            </a:r>
            <a:r>
              <a:rPr lang="en-GB" dirty="0"/>
              <a:t>as follows: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Indicates the default component to render in </a:t>
            </a:r>
            <a:r>
              <a:rPr lang="en-GB" dirty="0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&lt;Outlet/&gt;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 if the user navigates just to the parent route</a:t>
            </a:r>
            <a:endParaRPr lang="en-GB" dirty="0">
              <a:latin typeface="Courier New" panose="02070309020205020404" pitchFamily="49" charset="0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pPr lvl="1"/>
            <a:r>
              <a:rPr lang="en-GB" b="1" dirty="0" err="1">
                <a:solidFill>
                  <a:srgbClr val="FF000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ProductUnselected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 component is rendered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613A6C43-B2BD-4724-B676-FE3AE48C530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17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12" name="Rectangle 16">
            <a:extLst>
              <a:ext uri="{FF2B5EF4-FFF2-40B4-BE49-F238E27FC236}">
                <a16:creationId xmlns:a16="http://schemas.microsoft.com/office/drawing/2014/main" id="{DE0EEC05-C4A7-6F5C-526F-CC2DA334E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3567" y="1363788"/>
            <a:ext cx="7298021" cy="1454727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&lt;Routes&gt;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&lt;Route path="/products-with-nested-routes" element={&lt;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ProductsWithNestedRoutes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/&gt;}&gt;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&lt;Route index element={&lt;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ProductUnselected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/&gt;} /&gt;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&lt;Route path=":id" element={&lt;Product/&gt;} /&gt;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&lt;Route path="summary" element={&lt;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ProductSummary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/&gt;} /&gt;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&lt;/Route&gt;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&lt;/Routes&gt;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D2022D-C7F8-D9BE-0584-CD73B0FDCB20}"/>
              </a:ext>
            </a:extLst>
          </p:cNvPr>
          <p:cNvSpPr txBox="1"/>
          <p:nvPr/>
        </p:nvSpPr>
        <p:spPr>
          <a:xfrm>
            <a:off x="7885093" y="2572294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App.tsx</a:t>
            </a:r>
            <a:endParaRPr lang="en-GB" sz="1000" b="1" dirty="0">
              <a:solidFill>
                <a:schemeClr val="tx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6439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793342" y="36576"/>
            <a:ext cx="8255062" cy="560552"/>
          </a:xfrm>
        </p:spPr>
        <p:txBody>
          <a:bodyPr/>
          <a:lstStyle/>
          <a:p>
            <a:r>
              <a:rPr lang="en-GB" dirty="0"/>
              <a:t>Implementing a Nested Route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900499" y="924309"/>
            <a:ext cx="8196159" cy="3742941"/>
          </a:xfrm>
        </p:spPr>
        <p:txBody>
          <a:bodyPr/>
          <a:lstStyle/>
          <a:p>
            <a:r>
              <a:rPr lang="en-GB" dirty="0"/>
              <a:t>We've defined a nested route to display one product: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Go to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/products-with-nested-routes</a:t>
            </a:r>
            <a:r>
              <a:rPr lang="en-GB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/1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ProductsWithNestedRoutes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 component is rendered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In its </a:t>
            </a:r>
            <a:r>
              <a:rPr lang="en-GB" dirty="0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&lt;Outlet/&gt;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GB" b="1" dirty="0">
                <a:solidFill>
                  <a:srgbClr val="FF000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Product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 component is rendered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613A6C43-B2BD-4724-B676-FE3AE48C530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18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12" name="Rectangle 16">
            <a:extLst>
              <a:ext uri="{FF2B5EF4-FFF2-40B4-BE49-F238E27FC236}">
                <a16:creationId xmlns:a16="http://schemas.microsoft.com/office/drawing/2014/main" id="{DE0EEC05-C4A7-6F5C-526F-CC2DA334E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3567" y="1363788"/>
            <a:ext cx="7298021" cy="1454727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&lt;Routes&gt;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&lt;Route path="/products-with-nested-routes" element={&lt;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ProductsWithNestedRoutes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/&gt;}&gt;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&lt;Route index element={&lt;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ProductUnselected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/&gt;} /&gt;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&lt;Route path=":id" element={&lt;Product/&gt;} /&gt;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&lt;Route path="summary" element={&lt;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ProductSummary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/&gt;} /&gt;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&lt;/Route&gt;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&lt;/Routes&gt;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D2022D-C7F8-D9BE-0584-CD73B0FDCB20}"/>
              </a:ext>
            </a:extLst>
          </p:cNvPr>
          <p:cNvSpPr txBox="1"/>
          <p:nvPr/>
        </p:nvSpPr>
        <p:spPr>
          <a:xfrm>
            <a:off x="7885093" y="2572294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App.tsx</a:t>
            </a:r>
            <a:endParaRPr lang="en-GB" sz="1000" b="1" dirty="0">
              <a:solidFill>
                <a:schemeClr val="tx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99516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793342" y="36576"/>
            <a:ext cx="8255062" cy="560552"/>
          </a:xfrm>
        </p:spPr>
        <p:txBody>
          <a:bodyPr/>
          <a:lstStyle/>
          <a:p>
            <a:r>
              <a:rPr lang="en-GB" dirty="0"/>
              <a:t>Implementing another Nested Route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900499" y="924309"/>
            <a:ext cx="8196159" cy="3742941"/>
          </a:xfrm>
        </p:spPr>
        <p:txBody>
          <a:bodyPr/>
          <a:lstStyle/>
          <a:p>
            <a:r>
              <a:rPr lang="en-GB" dirty="0"/>
              <a:t>We've defined another nested route as follows: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Go to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/products-with-nested-routes</a:t>
            </a:r>
            <a:r>
              <a:rPr lang="en-GB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/summary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ProductsWithNestedRoutes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 component is rendered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In its </a:t>
            </a:r>
            <a:r>
              <a:rPr lang="en-GB" dirty="0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&lt;Outlet/&gt;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GB" b="1" dirty="0" err="1">
                <a:solidFill>
                  <a:srgbClr val="FF000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ProductSummary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 component is rendered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613A6C43-B2BD-4724-B676-FE3AE48C530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19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12" name="Rectangle 16">
            <a:extLst>
              <a:ext uri="{FF2B5EF4-FFF2-40B4-BE49-F238E27FC236}">
                <a16:creationId xmlns:a16="http://schemas.microsoft.com/office/drawing/2014/main" id="{DE0EEC05-C4A7-6F5C-526F-CC2DA334E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3567" y="1363788"/>
            <a:ext cx="7298021" cy="1454727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&lt;Routes&gt;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&lt;Route path="/products-with-nested-routes" element={&lt;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ProductsWithNestedRoutes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/&gt;}&gt;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&lt;Route index element={&lt;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ProductUnselected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/&gt;} /&gt;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&lt;Route path=":id" element={&lt;Product/&gt;} /&gt;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&lt;Route path="summary" element={&lt;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ProductSummary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/&gt;} /&gt;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&lt;/Route&gt;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&lt;/Routes&gt;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D2022D-C7F8-D9BE-0584-CD73B0FDCB20}"/>
              </a:ext>
            </a:extLst>
          </p:cNvPr>
          <p:cNvSpPr txBox="1"/>
          <p:nvPr/>
        </p:nvSpPr>
        <p:spPr>
          <a:xfrm>
            <a:off x="7885093" y="2572294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App.tsx</a:t>
            </a:r>
            <a:endParaRPr lang="en-GB" sz="1000" b="1" dirty="0">
              <a:solidFill>
                <a:schemeClr val="tx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789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342" y="36576"/>
            <a:ext cx="8045858" cy="560552"/>
          </a:xfrm>
        </p:spPr>
        <p:txBody>
          <a:bodyPr/>
          <a:lstStyle/>
          <a:p>
            <a:r>
              <a:rPr lang="en-US" dirty="0"/>
              <a:t>Section 1:  Getting Started with SPAs and Routing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7C4D046-3B81-47EF-BB58-9F17FAB63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  <a:p>
            <a:r>
              <a:rPr lang="en-GB" dirty="0"/>
              <a:t>Supporting routing in React</a:t>
            </a:r>
          </a:p>
          <a:p>
            <a:r>
              <a:rPr lang="en-GB" dirty="0"/>
              <a:t>Defining a router table</a:t>
            </a:r>
          </a:p>
          <a:p>
            <a:r>
              <a:rPr lang="en-GB" dirty="0"/>
              <a:t>Defining a menu</a:t>
            </a:r>
          </a:p>
        </p:txBody>
      </p:sp>
    </p:spTree>
    <p:extLst>
      <p:ext uri="{BB962C8B-B14F-4D97-AF65-F5344CB8AC3E}">
        <p14:creationId xmlns:p14="http://schemas.microsoft.com/office/powerpoint/2010/main" val="20054805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342" y="36576"/>
            <a:ext cx="8045858" cy="560552"/>
          </a:xfrm>
        </p:spPr>
        <p:txBody>
          <a:bodyPr/>
          <a:lstStyle/>
          <a:p>
            <a:r>
              <a:rPr lang="en-US" dirty="0"/>
              <a:t>Section 4:  Descendant Routes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7C4D046-3B81-47EF-BB58-9F17FAB63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  <a:p>
            <a:r>
              <a:rPr lang="en-GB" dirty="0"/>
              <a:t>Example</a:t>
            </a:r>
          </a:p>
          <a:p>
            <a:r>
              <a:rPr lang="en-GB" dirty="0"/>
              <a:t>Defining descendant routes</a:t>
            </a:r>
          </a:p>
          <a:p>
            <a:r>
              <a:rPr lang="en-GB" dirty="0"/>
              <a:t>Navigating to descendant routes</a:t>
            </a:r>
          </a:p>
        </p:txBody>
      </p:sp>
    </p:spTree>
    <p:extLst>
      <p:ext uri="{BB962C8B-B14F-4D97-AF65-F5344CB8AC3E}">
        <p14:creationId xmlns:p14="http://schemas.microsoft.com/office/powerpoint/2010/main" val="2509901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900500" y="924309"/>
            <a:ext cx="7923460" cy="3742941"/>
          </a:xfrm>
        </p:spPr>
        <p:txBody>
          <a:bodyPr/>
          <a:lstStyle/>
          <a:p>
            <a:r>
              <a:rPr lang="en-GB" dirty="0"/>
              <a:t>React router lets you define </a:t>
            </a:r>
            <a:r>
              <a:rPr lang="en-GB" i="1" dirty="0"/>
              <a:t>descendant routes</a:t>
            </a:r>
          </a:p>
          <a:p>
            <a:pPr lvl="1"/>
            <a:r>
              <a:rPr lang="en-GB" dirty="0"/>
              <a:t>In a high-level component (e.g.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en-GB" dirty="0"/>
              <a:t>), define parent routes</a:t>
            </a:r>
          </a:p>
          <a:p>
            <a:pPr lvl="1"/>
            <a:r>
              <a:rPr lang="en-GB" dirty="0"/>
              <a:t>In a low-level component, define descendant routes</a:t>
            </a: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This promotes modularity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The high-level component doesn't need to know about the details of low-level routes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613A6C43-B2BD-4724-B676-FE3AE48C530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21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416483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900500" y="924309"/>
            <a:ext cx="7923460" cy="3742941"/>
          </a:xfrm>
        </p:spPr>
        <p:txBody>
          <a:bodyPr/>
          <a:lstStyle/>
          <a:p>
            <a:r>
              <a:rPr lang="en-GB" dirty="0"/>
              <a:t>Consider the following parent route, defined in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en-GB" dirty="0"/>
              <a:t>: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GB" b="1" dirty="0">
                <a:solidFill>
                  <a:srgbClr val="FF000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*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 at the end of the path is important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If you navigate to </a:t>
            </a:r>
            <a:r>
              <a:rPr lang="en-GB" dirty="0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/</a:t>
            </a:r>
            <a:r>
              <a:rPr lang="en-GB" dirty="0" err="1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ts</a:t>
            </a:r>
            <a:r>
              <a:rPr lang="en-GB" dirty="0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-and-cs/</a:t>
            </a:r>
            <a:r>
              <a:rPr lang="en-GB" i="1" dirty="0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anything</a:t>
            </a:r>
            <a:r>
              <a:rPr lang="en-GB" i="1" dirty="0"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… then the </a:t>
            </a:r>
            <a:r>
              <a:rPr lang="en-GB" dirty="0" err="1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TsAndCs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 component will be rendered</a:t>
            </a:r>
          </a:p>
          <a:p>
            <a:pPr lvl="2"/>
            <a:endParaRPr lang="en-GB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GB" dirty="0" err="1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TsAndCs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 component defines descendant routes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See next slide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613A6C43-B2BD-4724-B676-FE3AE48C530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22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12" name="Rectangle 16">
            <a:extLst>
              <a:ext uri="{FF2B5EF4-FFF2-40B4-BE49-F238E27FC236}">
                <a16:creationId xmlns:a16="http://schemas.microsoft.com/office/drawing/2014/main" id="{DE0EEC05-C4A7-6F5C-526F-CC2DA334E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3567" y="1351523"/>
            <a:ext cx="7298021" cy="839174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&lt;Routes&gt;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 defTabSz="554831"/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&lt;Route path="/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ts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-and-cs/*" element={&lt;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TsAndCs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/&gt;} /&gt;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&lt;/Routes&gt;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D2022D-C7F8-D9BE-0584-CD73B0FDCB20}"/>
              </a:ext>
            </a:extLst>
          </p:cNvPr>
          <p:cNvSpPr txBox="1"/>
          <p:nvPr/>
        </p:nvSpPr>
        <p:spPr>
          <a:xfrm>
            <a:off x="7885093" y="1936664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App.tsx</a:t>
            </a:r>
            <a:endParaRPr lang="en-GB" sz="1000" b="1" dirty="0">
              <a:solidFill>
                <a:schemeClr val="tx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87458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Defining Descendant Routes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900500" y="924309"/>
            <a:ext cx="7923460" cy="3742941"/>
          </a:xfrm>
        </p:spPr>
        <p:txBody>
          <a:bodyPr/>
          <a:lstStyle/>
          <a:p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GB" dirty="0" err="1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TsAndCs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 component defines descendant routes</a:t>
            </a:r>
          </a:p>
          <a:p>
            <a:pPr lvl="1"/>
            <a:endParaRPr lang="en-GB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GB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GB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GB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GB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GB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These routes are relative to the parent route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613A6C43-B2BD-4724-B676-FE3AE48C530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23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12" name="Rectangle 16">
            <a:extLst>
              <a:ext uri="{FF2B5EF4-FFF2-40B4-BE49-F238E27FC236}">
                <a16:creationId xmlns:a16="http://schemas.microsoft.com/office/drawing/2014/main" id="{DE0EEC05-C4A7-6F5C-526F-CC2DA334E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3567" y="1326277"/>
            <a:ext cx="7298021" cy="1762503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TsAndCs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( </a:t>
            </a:r>
          </a:p>
          <a:p>
            <a:pPr defTabSz="554831"/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&lt;Routes&gt;</a:t>
            </a:r>
          </a:p>
          <a:p>
            <a:pPr defTabSz="554831"/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&lt;Route path="/"    element={&lt;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TsAndCsHome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/&gt;} /&gt;</a:t>
            </a:r>
          </a:p>
          <a:p>
            <a:pPr defTabSz="554831"/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&lt;Route path="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uk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  element={&lt;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TsAndCsUk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/&gt;} /&gt;</a:t>
            </a:r>
          </a:p>
          <a:p>
            <a:pPr defTabSz="554831"/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&lt;Route path="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eur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 element={&lt;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TsAndCsEur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/&gt;} /&gt;</a:t>
            </a:r>
          </a:p>
          <a:p>
            <a:pPr defTabSz="554831"/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&lt;Route path="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apac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element={&lt;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TsAndCsApac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/&gt;} /&gt;</a:t>
            </a:r>
          </a:p>
          <a:p>
            <a:pPr defTabSz="554831"/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&lt;Route path="*"    element={&lt;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TsAndCsRow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/&gt;} /&gt;</a:t>
            </a:r>
          </a:p>
          <a:p>
            <a:pPr defTabSz="554831"/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&lt;/Routes&gt;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)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D2022D-C7F8-D9BE-0584-CD73B0FDCB20}"/>
              </a:ext>
            </a:extLst>
          </p:cNvPr>
          <p:cNvSpPr txBox="1"/>
          <p:nvPr/>
        </p:nvSpPr>
        <p:spPr>
          <a:xfrm>
            <a:off x="7577316" y="2838592"/>
            <a:ext cx="10310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TsAndCs.tsx</a:t>
            </a:r>
            <a:endParaRPr lang="en-GB" sz="1000" b="1" dirty="0">
              <a:solidFill>
                <a:schemeClr val="tx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58976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Navigating to Descendant Routes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900500" y="924309"/>
            <a:ext cx="7923460" cy="3742941"/>
          </a:xfrm>
        </p:spPr>
        <p:txBody>
          <a:bodyPr/>
          <a:lstStyle/>
          <a:p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Try navigating to the following routes:</a:t>
            </a:r>
          </a:p>
          <a:p>
            <a:pPr lvl="1"/>
            <a:r>
              <a:rPr lang="en-GB" dirty="0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/</a:t>
            </a:r>
            <a:r>
              <a:rPr lang="en-GB" dirty="0" err="1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ts</a:t>
            </a:r>
            <a:r>
              <a:rPr lang="en-GB" dirty="0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-and-cs/</a:t>
            </a:r>
          </a:p>
          <a:p>
            <a:pPr lvl="1"/>
            <a:r>
              <a:rPr lang="en-GB" dirty="0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/</a:t>
            </a:r>
            <a:r>
              <a:rPr lang="en-GB" dirty="0" err="1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ts</a:t>
            </a:r>
            <a:r>
              <a:rPr lang="en-GB" dirty="0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-and-cs/</a:t>
            </a:r>
            <a:r>
              <a:rPr lang="en-GB" dirty="0" err="1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uk</a:t>
            </a:r>
            <a:endParaRPr lang="en-GB" dirty="0">
              <a:latin typeface="Courier New" panose="02070309020205020404" pitchFamily="49" charset="0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pPr lvl="1"/>
            <a:r>
              <a:rPr lang="en-GB" dirty="0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/</a:t>
            </a:r>
            <a:r>
              <a:rPr lang="en-GB" dirty="0" err="1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ts</a:t>
            </a:r>
            <a:r>
              <a:rPr lang="en-GB" dirty="0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-and-cs/</a:t>
            </a:r>
            <a:r>
              <a:rPr lang="en-GB" dirty="0" err="1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eur</a:t>
            </a:r>
            <a:endParaRPr lang="en-GB" dirty="0">
              <a:latin typeface="Courier New" panose="02070309020205020404" pitchFamily="49" charset="0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pPr lvl="1"/>
            <a:r>
              <a:rPr lang="en-GB" dirty="0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/</a:t>
            </a:r>
            <a:r>
              <a:rPr lang="en-GB" dirty="0" err="1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ts</a:t>
            </a:r>
            <a:r>
              <a:rPr lang="en-GB" dirty="0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-and-cs/</a:t>
            </a:r>
            <a:r>
              <a:rPr lang="en-GB" dirty="0" err="1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apac</a:t>
            </a:r>
            <a:endParaRPr lang="en-GB" dirty="0">
              <a:latin typeface="Courier New" panose="02070309020205020404" pitchFamily="49" charset="0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pPr lvl="1"/>
            <a:r>
              <a:rPr lang="en-GB" dirty="0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/</a:t>
            </a:r>
            <a:r>
              <a:rPr lang="en-GB" dirty="0" err="1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ts</a:t>
            </a:r>
            <a:r>
              <a:rPr lang="en-GB" dirty="0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-and-cs/wibble</a:t>
            </a:r>
          </a:p>
          <a:p>
            <a:pPr lvl="1"/>
            <a:endParaRPr lang="en-GB" dirty="0">
              <a:latin typeface="Courier New" panose="02070309020205020404" pitchFamily="49" charset="0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Discuss </a:t>
            </a:r>
            <a:r>
              <a:rPr lang="en-GB" sz="1800" dirty="0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😃</a:t>
            </a:r>
          </a:p>
          <a:p>
            <a:endParaRPr lang="en-GB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GB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613A6C43-B2BD-4724-B676-FE3AE48C530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24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144240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7068" y="312434"/>
            <a:ext cx="6797758" cy="628090"/>
          </a:xfrm>
        </p:spPr>
        <p:txBody>
          <a:bodyPr/>
          <a:lstStyle/>
          <a:p>
            <a:r>
              <a:rPr lang="en-US" sz="2800" dirty="0">
                <a:solidFill>
                  <a:srgbClr val="005B70"/>
                </a:solidFill>
              </a:rPr>
              <a:t>Summary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E04218F-10E0-4B14-BDB1-FF256EC12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32965" y="1262902"/>
            <a:ext cx="6233685" cy="1314450"/>
          </a:xfrm>
        </p:spPr>
        <p:txBody>
          <a:bodyPr>
            <a:noAutofit/>
          </a:bodyPr>
          <a:lstStyle/>
          <a:p>
            <a:pPr marL="512763" indent="-4572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Getting started with SPAs and routing</a:t>
            </a:r>
          </a:p>
          <a:p>
            <a:pPr marL="512763" indent="-4572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Parameterized routes</a:t>
            </a:r>
          </a:p>
          <a:p>
            <a:pPr marL="512763" indent="-4572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Nested routes</a:t>
            </a:r>
          </a:p>
          <a:p>
            <a:pPr marL="512763" indent="-4572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Descendant routes</a:t>
            </a:r>
          </a:p>
        </p:txBody>
      </p:sp>
    </p:spTree>
    <p:extLst>
      <p:ext uri="{BB962C8B-B14F-4D97-AF65-F5344CB8AC3E}">
        <p14:creationId xmlns:p14="http://schemas.microsoft.com/office/powerpoint/2010/main" val="2167540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900500" y="924309"/>
            <a:ext cx="8243499" cy="3742941"/>
          </a:xfrm>
        </p:spPr>
        <p:txBody>
          <a:bodyPr/>
          <a:lstStyle/>
          <a:p>
            <a:r>
              <a:rPr lang="en-GB" dirty="0"/>
              <a:t>React has excellent support for implementing SPAs</a:t>
            </a:r>
          </a:p>
          <a:p>
            <a:pPr lvl="1"/>
            <a:r>
              <a:rPr lang="en-GB" dirty="0"/>
              <a:t>Define an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en-GB" dirty="0"/>
              <a:t> component that always remains resident</a:t>
            </a:r>
          </a:p>
          <a:p>
            <a:pPr lvl="1"/>
            <a:r>
              <a:rPr lang="en-GB" dirty="0"/>
              <a:t>Define multiple sub-components, which can be swapped in and out of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en-GB" dirty="0"/>
              <a:t> component</a:t>
            </a:r>
          </a:p>
          <a:p>
            <a:endParaRPr lang="en-GB" dirty="0"/>
          </a:p>
          <a:p>
            <a:r>
              <a:rPr lang="en-GB" dirty="0"/>
              <a:t>Each sub-component maps to a logical URL</a:t>
            </a:r>
          </a:p>
          <a:p>
            <a:pPr lvl="1"/>
            <a:r>
              <a:rPr lang="en-GB" dirty="0"/>
              <a:t>This is called </a:t>
            </a:r>
            <a:r>
              <a:rPr lang="en-GB" i="1" dirty="0"/>
              <a:t>routing</a:t>
            </a:r>
          </a:p>
          <a:p>
            <a:pPr lvl="1"/>
            <a:r>
              <a:rPr lang="en-GB" dirty="0"/>
              <a:t>To display a different sub-component in the browser, </a:t>
            </a:r>
            <a:br>
              <a:rPr lang="en-GB" dirty="0"/>
            </a:br>
            <a:r>
              <a:rPr lang="en-GB" dirty="0"/>
              <a:t>simply navigate to the URL for that sub-component</a:t>
            </a:r>
          </a:p>
        </p:txBody>
      </p:sp>
    </p:spTree>
    <p:extLst>
      <p:ext uri="{BB962C8B-B14F-4D97-AF65-F5344CB8AC3E}">
        <p14:creationId xmlns:p14="http://schemas.microsoft.com/office/powerpoint/2010/main" val="3987712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Supporting Routing in React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04F77-4066-4425-A5A5-7E2DD5E3E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501" y="938748"/>
            <a:ext cx="7333862" cy="3742941"/>
          </a:xfrm>
        </p:spPr>
        <p:txBody>
          <a:bodyPr/>
          <a:lstStyle/>
          <a:p>
            <a:pPr eaLnBrk="1" hangingPunct="1"/>
            <a:r>
              <a:rPr lang="en-GB" dirty="0"/>
              <a:t>Add these dependencies in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package.json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:</a:t>
            </a:r>
            <a:endParaRPr lang="en-GB" dirty="0">
              <a:latin typeface="+mj-lt"/>
            </a:endParaRPr>
          </a:p>
          <a:p>
            <a:endParaRPr lang="en-GB" dirty="0"/>
          </a:p>
          <a:p>
            <a:endParaRPr lang="en-GB" dirty="0"/>
          </a:p>
          <a:p>
            <a:pPr marL="400050" lvl="1" indent="0">
              <a:buNone/>
            </a:pPr>
            <a:endParaRPr lang="en-GB" dirty="0"/>
          </a:p>
          <a:p>
            <a:pPr eaLnBrk="1" hangingPunct="1"/>
            <a:r>
              <a:rPr lang="en-GB" dirty="0"/>
              <a:t>Wrap your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en-GB" dirty="0"/>
              <a:t> component in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BrowserRouter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:</a:t>
            </a:r>
          </a:p>
          <a:p>
            <a:pPr eaLnBrk="1" hangingPunct="1"/>
            <a:endParaRPr lang="en-GB" dirty="0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8211939C-F197-443D-978F-CC217FED46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2350" y="1357906"/>
            <a:ext cx="7241383" cy="839174"/>
          </a:xfrm>
          <a:prstGeom prst="rect">
            <a:avLst/>
          </a:prstGeom>
          <a:solidFill>
            <a:srgbClr val="CCECFF"/>
          </a:solidFill>
          <a:ln>
            <a:noFill/>
          </a:ln>
          <a:effectLst>
            <a:outerShdw dist="107763" dir="2700000" algn="ctr" rotWithShape="0">
              <a:schemeClr val="accent1">
                <a:lumMod val="75000"/>
              </a:schemeClr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"dependencies": {</a:t>
            </a:r>
          </a:p>
          <a:p>
            <a:pPr defTabSz="554831"/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"react-router-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dom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"^6.3.0",</a:t>
            </a:r>
          </a:p>
          <a:p>
            <a:pPr defTabSz="554831"/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"@types/react-router-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dom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"^5.3.3",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DFA079-1090-4FE6-83F3-40E1FDFCBFDB}"/>
              </a:ext>
            </a:extLst>
          </p:cNvPr>
          <p:cNvSpPr txBox="1"/>
          <p:nvPr/>
        </p:nvSpPr>
        <p:spPr>
          <a:xfrm>
            <a:off x="7493468" y="1971845"/>
            <a:ext cx="1107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package.json</a:t>
            </a:r>
            <a:endParaRPr lang="en-GB" sz="1000" b="1" dirty="0">
              <a:solidFill>
                <a:schemeClr val="tx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F608CA-09B9-48D5-AF3B-CFF4E63CAFB7}"/>
              </a:ext>
            </a:extLst>
          </p:cNvPr>
          <p:cNvSpPr txBox="1"/>
          <p:nvPr/>
        </p:nvSpPr>
        <p:spPr>
          <a:xfrm>
            <a:off x="4809868" y="1353118"/>
            <a:ext cx="11265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+mj-lt"/>
              </a:rPr>
              <a:t>React Router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AE2D81-66CB-4D3F-8EFF-A445D5ACB1A9}"/>
              </a:ext>
            </a:extLst>
          </p:cNvPr>
          <p:cNvSpPr txBox="1"/>
          <p:nvPr/>
        </p:nvSpPr>
        <p:spPr>
          <a:xfrm>
            <a:off x="4667366" y="1694248"/>
            <a:ext cx="28627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+mj-lt"/>
              </a:rPr>
              <a:t>React Router TypeScript declarations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00E8296-49AE-47D7-95C3-033F25A87248}"/>
              </a:ext>
            </a:extLst>
          </p:cNvPr>
          <p:cNvCxnSpPr>
            <a:cxnSpLocks/>
          </p:cNvCxnSpPr>
          <p:nvPr/>
        </p:nvCxnSpPr>
        <p:spPr>
          <a:xfrm flipH="1">
            <a:off x="3812409" y="1515409"/>
            <a:ext cx="1066135" cy="1175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57CF5BE-00EF-4316-9AC7-885BAD3E0AEF}"/>
              </a:ext>
            </a:extLst>
          </p:cNvPr>
          <p:cNvCxnSpPr>
            <a:cxnSpLocks/>
          </p:cNvCxnSpPr>
          <p:nvPr/>
        </p:nvCxnSpPr>
        <p:spPr>
          <a:xfrm flipH="1" flipV="1">
            <a:off x="4330007" y="1785957"/>
            <a:ext cx="406035" cy="621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Rectangle 14">
            <a:extLst>
              <a:ext uri="{FF2B5EF4-FFF2-40B4-BE49-F238E27FC236}">
                <a16:creationId xmlns:a16="http://schemas.microsoft.com/office/drawing/2014/main" id="{F3D45E4E-1E30-4840-B90C-58B178B2C8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2349" y="2933880"/>
            <a:ext cx="7241383" cy="147797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{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BrowserRouter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 from 'react-router-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dom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defTabSz="739775">
              <a:defRPr/>
            </a:pP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root.render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React.StrictMode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BrowserRouter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&lt;App /&gt;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BrowserRouter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React.StrictMode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ADF8987-0221-497B-B811-57BE0C036E96}"/>
              </a:ext>
            </a:extLst>
          </p:cNvPr>
          <p:cNvSpPr txBox="1"/>
          <p:nvPr/>
        </p:nvSpPr>
        <p:spPr>
          <a:xfrm>
            <a:off x="7716569" y="4171732"/>
            <a:ext cx="8771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 err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index.tsx</a:t>
            </a:r>
            <a:endParaRPr lang="en-GB" sz="1000" b="1" dirty="0">
              <a:solidFill>
                <a:srgbClr val="3333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00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Defining a Router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04F77-4066-4425-A5A5-7E2DD5E3E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501" y="938748"/>
            <a:ext cx="7333862" cy="3742941"/>
          </a:xfrm>
        </p:spPr>
        <p:txBody>
          <a:bodyPr/>
          <a:lstStyle/>
          <a:p>
            <a:r>
              <a:rPr lang="en-GB" dirty="0"/>
              <a:t>Define a router table as follows, typically in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en-GB" dirty="0"/>
              <a:t>:</a:t>
            </a:r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2CFA4C0F-7E9E-4F00-83D4-0C7E4595FD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2349" y="1358599"/>
            <a:ext cx="7238082" cy="2555188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{ Routes, Route } from 'react-router-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dom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App()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(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&lt;Routes&gt;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&lt;Route path="/"         element={&lt;Home/&gt;} /&gt;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&lt;Route path="/about"    element={&lt;About/&gt;} /&gt;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&lt;Route path="/contact"  element={&lt;Contact/&gt;} /&gt;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&lt;Route path="*"         element={&lt;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PageNotFound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/&gt;} /&gt; 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…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&lt;/Routes&gt;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… 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BD8286-5C55-4BB8-969B-88EDB8A9F29E}"/>
              </a:ext>
            </a:extLst>
          </p:cNvPr>
          <p:cNvSpPr txBox="1"/>
          <p:nvPr/>
        </p:nvSpPr>
        <p:spPr>
          <a:xfrm>
            <a:off x="7870457" y="3667566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 err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App.tsx</a:t>
            </a:r>
            <a:endParaRPr lang="en-GB" sz="1000" b="1" dirty="0">
              <a:solidFill>
                <a:srgbClr val="3333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3151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Defining a Menu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04F77-4066-4425-A5A5-7E2DD5E3E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501" y="924309"/>
            <a:ext cx="8113558" cy="3742941"/>
          </a:xfrm>
        </p:spPr>
        <p:txBody>
          <a:bodyPr/>
          <a:lstStyle/>
          <a:p>
            <a:r>
              <a:rPr lang="en-GB" dirty="0"/>
              <a:t>It's common to define some kind of menu component</a:t>
            </a:r>
          </a:p>
          <a:p>
            <a:pPr lvl="1"/>
            <a:r>
              <a:rPr lang="en-GB" dirty="0"/>
              <a:t>Use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NavLink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GB" dirty="0"/>
              <a:t> to create links to your routes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You typically display the menu in your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en-GB" dirty="0"/>
              <a:t> component</a:t>
            </a:r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2CFA4C0F-7E9E-4F00-83D4-0C7E4595FD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2349" y="1716608"/>
            <a:ext cx="7238082" cy="209352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{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NavLink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 from "react-router-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dom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Menu()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(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&lt;nav&gt;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NavLink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to="/"&gt;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Home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NavLink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nbsp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;|&amp;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nbsp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NavLink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to="/contact"&gt;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Contact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NavLink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nbsp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;|&amp;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nbsp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NavLink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to="/about"&gt;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About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NavLink</a:t>
            </a:r>
            <a:r>
              <a:rPr lang="en-GB" sz="1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GB" sz="100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nbsp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;|&amp;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nbsp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1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&lt;/nav&gt;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BD8286-5C55-4BB8-969B-88EDB8A9F29E}"/>
              </a:ext>
            </a:extLst>
          </p:cNvPr>
          <p:cNvSpPr txBox="1"/>
          <p:nvPr/>
        </p:nvSpPr>
        <p:spPr>
          <a:xfrm>
            <a:off x="7608125" y="3566935"/>
            <a:ext cx="9856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b="1" dirty="0" err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Menu.tsx</a:t>
            </a:r>
            <a:endParaRPr lang="en-GB" sz="1000" b="1" dirty="0">
              <a:solidFill>
                <a:srgbClr val="3333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8587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342" y="36576"/>
            <a:ext cx="8045858" cy="560552"/>
          </a:xfrm>
        </p:spPr>
        <p:txBody>
          <a:bodyPr/>
          <a:lstStyle/>
          <a:p>
            <a:r>
              <a:rPr lang="en-US" dirty="0"/>
              <a:t>Section 2:  Parameterized Routes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7C4D046-3B81-47EF-BB58-9F17FAB63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  <a:p>
            <a:r>
              <a:rPr lang="en-GB" dirty="0"/>
              <a:t>Understanding the data model</a:t>
            </a:r>
          </a:p>
          <a:p>
            <a:r>
              <a:rPr lang="en-GB" dirty="0"/>
              <a:t>Defining parameterized routes</a:t>
            </a:r>
          </a:p>
          <a:p>
            <a:r>
              <a:rPr lang="en-GB" dirty="0"/>
              <a:t>Rendering parameterized links</a:t>
            </a:r>
          </a:p>
          <a:p>
            <a:r>
              <a:rPr lang="en-GB" dirty="0"/>
              <a:t>Obtaining path parameters</a:t>
            </a:r>
          </a:p>
          <a:p>
            <a:r>
              <a:rPr lang="en-GB" dirty="0">
                <a:cs typeface="Courier New" panose="02070309020205020404" pitchFamily="49" charset="0"/>
              </a:rPr>
              <a:t>Programmatic navigation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3692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900500" y="924309"/>
            <a:ext cx="7475561" cy="3742941"/>
          </a:xfrm>
        </p:spPr>
        <p:txBody>
          <a:bodyPr/>
          <a:lstStyle/>
          <a:p>
            <a:r>
              <a:rPr lang="en-GB" dirty="0"/>
              <a:t>React router lets you define parameterized routes</a:t>
            </a:r>
          </a:p>
          <a:p>
            <a:pPr lvl="1"/>
            <a:r>
              <a:rPr lang="en-GB" dirty="0"/>
              <a:t>E.g.,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/product/:id</a:t>
            </a: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The demo app illustrates parameterized routes</a:t>
            </a: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613A6C43-B2BD-4724-B676-FE3AE48C530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8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16857F-2642-856D-8F20-D34407633A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5880" y="2520332"/>
            <a:ext cx="4762005" cy="22345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D4D754F-47FC-9709-0D16-AD261BC1AE17}"/>
              </a:ext>
            </a:extLst>
          </p:cNvPr>
          <p:cNvSpPr txBox="1"/>
          <p:nvPr/>
        </p:nvSpPr>
        <p:spPr>
          <a:xfrm>
            <a:off x="3558583" y="3380378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/product/1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E3EA0B6-3B18-A615-0AF7-27B15D22C065}"/>
              </a:ext>
            </a:extLst>
          </p:cNvPr>
          <p:cNvCxnSpPr>
            <a:cxnSpLocks/>
          </p:cNvCxnSpPr>
          <p:nvPr/>
        </p:nvCxnSpPr>
        <p:spPr>
          <a:xfrm>
            <a:off x="2763303" y="4111218"/>
            <a:ext cx="834864" cy="3285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9CF178A-2F46-AB86-FB3A-41A59FFBF080}"/>
              </a:ext>
            </a:extLst>
          </p:cNvPr>
          <p:cNvSpPr txBox="1"/>
          <p:nvPr/>
        </p:nvSpPr>
        <p:spPr>
          <a:xfrm>
            <a:off x="3558583" y="4285873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/product/3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3B76A3C-B627-19B3-9F79-43F4E9BCB0F6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2763303" y="3978097"/>
            <a:ext cx="795280" cy="104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FF06E7E-2F4D-92AD-3653-61214ED5E6BF}"/>
              </a:ext>
            </a:extLst>
          </p:cNvPr>
          <p:cNvSpPr txBox="1"/>
          <p:nvPr/>
        </p:nvSpPr>
        <p:spPr>
          <a:xfrm>
            <a:off x="3558583" y="3824208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/product/2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1A5D891-630E-1B1D-BA2B-07B5128AD5D9}"/>
              </a:ext>
            </a:extLst>
          </p:cNvPr>
          <p:cNvCxnSpPr>
            <a:cxnSpLocks/>
          </p:cNvCxnSpPr>
          <p:nvPr/>
        </p:nvCxnSpPr>
        <p:spPr>
          <a:xfrm flipV="1">
            <a:off x="2763303" y="3513500"/>
            <a:ext cx="834864" cy="3285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23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Understanding the Data Model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900500" y="924309"/>
            <a:ext cx="7618065" cy="3742941"/>
          </a:xfrm>
        </p:spPr>
        <p:txBody>
          <a:bodyPr/>
          <a:lstStyle/>
          <a:p>
            <a:r>
              <a:rPr lang="en-GB" dirty="0"/>
              <a:t>To understand the demo, the first stop is to consider the data model</a:t>
            </a:r>
          </a:p>
          <a:p>
            <a:pPr lvl="1"/>
            <a:endParaRPr lang="en-GB" dirty="0"/>
          </a:p>
          <a:p>
            <a:r>
              <a:rPr lang="en-GB" dirty="0"/>
              <a:t>See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Catalog.ts</a:t>
            </a:r>
            <a:r>
              <a:rPr lang="en-GB" dirty="0"/>
              <a:t>, which defines 2 simple classes: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ProductItem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GB" dirty="0"/>
              <a:t>Represents a simple product item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Catalog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- </a:t>
            </a:r>
            <a:r>
              <a:rPr lang="en-GB" dirty="0"/>
              <a:t>Contains hard-coded product items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69790BB6-C869-4D62-AFA1-072723203BD6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9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50131586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5097</TotalTime>
  <Words>1698</Words>
  <Application>Microsoft Office PowerPoint</Application>
  <PresentationFormat>On-screen Show (16:9)</PresentationFormat>
  <Paragraphs>386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Courier New</vt:lpstr>
      <vt:lpstr>Open Sans</vt:lpstr>
      <vt:lpstr>Standard_LiveLessons_2017</vt:lpstr>
      <vt:lpstr>Single Page Applications and Routing</vt:lpstr>
      <vt:lpstr>Section 1:  Getting Started with SPAs and Routing</vt:lpstr>
      <vt:lpstr>Overview</vt:lpstr>
      <vt:lpstr>Supporting Routing in React</vt:lpstr>
      <vt:lpstr>Defining a Router Table</vt:lpstr>
      <vt:lpstr>Defining a Menu</vt:lpstr>
      <vt:lpstr>Section 2:  Parameterized Routes</vt:lpstr>
      <vt:lpstr>Overview</vt:lpstr>
      <vt:lpstr>Understanding the Data Model</vt:lpstr>
      <vt:lpstr>Defining Parameterized Routes</vt:lpstr>
      <vt:lpstr>Rendering Parameterized Links</vt:lpstr>
      <vt:lpstr>Obtaining Path Parameters</vt:lpstr>
      <vt:lpstr>Programmatic Navigation</vt:lpstr>
      <vt:lpstr>Section 3:  Nested Routes</vt:lpstr>
      <vt:lpstr>Overview</vt:lpstr>
      <vt:lpstr>Implementing the Outer Route</vt:lpstr>
      <vt:lpstr>Implementing an Index Route</vt:lpstr>
      <vt:lpstr>Implementing a Nested Route</vt:lpstr>
      <vt:lpstr>Implementing another Nested Route</vt:lpstr>
      <vt:lpstr>Section 4:  Descendant Routes</vt:lpstr>
      <vt:lpstr>Overview</vt:lpstr>
      <vt:lpstr>Example</vt:lpstr>
      <vt:lpstr>Defining Descendant Routes</vt:lpstr>
      <vt:lpstr>Navigating to Descendant Routes</vt:lpstr>
      <vt:lpstr>Summary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Andy Olsen</cp:lastModifiedBy>
  <cp:revision>160</cp:revision>
  <dcterms:created xsi:type="dcterms:W3CDTF">2015-09-28T19:52:00Z</dcterms:created>
  <dcterms:modified xsi:type="dcterms:W3CDTF">2022-10-20T20:51:45Z</dcterms:modified>
</cp:coreProperties>
</file>