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722" r:id="rId2"/>
    <p:sldId id="765" r:id="rId3"/>
    <p:sldId id="758" r:id="rId4"/>
    <p:sldId id="767" r:id="rId5"/>
    <p:sldId id="789" r:id="rId6"/>
    <p:sldId id="790" r:id="rId7"/>
    <p:sldId id="766" r:id="rId8"/>
    <p:sldId id="809" r:id="rId9"/>
    <p:sldId id="810" r:id="rId10"/>
    <p:sldId id="811" r:id="rId11"/>
    <p:sldId id="769" r:id="rId12"/>
    <p:sldId id="812" r:id="rId13"/>
    <p:sldId id="813" r:id="rId14"/>
    <p:sldId id="814" r:id="rId15"/>
    <p:sldId id="815" r:id="rId16"/>
    <p:sldId id="816" r:id="rId17"/>
    <p:sldId id="817" r:id="rId18"/>
    <p:sldId id="818" r:id="rId19"/>
    <p:sldId id="819" r:id="rId20"/>
    <p:sldId id="820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CCECFF"/>
    <a:srgbClr val="FBE6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0" autoAdjust="0"/>
    <p:restoredTop sz="96712" autoAdjust="0"/>
  </p:normalViewPr>
  <p:slideViewPr>
    <p:cSldViewPr snapToGrid="0" snapToObjects="1">
      <p:cViewPr varScale="1">
        <p:scale>
          <a:sx n="126" d="100"/>
          <a:sy n="126" d="100"/>
        </p:scale>
        <p:origin x="48" y="55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5499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527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24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371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0682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408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311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813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9458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541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96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83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41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Iterables, Iterators, and Generators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751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187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962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37527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28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237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00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717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US" sz="2800" dirty="0">
                <a:solidFill>
                  <a:srgbClr val="005B70"/>
                </a:solidFill>
              </a:rPr>
              <a:t>Redux Saga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62901"/>
            <a:ext cx="6233685" cy="1226761"/>
          </a:xfrm>
        </p:spPr>
        <p:txBody>
          <a:bodyPr>
            <a:no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Redux Saga concepts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Example application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Understanding the example application</a:t>
            </a:r>
          </a:p>
        </p:txBody>
      </p:sp>
    </p:spTree>
    <p:extLst>
      <p:ext uri="{BB962C8B-B14F-4D97-AF65-F5344CB8AC3E}">
        <p14:creationId xmlns:p14="http://schemas.microsoft.com/office/powerpoint/2010/main" val="2602923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Sagas to Call a REST Service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909" cy="3742941"/>
          </a:xfrm>
        </p:spPr>
        <p:txBody>
          <a:bodyPr/>
          <a:lstStyle/>
          <a:p>
            <a:r>
              <a:rPr lang="en-GB" dirty="0"/>
              <a:t>In the React demo app, click the Thumbnails menu item</a:t>
            </a:r>
          </a:p>
          <a:p>
            <a:pPr lvl="1"/>
            <a:r>
              <a:rPr lang="en-GB" dirty="0"/>
              <a:t>Then click the </a:t>
            </a:r>
            <a:r>
              <a:rPr lang="en-GB" i="1" dirty="0"/>
              <a:t>Get thumbnails </a:t>
            </a:r>
            <a:r>
              <a:rPr lang="en-GB" dirty="0"/>
              <a:t>button</a:t>
            </a:r>
          </a:p>
          <a:p>
            <a:pPr lvl="1"/>
            <a:r>
              <a:rPr lang="en-GB" dirty="0"/>
              <a:t>The app uses sagas to call a REST service asynchronously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6633A-38CD-07D0-DCEC-CC52719D7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479" y="2117743"/>
            <a:ext cx="4933330" cy="28274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09641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8045858" cy="560552"/>
          </a:xfrm>
        </p:spPr>
        <p:txBody>
          <a:bodyPr/>
          <a:lstStyle/>
          <a:p>
            <a:r>
              <a:rPr lang="en-US" dirty="0"/>
              <a:t>Section 3:  Understanding the Example Application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Dependencies for Redux Saga</a:t>
            </a:r>
          </a:p>
          <a:p>
            <a:r>
              <a:rPr lang="en-GB" dirty="0"/>
              <a:t>Integrating Saga middleware into Redux</a:t>
            </a:r>
          </a:p>
          <a:p>
            <a:r>
              <a:rPr lang="en-GB" dirty="0"/>
              <a:t>Implementing the root saga</a:t>
            </a:r>
          </a:p>
          <a:p>
            <a:r>
              <a:rPr lang="en-GB" dirty="0"/>
              <a:t>Implementing watcher sagas</a:t>
            </a:r>
          </a:p>
          <a:p>
            <a:r>
              <a:rPr lang="en-GB" dirty="0"/>
              <a:t>Implementing worker sagas</a:t>
            </a:r>
          </a:p>
          <a:p>
            <a:r>
              <a:rPr lang="en-GB" dirty="0"/>
              <a:t>Putting it all together - counter component</a:t>
            </a:r>
          </a:p>
          <a:p>
            <a:r>
              <a:rPr lang="en-GB" dirty="0"/>
              <a:t>Putting it all together - thumbnails component</a:t>
            </a:r>
          </a:p>
        </p:txBody>
      </p:sp>
    </p:spTree>
    <p:extLst>
      <p:ext uri="{BB962C8B-B14F-4D97-AF65-F5344CB8AC3E}">
        <p14:creationId xmlns:p14="http://schemas.microsoft.com/office/powerpoint/2010/main" val="2396357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Dependencies for Redux Saga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940940" cy="3742941"/>
          </a:xfrm>
        </p:spPr>
        <p:txBody>
          <a:bodyPr/>
          <a:lstStyle/>
          <a:p>
            <a:r>
              <a:rPr lang="en-GB" dirty="0"/>
              <a:t>To use Redux Saga in a React app, add the following dependencies in your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/>
              <a:t> file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The app also has the following dependencies…</a:t>
            </a:r>
          </a:p>
          <a:p>
            <a:pPr lvl="1"/>
            <a:r>
              <a:rPr lang="en-GB" dirty="0"/>
              <a:t>React Redux (required by Redux Saga)</a:t>
            </a:r>
          </a:p>
          <a:p>
            <a:pPr lvl="1"/>
            <a:r>
              <a:rPr lang="en-GB" dirty="0"/>
              <a:t>Redux Toolkit (to simplify React Redux code)</a:t>
            </a:r>
          </a:p>
          <a:p>
            <a:pPr lvl="1"/>
            <a:r>
              <a:rPr lang="en-GB" dirty="0"/>
              <a:t>React Router (to make the app look pretty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1DC2DD6-A4B8-495D-9973-1C5107E673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C42791F-1ED7-4886-AA5B-8CCDB2E04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037" y="1688360"/>
            <a:ext cx="7438016" cy="1547060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"dependencies":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"redux-saga": "^1.1.3",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"@types/redux-saga": "^0.10.5",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6F773-80F4-44DF-A85F-A3EDD0530507}"/>
              </a:ext>
            </a:extLst>
          </p:cNvPr>
          <p:cNvSpPr txBox="1"/>
          <p:nvPr/>
        </p:nvSpPr>
        <p:spPr>
          <a:xfrm>
            <a:off x="7459697" y="2948317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572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53523" y="4232675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62082" y="419731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Integrating Saga Middleware into Redux (1 of 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0501" y="924309"/>
            <a:ext cx="8029743" cy="3742941"/>
          </a:xfrm>
        </p:spPr>
        <p:txBody>
          <a:bodyPr/>
          <a:lstStyle/>
          <a:p>
            <a:r>
              <a:rPr lang="en-GB" dirty="0"/>
              <a:t>When a React app starts, you must add </a:t>
            </a:r>
            <a:r>
              <a:rPr lang="en-GB" i="1" dirty="0"/>
              <a:t>Saga middleware </a:t>
            </a:r>
            <a:r>
              <a:rPr lang="en-GB" dirty="0"/>
              <a:t>into the Redux Store</a:t>
            </a:r>
          </a:p>
          <a:p>
            <a:pPr lvl="1"/>
            <a:r>
              <a:rPr lang="en-GB" dirty="0"/>
              <a:t>Enables sagas to handle actions from Redux</a:t>
            </a:r>
          </a:p>
          <a:p>
            <a:pPr lvl="1"/>
            <a:r>
              <a:rPr lang="en-GB" dirty="0"/>
              <a:t>Enables sagas to dispatch new actions to Redux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11F8616-5798-40F9-825A-95D015B9C13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37947C-25F5-B48C-258A-C42261B24D3F}"/>
              </a:ext>
            </a:extLst>
          </p:cNvPr>
          <p:cNvCxnSpPr>
            <a:cxnSpLocks/>
          </p:cNvCxnSpPr>
          <p:nvPr/>
        </p:nvCxnSpPr>
        <p:spPr>
          <a:xfrm>
            <a:off x="4566532" y="3142891"/>
            <a:ext cx="145567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DF46D63-7067-DDFD-B654-8FF78033ADFB}"/>
              </a:ext>
            </a:extLst>
          </p:cNvPr>
          <p:cNvSpPr/>
          <p:nvPr/>
        </p:nvSpPr>
        <p:spPr>
          <a:xfrm>
            <a:off x="3187771" y="3503609"/>
            <a:ext cx="3883973" cy="823356"/>
          </a:xfrm>
          <a:custGeom>
            <a:avLst/>
            <a:gdLst>
              <a:gd name="connsiteX0" fmla="*/ 0 w 2838203"/>
              <a:gd name="connsiteY0" fmla="*/ 518556 h 823356"/>
              <a:gd name="connsiteX1" fmla="*/ 0 w 2838203"/>
              <a:gd name="connsiteY1" fmla="*/ 823356 h 823356"/>
              <a:gd name="connsiteX2" fmla="*/ 2838203 w 2838203"/>
              <a:gd name="connsiteY2" fmla="*/ 823356 h 823356"/>
              <a:gd name="connsiteX3" fmla="*/ 2838203 w 2838203"/>
              <a:gd name="connsiteY3" fmla="*/ 0 h 823356"/>
              <a:gd name="connsiteX0" fmla="*/ 7819 w 2838203"/>
              <a:gd name="connsiteY0" fmla="*/ 3259 h 823356"/>
              <a:gd name="connsiteX1" fmla="*/ 0 w 2838203"/>
              <a:gd name="connsiteY1" fmla="*/ 823356 h 823356"/>
              <a:gd name="connsiteX2" fmla="*/ 2838203 w 2838203"/>
              <a:gd name="connsiteY2" fmla="*/ 823356 h 823356"/>
              <a:gd name="connsiteX3" fmla="*/ 2838203 w 2838203"/>
              <a:gd name="connsiteY3" fmla="*/ 0 h 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8203" h="823356">
                <a:moveTo>
                  <a:pt x="7819" y="3259"/>
                </a:moveTo>
                <a:cubicBezTo>
                  <a:pt x="5213" y="276625"/>
                  <a:pt x="2606" y="549990"/>
                  <a:pt x="0" y="823356"/>
                </a:cubicBezTo>
                <a:lnTo>
                  <a:pt x="2838203" y="823356"/>
                </a:lnTo>
                <a:lnTo>
                  <a:pt x="2838203" y="0"/>
                </a:lnTo>
              </a:path>
            </a:pathLst>
          </a:custGeom>
          <a:noFill/>
          <a:ln w="22225">
            <a:solidFill>
              <a:srgbClr val="FF0000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7A69D3-A50C-5569-3580-92B1661D1562}"/>
              </a:ext>
            </a:extLst>
          </p:cNvPr>
          <p:cNvSpPr txBox="1"/>
          <p:nvPr/>
        </p:nvSpPr>
        <p:spPr>
          <a:xfrm>
            <a:off x="3306265" y="3966923"/>
            <a:ext cx="365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Sagas can handle actions from Redux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371AB60-688B-B28D-32F1-E0E112C2CD4E}"/>
              </a:ext>
            </a:extLst>
          </p:cNvPr>
          <p:cNvSpPr/>
          <p:nvPr/>
        </p:nvSpPr>
        <p:spPr>
          <a:xfrm>
            <a:off x="2877787" y="2993849"/>
            <a:ext cx="4513194" cy="1914682"/>
          </a:xfrm>
          <a:custGeom>
            <a:avLst/>
            <a:gdLst>
              <a:gd name="connsiteX0" fmla="*/ 4506325 w 4506325"/>
              <a:gd name="connsiteY0" fmla="*/ 0 h 1222568"/>
              <a:gd name="connsiteX1" fmla="*/ 4506325 w 4506325"/>
              <a:gd name="connsiteY1" fmla="*/ 1222568 h 1222568"/>
              <a:gd name="connsiteX2" fmla="*/ 0 w 4506325"/>
              <a:gd name="connsiteY2" fmla="*/ 1222568 h 1222568"/>
              <a:gd name="connsiteX3" fmla="*/ 0 w 4506325"/>
              <a:gd name="connsiteY3" fmla="*/ 510245 h 122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6325" h="1222568">
                <a:moveTo>
                  <a:pt x="4506325" y="0"/>
                </a:moveTo>
                <a:lnTo>
                  <a:pt x="4506325" y="1222568"/>
                </a:lnTo>
                <a:lnTo>
                  <a:pt x="0" y="1222568"/>
                </a:lnTo>
                <a:lnTo>
                  <a:pt x="0" y="510245"/>
                </a:lnTo>
              </a:path>
            </a:pathLst>
          </a:custGeom>
          <a:noFill/>
          <a:ln w="22225">
            <a:solidFill>
              <a:srgbClr val="FF0000"/>
            </a:solidFill>
            <a:prstDash val="sysDash"/>
            <a:headEnd type="none"/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A4C016-FB38-B6D4-0131-7D67EDAB0D66}"/>
              </a:ext>
            </a:extLst>
          </p:cNvPr>
          <p:cNvSpPr txBox="1"/>
          <p:nvPr/>
        </p:nvSpPr>
        <p:spPr>
          <a:xfrm>
            <a:off x="3164807" y="4547469"/>
            <a:ext cx="399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Sagas can dispatch new actions to Redux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1EF7F8-270B-FDC7-3098-CA5B9C8BAFEC}"/>
              </a:ext>
            </a:extLst>
          </p:cNvPr>
          <p:cNvSpPr/>
          <p:nvPr/>
        </p:nvSpPr>
        <p:spPr>
          <a:xfrm>
            <a:off x="1355430" y="2534121"/>
            <a:ext cx="3349431" cy="1248390"/>
          </a:xfrm>
          <a:prstGeom prst="roundRect">
            <a:avLst>
              <a:gd name="adj" fmla="val 5427"/>
            </a:avLst>
          </a:prstGeom>
          <a:solidFill>
            <a:srgbClr val="4484D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Redux Store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D8F046-C505-A95B-8B99-4DC8267E62E0}"/>
              </a:ext>
            </a:extLst>
          </p:cNvPr>
          <p:cNvSpPr/>
          <p:nvPr/>
        </p:nvSpPr>
        <p:spPr>
          <a:xfrm>
            <a:off x="6027261" y="2808692"/>
            <a:ext cx="2348845" cy="668398"/>
          </a:xfrm>
          <a:prstGeom prst="roundRect">
            <a:avLst>
              <a:gd name="adj" fmla="val 6807"/>
            </a:avLst>
          </a:prstGeom>
          <a:solidFill>
            <a:srgbClr val="FF0000"/>
          </a:solidFill>
          <a:ln>
            <a:solidFill>
              <a:srgbClr val="4484D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Saga Middleware</a:t>
            </a:r>
            <a:endParaRPr lang="en-GB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94439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355455" y="4306550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Integrating Saga Middleware into Redux (2 of 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0501" y="924309"/>
            <a:ext cx="8029743" cy="3742941"/>
          </a:xfrm>
        </p:spPr>
        <p:txBody>
          <a:bodyPr/>
          <a:lstStyle/>
          <a:p>
            <a:r>
              <a:rPr lang="en-GB" dirty="0"/>
              <a:t>Here's how to add Saga middleware into the Redux Store: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11F8616-5798-40F9-825A-95D015B9C13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C1404FAF-E2DC-D178-3213-445CB461D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410" y="1346350"/>
            <a:ext cx="7237394" cy="247039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createSagaMiddleware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'redux-saga'</a:t>
            </a:r>
          </a:p>
          <a:p>
            <a:pPr defTabSz="554831"/>
            <a:r>
              <a:rPr lang="en-GB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myRootSaga</a:t>
            </a:r>
            <a:r>
              <a:rPr lang="en-GB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'./sagas'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sagaMiddleware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createSagaMiddleware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store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configureStore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reducer: { … },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middleware: 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getDefaultMiddleware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getDefaultMiddleware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sagaMiddleware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sagaMiddleware.run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myRootSaga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083182" y="4271186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E267CA-BEEB-F4B0-9103-568D616092BF}"/>
              </a:ext>
            </a:extLst>
          </p:cNvPr>
          <p:cNvCxnSpPr>
            <a:cxnSpLocks/>
          </p:cNvCxnSpPr>
          <p:nvPr/>
        </p:nvCxnSpPr>
        <p:spPr>
          <a:xfrm>
            <a:off x="2247687" y="4522290"/>
            <a:ext cx="145567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6AC139-DA7E-EE94-9595-811AEE3222B5}"/>
              </a:ext>
            </a:extLst>
          </p:cNvPr>
          <p:cNvSpPr/>
          <p:nvPr/>
        </p:nvSpPr>
        <p:spPr>
          <a:xfrm>
            <a:off x="1424646" y="4085109"/>
            <a:ext cx="1869209" cy="887646"/>
          </a:xfrm>
          <a:prstGeom prst="roundRect">
            <a:avLst>
              <a:gd name="adj" fmla="val 5427"/>
            </a:avLst>
          </a:prstGeom>
          <a:solidFill>
            <a:srgbClr val="4484D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Redux Store</a:t>
            </a:r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3EF42633-36DC-4CE4-E37A-3CFE401B405A}"/>
              </a:ext>
            </a:extLst>
          </p:cNvPr>
          <p:cNvSpPr/>
          <p:nvPr/>
        </p:nvSpPr>
        <p:spPr>
          <a:xfrm>
            <a:off x="6023828" y="4099058"/>
            <a:ext cx="2647220" cy="844622"/>
          </a:xfrm>
          <a:prstGeom prst="cloudCallout">
            <a:avLst>
              <a:gd name="adj1" fmla="val -16642"/>
              <a:gd name="adj2" fmla="val 22984"/>
            </a:avLst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   </a:t>
            </a:r>
            <a:r>
              <a:rPr lang="en-GB" b="1" dirty="0" err="1"/>
              <a:t>myRootSaga</a:t>
            </a:r>
            <a:endParaRPr lang="en-GB" b="1" dirty="0"/>
          </a:p>
          <a:p>
            <a:pPr algn="ctr"/>
            <a:r>
              <a:rPr lang="en-GB" b="1" dirty="0"/>
              <a:t>  (see next slide)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C72820-046E-D4A2-21C8-CDEE9411EEA2}"/>
              </a:ext>
            </a:extLst>
          </p:cNvPr>
          <p:cNvCxnSpPr>
            <a:cxnSpLocks/>
          </p:cNvCxnSpPr>
          <p:nvPr/>
        </p:nvCxnSpPr>
        <p:spPr>
          <a:xfrm>
            <a:off x="4573878" y="4522290"/>
            <a:ext cx="145567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058D0C2-7139-BD5F-7578-E430866A1783}"/>
              </a:ext>
            </a:extLst>
          </p:cNvPr>
          <p:cNvSpPr/>
          <p:nvPr/>
        </p:nvSpPr>
        <p:spPr>
          <a:xfrm>
            <a:off x="3708416" y="4240873"/>
            <a:ext cx="1894171" cy="585303"/>
          </a:xfrm>
          <a:prstGeom prst="roundRect">
            <a:avLst>
              <a:gd name="adj" fmla="val 6807"/>
            </a:avLst>
          </a:prstGeom>
          <a:solidFill>
            <a:srgbClr val="FF0000"/>
          </a:solidFill>
          <a:ln>
            <a:solidFill>
              <a:srgbClr val="4484D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Saga Middleware</a:t>
            </a:r>
            <a:endParaRPr lang="en-GB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551B93-D217-F607-B63F-164CF1D7AF7F}"/>
              </a:ext>
            </a:extLst>
          </p:cNvPr>
          <p:cNvSpPr txBox="1"/>
          <p:nvPr/>
        </p:nvSpPr>
        <p:spPr>
          <a:xfrm>
            <a:off x="7530327" y="3565340"/>
            <a:ext cx="1021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14527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the Root Saga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0501" y="924309"/>
            <a:ext cx="8029743" cy="3742941"/>
          </a:xfrm>
        </p:spPr>
        <p:txBody>
          <a:bodyPr/>
          <a:lstStyle/>
          <a:p>
            <a:r>
              <a:rPr lang="en-GB" dirty="0"/>
              <a:t>On the previous slide, we ran the </a:t>
            </a:r>
            <a:r>
              <a:rPr lang="en-GB" i="1" dirty="0">
                <a:solidFill>
                  <a:srgbClr val="00B050"/>
                </a:solidFill>
              </a:rPr>
              <a:t>root saga</a:t>
            </a:r>
            <a:r>
              <a:rPr lang="en-GB" dirty="0"/>
              <a:t>: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What is the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i="1" dirty="0">
                <a:solidFill>
                  <a:srgbClr val="00B050"/>
                </a:solidFill>
              </a:rPr>
              <a:t>root saga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It's a saga (i.e. a generator function)</a:t>
            </a:r>
          </a:p>
          <a:p>
            <a:pPr lvl="1"/>
            <a:r>
              <a:rPr lang="en-GB" dirty="0"/>
              <a:t>It runs all </a:t>
            </a:r>
            <a:r>
              <a:rPr lang="en-GB" i="1" dirty="0">
                <a:solidFill>
                  <a:srgbClr val="E46C0A"/>
                </a:solidFill>
              </a:rPr>
              <a:t>watcher sagas</a:t>
            </a:r>
            <a:r>
              <a:rPr lang="en-GB" dirty="0"/>
              <a:t>, which watch for Redux actions</a:t>
            </a:r>
          </a:p>
          <a:p>
            <a:pPr lvl="1"/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11F8616-5798-40F9-825A-95D015B9C13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C1404FAF-E2DC-D178-3213-445CB461D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423" y="1345113"/>
            <a:ext cx="7283733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sagaMiddleware.run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myRootSaga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3F286-0E59-9C6E-0C21-71D7DC1C7A66}"/>
              </a:ext>
            </a:extLst>
          </p:cNvPr>
          <p:cNvSpPr txBox="1"/>
          <p:nvPr/>
        </p:nvSpPr>
        <p:spPr>
          <a:xfrm>
            <a:off x="7550117" y="1334377"/>
            <a:ext cx="1021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61FD09DE-4ACB-2FF9-AE39-5C47EF8DD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423" y="3147090"/>
            <a:ext cx="7283733" cy="154706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{all} from 'redux-saga/effects'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* </a:t>
            </a:r>
            <a:r>
              <a:rPr lang="en-GB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myRootSaga</a:t>
            </a:r>
            <a:r>
              <a:rPr lang="en-GB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yield all([</a:t>
            </a:r>
          </a:p>
          <a:p>
            <a:pPr defTabSz="554831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watchIncrementAsync</a:t>
            </a:r>
            <a:r>
              <a:rPr lang="en-GB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pPr defTabSz="554831"/>
            <a:r>
              <a:rPr lang="en-GB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watchGetThumbnailUrlsAsync</a:t>
            </a:r>
            <a:r>
              <a:rPr lang="en-GB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])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03087-5020-276E-A39B-8084CC644A9D}"/>
              </a:ext>
            </a:extLst>
          </p:cNvPr>
          <p:cNvSpPr txBox="1"/>
          <p:nvPr/>
        </p:nvSpPr>
        <p:spPr>
          <a:xfrm>
            <a:off x="7643092" y="440811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sagas.ts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87246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Watcher Sagas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0501" y="924309"/>
            <a:ext cx="7894525" cy="3742941"/>
          </a:xfrm>
        </p:spPr>
        <p:txBody>
          <a:bodyPr/>
          <a:lstStyle/>
          <a:p>
            <a:r>
              <a:rPr lang="en-GB" dirty="0"/>
              <a:t>What is a 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watcher saga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It's a saga that takes an action from Redux Store, and passes it on to a </a:t>
            </a:r>
            <a:r>
              <a:rPr lang="en-GB" i="1" dirty="0">
                <a:solidFill>
                  <a:srgbClr val="00B0F0"/>
                </a:solidFill>
              </a:rPr>
              <a:t>worker saga</a:t>
            </a:r>
            <a:r>
              <a:rPr lang="en-GB" i="1" dirty="0"/>
              <a:t> </a:t>
            </a:r>
            <a:r>
              <a:rPr lang="en-GB" dirty="0"/>
              <a:t>to process it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11F8616-5798-40F9-825A-95D015B9C13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88D4264E-1F9F-8619-92E7-A5002F790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423" y="2022199"/>
            <a:ext cx="7283733" cy="99306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takeEvery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from 'redux-saga/effects'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* </a:t>
            </a:r>
            <a:r>
              <a:rPr lang="en-GB" sz="1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watchIncrementAsync</a:t>
            </a:r>
            <a:r>
              <a:rPr lang="en-GB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yield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takeEvery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incrementAsync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doIncrementAsync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E9302F-3066-DB9B-D2A9-DD76CA8EDF29}"/>
              </a:ext>
            </a:extLst>
          </p:cNvPr>
          <p:cNvSpPr txBox="1"/>
          <p:nvPr/>
        </p:nvSpPr>
        <p:spPr>
          <a:xfrm>
            <a:off x="7643092" y="2738262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sagas.ts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48297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Worker Sagas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0501" y="924309"/>
            <a:ext cx="8156413" cy="3742941"/>
          </a:xfrm>
        </p:spPr>
        <p:txBody>
          <a:bodyPr/>
          <a:lstStyle/>
          <a:p>
            <a:r>
              <a:rPr lang="en-GB" dirty="0"/>
              <a:t>What is a </a:t>
            </a:r>
            <a:r>
              <a:rPr lang="en-GB" i="1" dirty="0">
                <a:solidFill>
                  <a:srgbClr val="00B0F0"/>
                </a:solidFill>
              </a:rPr>
              <a:t>worker saga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It's a saga that performs an asynchronous operation</a:t>
            </a:r>
          </a:p>
          <a:p>
            <a:pPr lvl="1"/>
            <a:r>
              <a:rPr lang="en-GB" dirty="0"/>
              <a:t>Typically sends an action back to Redux Store when done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Note: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delay()</a:t>
            </a:r>
            <a:r>
              <a:rPr lang="en-GB" dirty="0"/>
              <a:t> returns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, which we yield to Saga m/w</a:t>
            </a:r>
          </a:p>
          <a:p>
            <a:pPr lvl="1"/>
            <a:r>
              <a:rPr lang="en-GB" dirty="0"/>
              <a:t>Saga m/w calls us back when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/>
              <a:t> is resolved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11F8616-5798-40F9-825A-95D015B9C13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E7303D4D-BFA2-2F52-AAD6-3DB10F27F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423" y="2097500"/>
            <a:ext cx="7283733" cy="154706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{put} from 'redux-saga/effects'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* </a:t>
            </a:r>
            <a:r>
              <a:rPr lang="en-GB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doIncrementAsync</a:t>
            </a:r>
            <a:r>
              <a:rPr lang="en-GB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for (let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yield delay(1000)                           // Delay for 1 second.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yield put(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counterSlice.actions.increment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 // Then send action to Redux.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312F8-0A42-4C05-56D2-CB0884E11EC0}"/>
              </a:ext>
            </a:extLst>
          </p:cNvPr>
          <p:cNvSpPr txBox="1"/>
          <p:nvPr/>
        </p:nvSpPr>
        <p:spPr>
          <a:xfrm>
            <a:off x="7643092" y="3359364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sagas.ts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7725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8061692" cy="560552"/>
          </a:xfrm>
        </p:spPr>
        <p:txBody>
          <a:bodyPr/>
          <a:lstStyle/>
          <a:p>
            <a:r>
              <a:rPr lang="en-GB" dirty="0"/>
              <a:t>Putting it all Together - Counter Component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0501" y="924309"/>
            <a:ext cx="8156413" cy="3742941"/>
          </a:xfrm>
        </p:spPr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counterSlice.ts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What state does the slice manage?</a:t>
            </a:r>
          </a:p>
          <a:p>
            <a:pPr lvl="1"/>
            <a:r>
              <a:rPr lang="en-GB" dirty="0"/>
              <a:t>What actions does the slice reducer handle?</a:t>
            </a:r>
          </a:p>
          <a:p>
            <a:pPr lvl="1"/>
            <a:endParaRPr lang="en-GB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Counter.tsx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How does the component display state?</a:t>
            </a:r>
          </a:p>
          <a:p>
            <a:pPr lvl="1"/>
            <a:r>
              <a:rPr lang="en-GB" dirty="0"/>
              <a:t>What actions does the component dispatch?</a:t>
            </a:r>
          </a:p>
          <a:p>
            <a:pPr lvl="2"/>
            <a:endParaRPr lang="en-GB" sz="15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sagas.ts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What counter actions are handled by sagas, and how?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11F8616-5798-40F9-825A-95D015B9C13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01265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8061692" cy="560552"/>
          </a:xfrm>
        </p:spPr>
        <p:txBody>
          <a:bodyPr/>
          <a:lstStyle/>
          <a:p>
            <a:r>
              <a:rPr lang="en-GB" dirty="0"/>
              <a:t>Putting it all Together - Thumbnails Component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0501" y="924309"/>
            <a:ext cx="8156413" cy="3742941"/>
          </a:xfrm>
        </p:spPr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thumbnailsSlice.ts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What state does the slice manage?</a:t>
            </a:r>
          </a:p>
          <a:p>
            <a:pPr lvl="1"/>
            <a:r>
              <a:rPr lang="en-GB" dirty="0"/>
              <a:t>What actions does the slice reducer handle?</a:t>
            </a:r>
          </a:p>
          <a:p>
            <a:pPr lvl="1"/>
            <a:endParaRPr lang="en-GB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Thumbnails.tsx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How does the component display state?</a:t>
            </a:r>
          </a:p>
          <a:p>
            <a:pPr lvl="1"/>
            <a:r>
              <a:rPr lang="en-GB" dirty="0"/>
              <a:t>What actions does the component dispatch?</a:t>
            </a:r>
          </a:p>
          <a:p>
            <a:pPr lvl="2"/>
            <a:endParaRPr lang="en-GB" sz="15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sagas.ts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What thumbnails actions are handled by sagas, and how?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11F8616-5798-40F9-825A-95D015B9C13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098911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8045858" cy="560552"/>
          </a:xfrm>
        </p:spPr>
        <p:txBody>
          <a:bodyPr/>
          <a:lstStyle/>
          <a:p>
            <a:r>
              <a:rPr lang="en-US" dirty="0"/>
              <a:t>Section 1:  Redux Saga Concepts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A saga is a generator function</a:t>
            </a:r>
          </a:p>
          <a:p>
            <a:r>
              <a:rPr lang="en-GB" dirty="0"/>
              <a:t>Calling a generator</a:t>
            </a:r>
          </a:p>
          <a:p>
            <a:r>
              <a:rPr lang="en-GB" dirty="0"/>
              <a:t>Using a generator in a loop</a:t>
            </a:r>
          </a:p>
        </p:txBody>
      </p:sp>
    </p:spTree>
    <p:extLst>
      <p:ext uri="{BB962C8B-B14F-4D97-AF65-F5344CB8AC3E}">
        <p14:creationId xmlns:p14="http://schemas.microsoft.com/office/powerpoint/2010/main" val="2427682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US" sz="2800" dirty="0">
                <a:solidFill>
                  <a:srgbClr val="005B70"/>
                </a:solidFill>
              </a:rPr>
              <a:t>Summary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62901"/>
            <a:ext cx="6233685" cy="1226761"/>
          </a:xfrm>
        </p:spPr>
        <p:txBody>
          <a:bodyPr>
            <a:no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Redux Saga concepts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Example application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Understanding the example application</a:t>
            </a:r>
          </a:p>
        </p:txBody>
      </p:sp>
    </p:spTree>
    <p:extLst>
      <p:ext uri="{BB962C8B-B14F-4D97-AF65-F5344CB8AC3E}">
        <p14:creationId xmlns:p14="http://schemas.microsoft.com/office/powerpoint/2010/main" val="399370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 of Redux Saga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Redux Saga is a library to help you run "side effects" in your React application, typically asynchronously</a:t>
            </a:r>
          </a:p>
          <a:p>
            <a:pPr lvl="1"/>
            <a:r>
              <a:rPr lang="en-GB" dirty="0"/>
              <a:t>E.g. call a REST service</a:t>
            </a:r>
          </a:p>
          <a:p>
            <a:pPr lvl="1"/>
            <a:r>
              <a:rPr lang="en-GB" dirty="0"/>
              <a:t>E.g. interact with local storage</a:t>
            </a:r>
          </a:p>
          <a:p>
            <a:pPr lvl="1"/>
            <a:r>
              <a:rPr lang="en-GB" dirty="0"/>
              <a:t>E.g. perform a complex calculation</a:t>
            </a:r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Reasons for using Redux Saga to do this:</a:t>
            </a:r>
          </a:p>
          <a:p>
            <a:pPr lvl="1"/>
            <a:r>
              <a:rPr lang="en-GB" dirty="0"/>
              <a:t>Easier to coordinate asynchronous tasks</a:t>
            </a:r>
          </a:p>
          <a:p>
            <a:pPr lvl="1"/>
            <a:r>
              <a:rPr lang="en-GB" dirty="0"/>
              <a:t>Integrates very smoothly with Redux Store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186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Saga is a Generator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0501" y="924309"/>
            <a:ext cx="7980452" cy="3742941"/>
          </a:xfrm>
        </p:spPr>
        <p:txBody>
          <a:bodyPr/>
          <a:lstStyle/>
          <a:p>
            <a:r>
              <a:rPr lang="en-GB" dirty="0"/>
              <a:t>A saga is a </a:t>
            </a:r>
            <a:r>
              <a:rPr lang="en-GB" i="1" dirty="0"/>
              <a:t>generator function </a:t>
            </a:r>
            <a:r>
              <a:rPr lang="en-GB" dirty="0"/>
              <a:t>(an ES6 language feature)</a:t>
            </a:r>
          </a:p>
          <a:p>
            <a:pPr lvl="1"/>
            <a:r>
              <a:rPr lang="en-GB" dirty="0"/>
              <a:t>The function signature has a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lvl="1"/>
            <a:r>
              <a:rPr lang="en-GB" dirty="0"/>
              <a:t>Inside the function, use the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GB" dirty="0"/>
              <a:t> keyword to yield control back to the client (optionally supplying a value)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2523E6D4-3B45-4EE6-889F-3EB564CD1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859" y="2416051"/>
            <a:ext cx="7273298" cy="210105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ducklingGenerator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console.log("\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nGenerating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duckling #1")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 "Huey"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console.log("\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nGenerating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duckling #2")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 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Luey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console.log("\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nGenerating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duckling #3")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 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Duey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9C5258C-B1C0-4D00-8A6F-990D5C441D0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12032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a Generator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70816-3D30-4857-9AC8-14AD26178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some client code, which shows how to use the generator function to get a series of values: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C1FFD11-8027-4797-B7A9-D5FA961C9A15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AA43EE11-DD09-4ECF-BE52-310DADADD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423" y="1741802"/>
            <a:ext cx="7283733" cy="228572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console.log("Before call to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ducklingGenerator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genObj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ducklingGenerator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console.log("After call to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ducklingGenerator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res1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genObj.next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console.log(res1)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res2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genObj.next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console.log(res2)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res3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genObj.next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console.log(res3)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EB16AA-87FD-475B-B135-A4A46CE83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568" y="2098005"/>
            <a:ext cx="2366963" cy="2252663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39258240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Generator in a Loop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a generator with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for-of</a:t>
            </a:r>
            <a:r>
              <a:rPr lang="en-GB" dirty="0"/>
              <a:t> loop</a:t>
            </a:r>
          </a:p>
          <a:p>
            <a:pPr lvl="1"/>
            <a:r>
              <a:rPr lang="en-GB" dirty="0"/>
              <a:t>Each iteration returns the next yielded value</a:t>
            </a:r>
          </a:p>
          <a:p>
            <a:pPr lvl="1"/>
            <a:r>
              <a:rPr lang="en-GB" dirty="0"/>
              <a:t>When the generator is "done", the loop terminates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11F8616-5798-40F9-825A-95D015B9C13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0DB97086-3838-4CB2-B41C-2F074CA00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423" y="2108667"/>
            <a:ext cx="7283733" cy="43906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(let res of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ducklingGenerator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console.log(res)</a:t>
            </a:r>
          </a:p>
        </p:txBody>
      </p:sp>
    </p:spTree>
    <p:extLst>
      <p:ext uri="{BB962C8B-B14F-4D97-AF65-F5344CB8AC3E}">
        <p14:creationId xmlns:p14="http://schemas.microsoft.com/office/powerpoint/2010/main" val="335632981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8045858" cy="560552"/>
          </a:xfrm>
        </p:spPr>
        <p:txBody>
          <a:bodyPr/>
          <a:lstStyle/>
          <a:p>
            <a:r>
              <a:rPr lang="en-US" dirty="0"/>
              <a:t>Section 2:  Example Application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Using sagas to perform a simple async task</a:t>
            </a:r>
          </a:p>
          <a:p>
            <a:r>
              <a:rPr lang="en-GB" dirty="0"/>
              <a:t>Using sagas to call a REST service</a:t>
            </a:r>
          </a:p>
        </p:txBody>
      </p:sp>
    </p:spTree>
    <p:extLst>
      <p:ext uri="{BB962C8B-B14F-4D97-AF65-F5344CB8AC3E}">
        <p14:creationId xmlns:p14="http://schemas.microsoft.com/office/powerpoint/2010/main" val="112200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996125" cy="3742941"/>
          </a:xfrm>
        </p:spPr>
        <p:txBody>
          <a:bodyPr/>
          <a:lstStyle/>
          <a:p>
            <a:r>
              <a:rPr lang="en-GB" dirty="0"/>
              <a:t>We've implemented a React app to demonstrate sagas:</a:t>
            </a:r>
          </a:p>
          <a:p>
            <a:pPr lvl="1"/>
            <a:r>
              <a:rPr lang="en-GB" dirty="0"/>
              <a:t>Go to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demo-app</a:t>
            </a:r>
            <a:r>
              <a:rPr lang="en-GB" dirty="0"/>
              <a:t> folder</a:t>
            </a:r>
          </a:p>
          <a:p>
            <a:pPr lvl="1"/>
            <a:r>
              <a:rPr lang="en-GB" dirty="0"/>
              <a:t>Run                        and</a:t>
            </a:r>
          </a:p>
          <a:p>
            <a:pPr lvl="1"/>
            <a:endParaRPr lang="en-GB" dirty="0"/>
          </a:p>
          <a:p>
            <a:r>
              <a:rPr lang="en-GB" dirty="0"/>
              <a:t>You'll also need to run a Node.js REST server app:</a:t>
            </a:r>
          </a:p>
          <a:p>
            <a:pPr lvl="1"/>
            <a:r>
              <a:rPr lang="en-GB" dirty="0"/>
              <a:t>Go to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en-GB" dirty="0"/>
              <a:t> folder:</a:t>
            </a:r>
          </a:p>
          <a:p>
            <a:pPr lvl="1"/>
            <a:r>
              <a:rPr lang="en-GB" dirty="0"/>
              <a:t>Run                        and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D928A0D4-9289-4CB3-8526-E5F539B5C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7697" y="1730760"/>
            <a:ext cx="1438528" cy="2851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nb-NO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9DAA0AE8-A78F-9EAD-19A9-BD494D1C4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70" y="1730760"/>
            <a:ext cx="1193807" cy="2851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nb-NO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start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EB96F9BC-8680-BB7A-655E-CFA12AF83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7697" y="3232988"/>
            <a:ext cx="1438528" cy="2851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nb-NO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277C5788-A7A7-3739-4B5B-224F4B4B6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70" y="3232988"/>
            <a:ext cx="1193807" cy="2851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nb-NO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start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3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Sagas to Perform a Simple Async Task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3909" cy="3742941"/>
          </a:xfrm>
        </p:spPr>
        <p:txBody>
          <a:bodyPr/>
          <a:lstStyle/>
          <a:p>
            <a:r>
              <a:rPr lang="en-GB" dirty="0"/>
              <a:t>In the React demo app, click the Counter menu item</a:t>
            </a:r>
          </a:p>
          <a:p>
            <a:pPr lvl="1"/>
            <a:r>
              <a:rPr lang="en-GB" dirty="0"/>
              <a:t>Then click the </a:t>
            </a:r>
            <a:r>
              <a:rPr lang="en-GB" i="1" dirty="0"/>
              <a:t>Increment asynchronously </a:t>
            </a:r>
            <a:r>
              <a:rPr lang="en-GB" dirty="0"/>
              <a:t>button</a:t>
            </a:r>
          </a:p>
          <a:p>
            <a:pPr lvl="1"/>
            <a:r>
              <a:rPr lang="en-GB" dirty="0"/>
              <a:t>The app uses sagas to update a counter asynchronously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9E2B3D-F1B8-5641-31C1-1575826C6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479" y="2117743"/>
            <a:ext cx="4933330" cy="28274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7390811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5278</TotalTime>
  <Words>1209</Words>
  <Application>Microsoft Office PowerPoint</Application>
  <PresentationFormat>On-screen Show (16:9)</PresentationFormat>
  <Paragraphs>237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Open Sans</vt:lpstr>
      <vt:lpstr>Standard_LiveLessons_2017</vt:lpstr>
      <vt:lpstr>Redux Saga</vt:lpstr>
      <vt:lpstr>Section 1:  Redux Saga Concepts</vt:lpstr>
      <vt:lpstr>Overview of Redux Saga</vt:lpstr>
      <vt:lpstr>A Saga is a Generator Function</vt:lpstr>
      <vt:lpstr>Calling a Generator</vt:lpstr>
      <vt:lpstr>Using a Generator in a Loop</vt:lpstr>
      <vt:lpstr>Section 2:  Example Application</vt:lpstr>
      <vt:lpstr>Overview</vt:lpstr>
      <vt:lpstr>Using Sagas to Perform a Simple Async Task</vt:lpstr>
      <vt:lpstr>Using Sagas to Call a REST Service</vt:lpstr>
      <vt:lpstr>Section 3:  Understanding the Example Application</vt:lpstr>
      <vt:lpstr>Dependencies for Redux Saga</vt:lpstr>
      <vt:lpstr>Integrating Saga Middleware into Redux (1 of 2)</vt:lpstr>
      <vt:lpstr>Integrating Saga Middleware into Redux (2 of 2)</vt:lpstr>
      <vt:lpstr>Implementing the Root Saga</vt:lpstr>
      <vt:lpstr>Implementing Watcher Sagas</vt:lpstr>
      <vt:lpstr>Implementing Worker Sagas</vt:lpstr>
      <vt:lpstr>Putting it all Together - Counter Component</vt:lpstr>
      <vt:lpstr>Putting it all Together - Thumbnails Component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194</cp:revision>
  <dcterms:created xsi:type="dcterms:W3CDTF">2015-09-28T19:52:00Z</dcterms:created>
  <dcterms:modified xsi:type="dcterms:W3CDTF">2022-10-20T22:22:37Z</dcterms:modified>
</cp:coreProperties>
</file>