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722" r:id="rId2"/>
    <p:sldId id="710" r:id="rId3"/>
    <p:sldId id="723" r:id="rId4"/>
    <p:sldId id="724" r:id="rId5"/>
    <p:sldId id="725" r:id="rId6"/>
    <p:sldId id="726" r:id="rId7"/>
    <p:sldId id="728" r:id="rId8"/>
    <p:sldId id="727" r:id="rId9"/>
    <p:sldId id="729" r:id="rId10"/>
    <p:sldId id="730" r:id="rId11"/>
    <p:sldId id="731" r:id="rId12"/>
    <p:sldId id="713" r:id="rId13"/>
    <p:sldId id="732" r:id="rId14"/>
    <p:sldId id="733" r:id="rId15"/>
    <p:sldId id="734" r:id="rId16"/>
    <p:sldId id="735" r:id="rId17"/>
    <p:sldId id="736" r:id="rId18"/>
    <p:sldId id="737" r:id="rId19"/>
    <p:sldId id="738" r:id="rId20"/>
    <p:sldId id="739" r:id="rId21"/>
    <p:sldId id="740" r:id="rId22"/>
    <p:sldId id="741" r:id="rId23"/>
    <p:sldId id="742" r:id="rId24"/>
    <p:sldId id="743" r:id="rId25"/>
    <p:sldId id="744" r:id="rId26"/>
    <p:sldId id="745" r:id="rId27"/>
    <p:sldId id="746" r:id="rId28"/>
    <p:sldId id="747" r:id="rId29"/>
    <p:sldId id="748" r:id="rId30"/>
    <p:sldId id="749" r:id="rId31"/>
    <p:sldId id="750" r:id="rId32"/>
    <p:sldId id="751" r:id="rId33"/>
    <p:sldId id="752" r:id="rId34"/>
    <p:sldId id="753" r:id="rId35"/>
    <p:sldId id="754" r:id="rId3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1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07D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618" autoAdjust="0"/>
    <p:restoredTop sz="96725" autoAdjust="0"/>
  </p:normalViewPr>
  <p:slideViewPr>
    <p:cSldViewPr snapToGrid="0" snapToObjects="1">
      <p:cViewPr varScale="1">
        <p:scale>
          <a:sx n="193" d="100"/>
          <a:sy n="193" d="100"/>
        </p:scale>
        <p:origin x="120" y="336"/>
      </p:cViewPr>
      <p:guideLst>
        <p:guide orient="horz" pos="1620"/>
        <p:guide pos="310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3" d="100"/>
        <a:sy n="123" d="100"/>
      </p:scale>
      <p:origin x="0" y="-4035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12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294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552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6948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0004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1194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394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504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881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241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270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00372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17978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4338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9048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2401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1182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3569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6606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4861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48252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85460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26998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46995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3705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5149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245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519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3358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678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6321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368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779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325385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41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92811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820960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525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077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554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49" r:id="rId6"/>
    <p:sldLayoutId id="2147483650" r:id="rId7"/>
    <p:sldLayoutId id="2147483652" r:id="rId8"/>
    <p:sldLayoutId id="2147483654" r:id="rId9"/>
    <p:sldLayoutId id="2147483656" r:id="rId10"/>
    <p:sldLayoutId id="2147483657" r:id="rId11"/>
    <p:sldLayoutId id="2147483655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play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US" sz="2800" dirty="0">
                <a:solidFill>
                  <a:srgbClr val="005B70"/>
                </a:solidFill>
              </a:rPr>
              <a:t>TypeScript Essentials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72804"/>
            <a:ext cx="6233685" cy="1226761"/>
          </a:xfrm>
        </p:spPr>
        <p:txBody>
          <a:bodyPr>
            <a:noAutofit/>
          </a:bodyPr>
          <a:lstStyle/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Getting started with TypeScript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Functions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Classes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Inheritance and interfaces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endParaRPr lang="en-GB" sz="2000" dirty="0"/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2923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Enums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TS supports </a:t>
            </a:r>
            <a:r>
              <a:rPr lang="en-GB" dirty="0" err="1"/>
              <a:t>enums</a:t>
            </a:r>
            <a:r>
              <a:rPr lang="en-GB" dirty="0"/>
              <a:t>, to represent a fixed set of states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Enum mnemonics can be strings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1AEBA0BB-C649-4DE1-B446-612C7B497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8" y="1329132"/>
            <a:ext cx="2555480" cy="43906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enum Color {R=1, G, B};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c: Color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4B7A4-792C-4887-8B43-A76E7CC2A23B}"/>
              </a:ext>
            </a:extLst>
          </p:cNvPr>
          <p:cNvSpPr txBox="1"/>
          <p:nvPr/>
        </p:nvSpPr>
        <p:spPr>
          <a:xfrm>
            <a:off x="5883632" y="2305626"/>
            <a:ext cx="928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ES5 code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9A344D13-8E9A-4AD3-9A69-73BA80630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771" y="1329132"/>
            <a:ext cx="3015343" cy="173172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Color;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(Color)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Color[Color["R"] = 1] = "R";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Color[Color["G"] = 2] = "G";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Color[Color["B"] = 3] = "B";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})(Color || (Color = {}));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c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3F0296D-D06C-48BB-8A8A-060347AFDFAC}"/>
              </a:ext>
            </a:extLst>
          </p:cNvPr>
          <p:cNvSpPr/>
          <p:nvPr/>
        </p:nvSpPr>
        <p:spPr>
          <a:xfrm>
            <a:off x="4092162" y="1222278"/>
            <a:ext cx="1601067" cy="6914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Transpiles</a:t>
            </a:r>
            <a:r>
              <a:rPr lang="en-GB" dirty="0"/>
              <a:t>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311423-193B-4723-A7E9-65EC8FD84BAD}"/>
              </a:ext>
            </a:extLst>
          </p:cNvPr>
          <p:cNvSpPr txBox="1"/>
          <p:nvPr/>
        </p:nvSpPr>
        <p:spPr>
          <a:xfrm>
            <a:off x="1351196" y="1862956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 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C2A7C6-E8EB-467F-946D-8D4F469E02E5}"/>
              </a:ext>
            </a:extLst>
          </p:cNvPr>
          <p:cNvSpPr txBox="1"/>
          <p:nvPr/>
        </p:nvSpPr>
        <p:spPr>
          <a:xfrm>
            <a:off x="5693229" y="3161970"/>
            <a:ext cx="928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ES5 code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137EAD09-3283-4ADF-82D7-264A26ABD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756" y="4316118"/>
            <a:ext cx="7461425" cy="25439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enum Color {R="rouge", G="vert", B="bleu"};</a:t>
            </a:r>
          </a:p>
        </p:txBody>
      </p:sp>
    </p:spTree>
    <p:extLst>
      <p:ext uri="{BB962C8B-B14F-4D97-AF65-F5344CB8AC3E}">
        <p14:creationId xmlns:p14="http://schemas.microsoft.com/office/powerpoint/2010/main" val="1495036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Functions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Typed parameters and returns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Default parameters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Optional parameters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Rest parameters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Lambda expressions</a:t>
            </a:r>
          </a:p>
        </p:txBody>
      </p:sp>
    </p:spTree>
    <p:extLst>
      <p:ext uri="{BB962C8B-B14F-4D97-AF65-F5344CB8AC3E}">
        <p14:creationId xmlns:p14="http://schemas.microsoft.com/office/powerpoint/2010/main" val="960464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Typed Parameters and Returns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 in TS are similar to JS, but…</a:t>
            </a:r>
          </a:p>
          <a:p>
            <a:pPr lvl="1"/>
            <a:r>
              <a:rPr lang="en-GB" dirty="0"/>
              <a:t>TS allows you to declare parameter and return types</a:t>
            </a:r>
          </a:p>
          <a:p>
            <a:pPr lvl="1"/>
            <a:r>
              <a:rPr lang="en-GB" dirty="0"/>
              <a:t>TS performs type-checking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2090817"/>
            <a:ext cx="7298021" cy="173172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calcTotalSalary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(basic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number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bonus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number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director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number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var earnings: number = basic + bonus;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(director)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earnings *= 2;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earnings;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8473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Default Parameters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specify default values for parameters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Note:</a:t>
            </a:r>
          </a:p>
          <a:p>
            <a:pPr lvl="1"/>
            <a:r>
              <a:rPr lang="en-GB" dirty="0"/>
              <a:t>Default params don't have to appear after required params - you can pass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GB" dirty="0"/>
              <a:t> to use a default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360803"/>
            <a:ext cx="7298021" cy="173172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calcTotalSalary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(basic: number,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bonus: number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0.0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director: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false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: number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var earnings: number = basic + bonus;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(director)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earnings *= 2;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earnings;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0195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Optional Parameters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indicate parameter(s) are optional</a:t>
            </a:r>
          </a:p>
          <a:p>
            <a:pPr lvl="1"/>
            <a:r>
              <a:rPr lang="en-GB" dirty="0"/>
              <a:t>Append question mark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GB" dirty="0"/>
              <a:t> after the parameter name</a:t>
            </a:r>
          </a:p>
          <a:p>
            <a:pPr lvl="1"/>
            <a:r>
              <a:rPr lang="en-GB" dirty="0"/>
              <a:t>Optional parameters must follow required parameters</a:t>
            </a:r>
          </a:p>
          <a:p>
            <a:pPr lvl="1"/>
            <a:r>
              <a:rPr lang="en-GB" dirty="0"/>
              <a:t>In the function, check if the client passed in a value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2431865"/>
            <a:ext cx="7298021" cy="247039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calcTotalSalary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(basic: number,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bonus: number = 0.0,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director: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offshoreSlushFund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number) : number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var earnings: number = basic + bonus;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offshoreSlushFund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earnings +=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offshoreSlushFund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(director)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earnings *= 2;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earnings;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4102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 Parameters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define variadic functions via "rest" parameters</a:t>
            </a:r>
          </a:p>
          <a:p>
            <a:pPr lvl="1"/>
            <a:r>
              <a:rPr lang="en-GB" dirty="0"/>
              <a:t>Define an array parameter, precede param name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GB" dirty="0"/>
              <a:t>Must be at the end of the parameter list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2114198"/>
            <a:ext cx="7298021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getFullName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string,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othernames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string[]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" " +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othernames.join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 ");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5403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 Expressions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TS supports lambda expressions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contain the params (you can omit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if only 1 param)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GB" dirty="0"/>
              <a:t> separates params from the lambda body</a:t>
            </a:r>
          </a:p>
          <a:p>
            <a:pPr lvl="1"/>
            <a:r>
              <a:rPr lang="en-GB" dirty="0"/>
              <a:t>The lambda body is implicitly the return expression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invoke a lambda expression like a regular function</a:t>
            </a:r>
          </a:p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2421730"/>
            <a:ext cx="7298021" cy="25439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getFullName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string, ln: string): string =&gt;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' ' + ln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07B54891-80C5-4EA9-8B14-293557BFA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8" y="3554091"/>
            <a:ext cx="7298021" cy="25439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getFullName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('Peter', 'John')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91846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 Classes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Defining a simple class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Constructors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Read-only properties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Encapsulation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Constructor parameter properties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Defining additional methods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Defining static members</a:t>
            </a:r>
          </a:p>
        </p:txBody>
      </p:sp>
    </p:spTree>
    <p:extLst>
      <p:ext uri="{BB962C8B-B14F-4D97-AF65-F5344CB8AC3E}">
        <p14:creationId xmlns:p14="http://schemas.microsoft.com/office/powerpoint/2010/main" val="3876027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Simple Class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TS makes it much easier to define classes</a:t>
            </a:r>
          </a:p>
          <a:p>
            <a:pPr lvl="1"/>
            <a:r>
              <a:rPr lang="en-GB" dirty="0"/>
              <a:t>Use the class keyword</a:t>
            </a:r>
          </a:p>
          <a:p>
            <a:pPr lvl="1"/>
            <a:r>
              <a:rPr lang="en-GB" dirty="0"/>
              <a:t>Define members using familiar OO syntax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create objects using familiar JS syntax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2061298"/>
            <a:ext cx="7298021" cy="80839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name: string = '';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salary: number = -1;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5105C2CA-69E3-4D1C-B06C-23AE4C050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8" y="3562023"/>
            <a:ext cx="7298021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emp1 = new Employee();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emp1.name = "Paul";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emp1.salary = 42000;</a:t>
            </a:r>
          </a:p>
        </p:txBody>
      </p:sp>
    </p:spTree>
    <p:extLst>
      <p:ext uri="{BB962C8B-B14F-4D97-AF65-F5344CB8AC3E}">
        <p14:creationId xmlns:p14="http://schemas.microsoft.com/office/powerpoint/2010/main" val="108418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Constructors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define a constructor in a class</a:t>
            </a:r>
          </a:p>
          <a:p>
            <a:pPr lvl="1"/>
            <a:r>
              <a:rPr lang="en-GB" dirty="0"/>
              <a:t>Define a method named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700147"/>
            <a:ext cx="7298021" cy="173172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name: string;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salary: number;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constructor(name: string, salary: number)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this.name = name;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this.salary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salary;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382F9A6F-D127-4F96-91FD-13084402F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8" y="3619487"/>
            <a:ext cx="7298021" cy="25439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emp1 = new Employee("Lydia", 43000);</a:t>
            </a:r>
          </a:p>
        </p:txBody>
      </p:sp>
    </p:spTree>
    <p:extLst>
      <p:ext uri="{BB962C8B-B14F-4D97-AF65-F5344CB8AC3E}">
        <p14:creationId xmlns:p14="http://schemas.microsoft.com/office/powerpoint/2010/main" val="385221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Getting Started with TypeScript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>
                <a:cs typeface="Times New Roman" pitchFamily="18" charset="0"/>
              </a:rPr>
              <a:t>Using the TypeScript Playground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Defining types in declarations</a:t>
            </a:r>
            <a:endParaRPr lang="en-GB" sz="2400" dirty="0">
              <a:cs typeface="Times New Roman" pitchFamily="18" charset="0"/>
            </a:endParaRP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TypeScript basic types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Arrays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Tuples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Enums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Read-Only Properties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TypeScript has the concept of read-only fields</a:t>
            </a:r>
          </a:p>
          <a:p>
            <a:pPr lvl="1"/>
            <a:r>
              <a:rPr lang="en-GB" dirty="0"/>
              <a:t>Declare a field with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GB" dirty="0"/>
              <a:t> modifier </a:t>
            </a:r>
          </a:p>
          <a:p>
            <a:pPr lvl="1"/>
            <a:r>
              <a:rPr lang="en-GB" dirty="0"/>
              <a:t>Must be initialized in constructor, can't be modified after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2085367"/>
            <a:ext cx="7298021" cy="228572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Circle {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radius: number;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constructor(radius: number)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this.radius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radius;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myCircle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Circle(10);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myCircle.radius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  // OK</a:t>
            </a: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myCircle.radius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42;           // Error</a:t>
            </a:r>
          </a:p>
        </p:txBody>
      </p:sp>
    </p:spTree>
    <p:extLst>
      <p:ext uri="{BB962C8B-B14F-4D97-AF65-F5344CB8AC3E}">
        <p14:creationId xmlns:p14="http://schemas.microsoft.com/office/powerpoint/2010/main" val="935681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Encapsulation (1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qualify members with access modifiers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    </a:t>
            </a:r>
            <a:r>
              <a:rPr lang="en-GB" dirty="0"/>
              <a:t>- accessible to anyone (this is the default)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lang="en-GB" dirty="0"/>
              <a:t>- accessible to this class plus subclasses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private   </a:t>
            </a:r>
            <a:r>
              <a:rPr lang="en-GB" dirty="0"/>
              <a:t>- accessible to this class only</a:t>
            </a:r>
          </a:p>
          <a:p>
            <a:pPr lvl="1"/>
            <a:endParaRPr lang="en-GB" dirty="0"/>
          </a:p>
          <a:p>
            <a:r>
              <a:rPr lang="en-GB" dirty="0"/>
              <a:t>You can also define getters and setters to encapsulate access to member variables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get xxx()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 xxx()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1742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Encapsulation (2 of 2)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899881"/>
            <a:ext cx="7298021" cy="3947717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_name: string;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_salary: number;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constructor(_name: string, _salary: number)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this._name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_name;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this._salary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_salary;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get name(): string {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this._name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set name(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string) {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this._name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get salary(): number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this._salary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07B54891-80C5-4EA9-8B14-293557BFA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1165" y="3997876"/>
            <a:ext cx="4559165" cy="623730"/>
          </a:xfrm>
          <a:prstGeom prst="rect">
            <a:avLst/>
          </a:prstGeom>
          <a:solidFill>
            <a:srgbClr val="FFE07D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emp = new Employee("Thomas", 10000);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emp.name = "Tom";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console.log(`${emp.name} earns ${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emp.salary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</p:txBody>
      </p:sp>
    </p:spTree>
    <p:extLst>
      <p:ext uri="{BB962C8B-B14F-4D97-AF65-F5344CB8AC3E}">
        <p14:creationId xmlns:p14="http://schemas.microsoft.com/office/powerpoint/2010/main" val="4152442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Constructor Parameter Properties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examples on the previous slides declared instance variables and initialized them in the constructor</a:t>
            </a:r>
          </a:p>
          <a:p>
            <a:endParaRPr lang="en-GB" dirty="0"/>
          </a:p>
          <a:p>
            <a:r>
              <a:rPr lang="en-GB" dirty="0"/>
              <a:t>This is such a common practice that TS provides a shortcut, "constructor parameter properties" </a:t>
            </a:r>
          </a:p>
          <a:p>
            <a:pPr lvl="1"/>
            <a:r>
              <a:rPr lang="en-GB" dirty="0"/>
              <a:t>Define params as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public/protected/private</a:t>
            </a:r>
          </a:p>
          <a:p>
            <a:pPr lvl="1"/>
            <a:r>
              <a:rPr lang="en-GB" dirty="0"/>
              <a:t>TS automatically declares/initializes instance variables</a:t>
            </a:r>
          </a:p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3551984"/>
            <a:ext cx="7298021" cy="80839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constructor(private _name: string, private _salary: number) {}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5378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Additional Methods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define additional methods as necessary</a:t>
            </a:r>
          </a:p>
          <a:p>
            <a:pPr lvl="1"/>
            <a:r>
              <a:rPr lang="en-GB" dirty="0"/>
              <a:t>Encapsulate logic and business rules for your class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719483"/>
            <a:ext cx="7298021" cy="228572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constructor(private _name: string, private _salary: number) {}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payRise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(amount: number): void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this._salary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amount;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isHigherTax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this._salary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42000;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D0AFCDDA-2EDB-460B-80BC-A8A9963B9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9403" y="3693356"/>
            <a:ext cx="4612255" cy="623730"/>
          </a:xfrm>
          <a:prstGeom prst="rect">
            <a:avLst/>
          </a:prstGeom>
          <a:solidFill>
            <a:srgbClr val="FFE07D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emp = new Employee("Tom", 10000);</a:t>
            </a:r>
          </a:p>
          <a:p>
            <a:pPr defTabSz="554831"/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emp.payRise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(100000);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console.log("Higher tax? " +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emp.isHigherTax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19476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Static Members (1 of 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define class-wide members</a:t>
            </a:r>
          </a:p>
          <a:p>
            <a:pPr lvl="1"/>
            <a:r>
              <a:rPr lang="en-GB" dirty="0"/>
              <a:t>Belong to the whole class, not to a particular instance</a:t>
            </a:r>
          </a:p>
          <a:p>
            <a:pPr lvl="1"/>
            <a:endParaRPr lang="en-GB" dirty="0"/>
          </a:p>
          <a:p>
            <a:r>
              <a:rPr lang="en-GB" dirty="0"/>
              <a:t>To define a class wide member:</a:t>
            </a:r>
          </a:p>
          <a:p>
            <a:pPr lvl="1"/>
            <a:r>
              <a:rPr lang="en-GB" dirty="0"/>
              <a:t>Prefix definition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  <a:p>
            <a:pPr lvl="1"/>
            <a:r>
              <a:rPr lang="en-GB" dirty="0"/>
              <a:t>Can also define as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public/protected/private</a:t>
            </a:r>
          </a:p>
          <a:p>
            <a:pPr lvl="1"/>
            <a:r>
              <a:rPr lang="en-GB" dirty="0"/>
              <a:t>Works for member variables and methods</a:t>
            </a:r>
          </a:p>
          <a:p>
            <a:pPr lvl="1"/>
            <a:endParaRPr lang="en-GB" dirty="0"/>
          </a:p>
          <a:p>
            <a:r>
              <a:rPr lang="en-GB" dirty="0"/>
              <a:t>To access a static member, prefix with class name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7839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Static Members (2 of 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376766"/>
            <a:ext cx="7298021" cy="2839721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static _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taxThreshold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number = 42000;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constructor(private _name: string, private _salary: number) {}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isHigherTaxPayer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this._salary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 Employee._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taxThreshold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get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taxThreshold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number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Employee._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taxThreshold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D0AFCDDA-2EDB-460B-80BC-A8A9963B9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654" y="3798345"/>
            <a:ext cx="5537005" cy="254398"/>
          </a:xfrm>
          <a:prstGeom prst="rect">
            <a:avLst/>
          </a:prstGeom>
          <a:solidFill>
            <a:srgbClr val="FFE07D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console.log("Tax threshold is " +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Employee.taxThreshold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4241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4. Inheritance and Interfaces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Inheritance in TypeScript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Additional inheritance techniques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Using an interface to specify methods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Using an interface as a property bag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Using an interface as a </a:t>
            </a:r>
            <a:r>
              <a:rPr lang="en-GB" sz="2400" dirty="0" err="1"/>
              <a:t>func</a:t>
            </a:r>
            <a:r>
              <a:rPr lang="en-GB" sz="2400" dirty="0"/>
              <a:t> signature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Using an interface as an array type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9730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 in TypeScript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class can extend another class</a:t>
            </a:r>
          </a:p>
          <a:p>
            <a:pPr lvl="1"/>
            <a:r>
              <a:rPr lang="en-GB" dirty="0"/>
              <a:t>The subclass uses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GB" dirty="0"/>
              <a:t> keyword</a:t>
            </a:r>
          </a:p>
          <a:p>
            <a:pPr lvl="1"/>
            <a:endParaRPr lang="en-GB" dirty="0"/>
          </a:p>
          <a:p>
            <a:r>
              <a:rPr lang="en-GB" dirty="0"/>
              <a:t>The subclass can override superclass methods</a:t>
            </a:r>
          </a:p>
          <a:p>
            <a:pPr lvl="1"/>
            <a:r>
              <a:rPr lang="en-GB" dirty="0"/>
              <a:t>The subclass can invoke superclass methods and constructors, via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GB" dirty="0"/>
              <a:t> keyword</a:t>
            </a:r>
          </a:p>
          <a:p>
            <a:pPr lvl="1"/>
            <a:endParaRPr lang="en-GB" dirty="0"/>
          </a:p>
          <a:p>
            <a:r>
              <a:rPr lang="en-GB" dirty="0"/>
              <a:t>Under the covers, TS inheritance is </a:t>
            </a:r>
            <a:r>
              <a:rPr lang="en-GB" dirty="0" err="1"/>
              <a:t>transpiled</a:t>
            </a:r>
            <a:r>
              <a:rPr lang="en-GB" dirty="0"/>
              <a:t> to prototypical inheritance in JavaScript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1232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Inheritance Techniques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Additional techniques in the superclass:</a:t>
            </a:r>
          </a:p>
          <a:p>
            <a:pPr lvl="1"/>
            <a:r>
              <a:rPr lang="en-GB" dirty="0"/>
              <a:t>Can be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(cannot instantiate)</a:t>
            </a:r>
            <a:endParaRPr lang="en-GB" dirty="0">
              <a:latin typeface="+mj-lt"/>
            </a:endParaRPr>
          </a:p>
          <a:p>
            <a:pPr lvl="1"/>
            <a:r>
              <a:rPr lang="en-GB" dirty="0"/>
              <a:t>Can have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GB" dirty="0"/>
              <a:t> methods (must override(</a:t>
            </a:r>
          </a:p>
          <a:p>
            <a:pPr lvl="1"/>
            <a:r>
              <a:rPr lang="en-GB" dirty="0"/>
              <a:t>Can have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GB" dirty="0"/>
              <a:t> items (accessible to subclasses)</a:t>
            </a:r>
          </a:p>
          <a:p>
            <a:endParaRPr lang="en-GB" dirty="0"/>
          </a:p>
          <a:p>
            <a:r>
              <a:rPr lang="en-GB" dirty="0"/>
              <a:t>Additional techniques in client code</a:t>
            </a:r>
          </a:p>
          <a:p>
            <a:pPr lvl="1"/>
            <a:r>
              <a:rPr lang="en-GB" dirty="0"/>
              <a:t>Downcast via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GB" dirty="0"/>
              <a:t> typecasts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2214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Overview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You can use TypeScript to enhance the type-safety of your React applications</a:t>
            </a:r>
          </a:p>
          <a:p>
            <a:pPr lvl="1"/>
            <a:r>
              <a:rPr lang="en-GB" dirty="0"/>
              <a:t>TypeScript supports ES6++ features, plus…</a:t>
            </a:r>
          </a:p>
          <a:p>
            <a:pPr lvl="1"/>
            <a:r>
              <a:rPr lang="en-GB" dirty="0"/>
              <a:t>Data typing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  <a:p>
            <a:pPr lvl="1"/>
            <a:r>
              <a:rPr lang="en-GB" dirty="0"/>
              <a:t>Interfaces</a:t>
            </a:r>
          </a:p>
          <a:p>
            <a:pPr lvl="1"/>
            <a:r>
              <a:rPr lang="en-GB" dirty="0"/>
              <a:t>Decorators (similar to annotations in Java)</a:t>
            </a:r>
          </a:p>
          <a:p>
            <a:pPr lvl="1"/>
            <a:r>
              <a:rPr lang="en-GB" dirty="0"/>
              <a:t>Class member variables (i.e. fields)</a:t>
            </a:r>
          </a:p>
          <a:p>
            <a:pPr lvl="1"/>
            <a:r>
              <a:rPr lang="en-GB" dirty="0"/>
              <a:t>Generics</a:t>
            </a:r>
          </a:p>
          <a:p>
            <a:pPr lvl="1"/>
            <a:r>
              <a:rPr lang="en-GB" dirty="0"/>
              <a:t>Keywords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EB95235-1633-4642-B226-8113B602109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803593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an Interface to Specify Methods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TS allows you to define interfaces, to specify methods that must be defined in implementation classes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A class can implement any number of interfaces</a:t>
            </a:r>
          </a:p>
          <a:p>
            <a:pPr lvl="1"/>
            <a:r>
              <a:rPr lang="en-GB" dirty="0"/>
              <a:t>Via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GB" dirty="0"/>
              <a:t> keyword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C0E8BF5B-7D10-4A71-9995-214A5BE92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8" y="1677924"/>
            <a:ext cx="3488523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ILoggable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log(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string) : void;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967E9489-244B-473D-90B2-341714557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8" y="3542646"/>
            <a:ext cx="7298021" cy="80839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ILoggable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ISerializable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log(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string) : void {…}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serialize() : void {…}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068E3C45-510A-4A71-8FBA-4986726EE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8276" y="1677924"/>
            <a:ext cx="3488523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ISerializable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serialize() : void;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620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an Interface as a Property Bag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interface can specify a property bag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eaLnBrk="1" hangingPunct="1"/>
            <a:r>
              <a:rPr lang="en-GB" dirty="0"/>
              <a:t>You can use the interface type in function parameters</a:t>
            </a:r>
          </a:p>
          <a:p>
            <a:pPr lvl="1" eaLnBrk="1" hangingPunct="1"/>
            <a:r>
              <a:rPr lang="en-GB" dirty="0"/>
              <a:t>Compiler ensures you pass in a compatible object</a:t>
            </a:r>
          </a:p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375436"/>
            <a:ext cx="7298021" cy="117772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IShape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cx: number;   // Required.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cy: number;   // Required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w: number;    // Required.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h?: number;   // Optional.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B6ECA762-F561-4BA6-A29E-B699BBCF3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8" y="3740602"/>
            <a:ext cx="7298021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useShape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IShape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: void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3973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an Interface as a </a:t>
            </a:r>
            <a:r>
              <a:rPr lang="en-GB" dirty="0" err="1"/>
              <a:t>Func</a:t>
            </a:r>
            <a:r>
              <a:rPr lang="en-GB" dirty="0"/>
              <a:t> Signature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interface can specify a function signature</a:t>
            </a:r>
          </a:p>
          <a:p>
            <a:pPr lvl="1"/>
            <a:r>
              <a:rPr lang="en-GB" dirty="0"/>
              <a:t>Define an anonymous function inside the interface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use the interface when you declare a variable</a:t>
            </a:r>
          </a:p>
          <a:p>
            <a:pPr lvl="1"/>
            <a:r>
              <a:rPr lang="en-GB" dirty="0"/>
              <a:t>Variable will point to a function of that signature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705542"/>
            <a:ext cx="7298021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ISearchFunc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string):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B6ECA762-F561-4BA6-A29E-B699BBCF3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8" y="3560137"/>
            <a:ext cx="7298021" cy="99306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mySearchFunc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ISearchFunc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mySearchFunc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sourceString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sourceString.search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!= -1;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2264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an Interface as an Array Type (1)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An interface can specify an array type</a:t>
            </a:r>
          </a:p>
          <a:p>
            <a:pPr lvl="1" eaLnBrk="1" hangingPunct="1"/>
            <a:r>
              <a:rPr lang="en-GB" dirty="0"/>
              <a:t>Define an anonymous array inside the interface</a:t>
            </a:r>
          </a:p>
          <a:p>
            <a:pPr lvl="1" eaLnBrk="1" hangingPunct="1"/>
            <a:r>
              <a:rPr lang="en-GB" dirty="0"/>
              <a:t>Specify data type, and index type 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number/string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  <a:p>
            <a:pPr eaLnBrk="1" hangingPunct="1"/>
            <a:r>
              <a:rPr lang="en-GB" dirty="0"/>
              <a:t>You can use the interface when you declare a variable</a:t>
            </a:r>
          </a:p>
          <a:p>
            <a:pPr lvl="1" eaLnBrk="1" hangingPunct="1"/>
            <a:r>
              <a:rPr lang="en-GB" dirty="0"/>
              <a:t>Indicates the variable is an array of the specified type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2077359"/>
            <a:ext cx="7298021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IStringArray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[index: number]: string;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B6ECA762-F561-4BA6-A29E-B699BBCF3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8" y="3669486"/>
            <a:ext cx="7298021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cities: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IStringArray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cities = ["London", "Paris", "NY"];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console.log(cities[0]);</a:t>
            </a:r>
          </a:p>
        </p:txBody>
      </p:sp>
    </p:spTree>
    <p:extLst>
      <p:ext uri="{BB962C8B-B14F-4D97-AF65-F5344CB8AC3E}">
        <p14:creationId xmlns:p14="http://schemas.microsoft.com/office/powerpoint/2010/main" val="1703305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an Interface as an Array Type (2)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This example shows how to use a string index type</a:t>
            </a:r>
          </a:p>
          <a:p>
            <a:pPr lvl="1"/>
            <a:r>
              <a:rPr lang="en-GB" dirty="0"/>
              <a:t>Effectively, it's a key-value dictionary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eaLnBrk="1" hangingPunct="1"/>
            <a:r>
              <a:rPr lang="en-GB" dirty="0"/>
              <a:t>Usage: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689240"/>
            <a:ext cx="7298021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IStringDictionary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[index: string]: string;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B6ECA762-F561-4BA6-A29E-B699BBCF3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8" y="3099845"/>
            <a:ext cx="7298021" cy="136239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capitalCities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IStringDictionary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{};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capitalCities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["Norway"] = "Oslo";</a:t>
            </a: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capitalCities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["UK"] = "London";</a:t>
            </a: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capitalCities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["Romania"] = "Bucharest";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capitalCities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["Norway"]);</a:t>
            </a:r>
          </a:p>
        </p:txBody>
      </p:sp>
    </p:spTree>
    <p:extLst>
      <p:ext uri="{BB962C8B-B14F-4D97-AF65-F5344CB8AC3E}">
        <p14:creationId xmlns:p14="http://schemas.microsoft.com/office/powerpoint/2010/main" val="2685503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US" sz="2800" dirty="0">
                <a:solidFill>
                  <a:srgbClr val="005B70"/>
                </a:solidFill>
              </a:rPr>
              <a:t>Summary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72804"/>
            <a:ext cx="6233685" cy="1226761"/>
          </a:xfrm>
        </p:spPr>
        <p:txBody>
          <a:bodyPr>
            <a:noAutofit/>
          </a:bodyPr>
          <a:lstStyle/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Getting started with TypeScript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Functions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Classes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Inheritance and interfaces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000" dirty="0"/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5076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Using the TypeScript Playground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There's a handy TypeScript </a:t>
            </a:r>
            <a:r>
              <a:rPr lang="en-GB" dirty="0" err="1"/>
              <a:t>transpiler</a:t>
            </a:r>
            <a:r>
              <a:rPr lang="en-GB" dirty="0"/>
              <a:t> available online, where you can practice your TypeScript skills</a:t>
            </a:r>
          </a:p>
          <a:p>
            <a:pPr lvl="1"/>
            <a:r>
              <a:rPr lang="en-GB" dirty="0">
                <a:hlinkClick r:id="rId3"/>
              </a:rPr>
              <a:t>http://www.typescriptlang.org/play/</a:t>
            </a:r>
            <a:r>
              <a:rPr lang="en-GB" dirty="0"/>
              <a:t> 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Choose ES5 as the target </a:t>
            </a:r>
            <a:br>
              <a:rPr lang="en-GB" dirty="0"/>
            </a:br>
            <a:r>
              <a:rPr lang="en-GB" dirty="0"/>
              <a:t>language, via the menu </a:t>
            </a:r>
            <a:br>
              <a:rPr lang="en-GB" dirty="0"/>
            </a:br>
            <a:r>
              <a:rPr lang="en-GB" b="1" dirty="0"/>
              <a:t>TS Config </a:t>
            </a:r>
            <a:r>
              <a:rPr lang="en-GB" dirty="0"/>
              <a:t>| </a:t>
            </a:r>
            <a:r>
              <a:rPr lang="en-GB" b="1" dirty="0"/>
              <a:t>Target</a:t>
            </a:r>
            <a:r>
              <a:rPr lang="en-GB" dirty="0"/>
              <a:t> | </a:t>
            </a:r>
            <a:r>
              <a:rPr lang="en-GB" b="1" dirty="0"/>
              <a:t>ES5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Then try out some TS!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EB95235-1633-4642-B226-8113B602109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FB05E-64AB-46C8-94FA-6201EE673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940" y="2508041"/>
            <a:ext cx="4132325" cy="209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9841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Types in Declarations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TS allows you to define types in declarations</a:t>
            </a:r>
          </a:p>
          <a:p>
            <a:pPr lvl="1"/>
            <a:r>
              <a:rPr lang="en-GB" dirty="0"/>
              <a:t>Variables, parameters, and function return types</a:t>
            </a:r>
          </a:p>
          <a:p>
            <a:pPr lvl="1"/>
            <a:r>
              <a:rPr lang="en-GB" dirty="0"/>
              <a:t>Use the syntax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variableName:type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2165882"/>
            <a:ext cx="2753487" cy="43906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name1 = 'Fred';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name2: string = 'Wilma';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24179-781D-4E3E-91C3-4E2AA66FAA9D}"/>
              </a:ext>
            </a:extLst>
          </p:cNvPr>
          <p:cNvSpPr txBox="1"/>
          <p:nvPr/>
        </p:nvSpPr>
        <p:spPr>
          <a:xfrm>
            <a:off x="5883632" y="2733187"/>
            <a:ext cx="928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ES5 code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6786A028-32C5-4F0C-8A73-BE5F349EF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468" y="2165882"/>
            <a:ext cx="2753487" cy="43906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name1 = 'Fred';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name2 = 'Wilma';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D361062-4242-45AA-B184-841D7C60ECCD}"/>
              </a:ext>
            </a:extLst>
          </p:cNvPr>
          <p:cNvSpPr/>
          <p:nvPr/>
        </p:nvSpPr>
        <p:spPr>
          <a:xfrm>
            <a:off x="4313511" y="2041733"/>
            <a:ext cx="1547695" cy="6914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Transpiles</a:t>
            </a:r>
            <a:r>
              <a:rPr lang="en-GB" dirty="0"/>
              <a:t> 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18D81D-2C90-4436-BA85-5172712604E0}"/>
              </a:ext>
            </a:extLst>
          </p:cNvPr>
          <p:cNvSpPr txBox="1"/>
          <p:nvPr/>
        </p:nvSpPr>
        <p:spPr>
          <a:xfrm>
            <a:off x="1351196" y="2733187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 code</a:t>
            </a:r>
          </a:p>
        </p:txBody>
      </p:sp>
    </p:spTree>
    <p:extLst>
      <p:ext uri="{BB962C8B-B14F-4D97-AF65-F5344CB8AC3E}">
        <p14:creationId xmlns:p14="http://schemas.microsoft.com/office/powerpoint/2010/main" val="294793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TypeScript Basic Types (1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number   -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floating point or integral number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- true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   -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literal text or template string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`${x}`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-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a function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object   -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non-primitive type (e.g. object, array)</a:t>
            </a:r>
            <a:endParaRPr lang="en-GB" dirty="0">
              <a:latin typeface="+mj-lt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041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TypeScript Basic Types (2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void      -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no type (e.g. function with no return)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never     -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function that never returns normally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any       -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disables type-checks, e.g. legacy code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null      -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data type of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value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undefined -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data type of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value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+mj-lt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5526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TS supports arrays</a:t>
            </a:r>
          </a:p>
          <a:p>
            <a:pPr lvl="1"/>
            <a:r>
              <a:rPr lang="en-GB" dirty="0"/>
              <a:t>Use the type of the elements followed by 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pPr lvl="1"/>
            <a:r>
              <a:rPr lang="en-GB" dirty="0"/>
              <a:t>Or use the generic array type 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Array&lt;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1AEBA0BB-C649-4DE1-B446-612C7B497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2158624"/>
            <a:ext cx="2816646" cy="43906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a: number[] = [1,2];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b: Array&lt;number&gt; = [3,4];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4B7A4-792C-4887-8B43-A76E7CC2A23B}"/>
              </a:ext>
            </a:extLst>
          </p:cNvPr>
          <p:cNvSpPr txBox="1"/>
          <p:nvPr/>
        </p:nvSpPr>
        <p:spPr>
          <a:xfrm>
            <a:off x="5883632" y="2725929"/>
            <a:ext cx="928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ES5 code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9A344D13-8E9A-4AD3-9A69-73BA80630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468" y="2158624"/>
            <a:ext cx="2816646" cy="43906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a1 = [1,2];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a2 = [3,4];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3F0296D-D06C-48BB-8A8A-060347AFDFAC}"/>
              </a:ext>
            </a:extLst>
          </p:cNvPr>
          <p:cNvSpPr/>
          <p:nvPr/>
        </p:nvSpPr>
        <p:spPr>
          <a:xfrm>
            <a:off x="4335285" y="2034475"/>
            <a:ext cx="1547695" cy="6914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Transpiles</a:t>
            </a:r>
            <a:r>
              <a:rPr lang="en-GB" dirty="0"/>
              <a:t>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311423-193B-4723-A7E9-65EC8FD84BAD}"/>
              </a:ext>
            </a:extLst>
          </p:cNvPr>
          <p:cNvSpPr txBox="1"/>
          <p:nvPr/>
        </p:nvSpPr>
        <p:spPr>
          <a:xfrm>
            <a:off x="1351196" y="2725929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 code</a:t>
            </a:r>
          </a:p>
        </p:txBody>
      </p:sp>
    </p:spTree>
    <p:extLst>
      <p:ext uri="{BB962C8B-B14F-4D97-AF65-F5344CB8AC3E}">
        <p14:creationId xmlns:p14="http://schemas.microsoft.com/office/powerpoint/2010/main" val="254504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Tuples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TS supports tuples</a:t>
            </a:r>
          </a:p>
          <a:p>
            <a:pPr lvl="1"/>
            <a:r>
              <a:rPr lang="en-GB" dirty="0"/>
              <a:t>Effectively an array of mixed types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1AEBA0BB-C649-4DE1-B446-612C7B497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751708"/>
            <a:ext cx="2816646" cy="117772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bd: [number, string];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bd = [3, 'December']; 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day: number = bd[0];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month: string = bd[1];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4B7A4-792C-4887-8B43-A76E7CC2A23B}"/>
              </a:ext>
            </a:extLst>
          </p:cNvPr>
          <p:cNvSpPr txBox="1"/>
          <p:nvPr/>
        </p:nvSpPr>
        <p:spPr>
          <a:xfrm>
            <a:off x="5883632" y="2682381"/>
            <a:ext cx="928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ES5 code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9A344D13-8E9A-4AD3-9A69-73BA80630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468" y="1751708"/>
            <a:ext cx="2816646" cy="80839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bd;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bd = [3, 'December'];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day = bd[0];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month = bd[1];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3F0296D-D06C-48BB-8A8A-060347AFDFAC}"/>
              </a:ext>
            </a:extLst>
          </p:cNvPr>
          <p:cNvSpPr/>
          <p:nvPr/>
        </p:nvSpPr>
        <p:spPr>
          <a:xfrm>
            <a:off x="4335285" y="1903841"/>
            <a:ext cx="1547695" cy="6914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Transpiles</a:t>
            </a:r>
            <a:r>
              <a:rPr lang="en-GB" dirty="0"/>
              <a:t>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311423-193B-4723-A7E9-65EC8FD84BAD}"/>
              </a:ext>
            </a:extLst>
          </p:cNvPr>
          <p:cNvSpPr txBox="1"/>
          <p:nvPr/>
        </p:nvSpPr>
        <p:spPr>
          <a:xfrm>
            <a:off x="1351196" y="306702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 code</a:t>
            </a:r>
          </a:p>
        </p:txBody>
      </p:sp>
    </p:spTree>
    <p:extLst>
      <p:ext uri="{BB962C8B-B14F-4D97-AF65-F5344CB8AC3E}">
        <p14:creationId xmlns:p14="http://schemas.microsoft.com/office/powerpoint/2010/main" val="356686504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2493</TotalTime>
  <Words>2409</Words>
  <Application>Microsoft Office PowerPoint</Application>
  <PresentationFormat>On-screen Show (16:9)</PresentationFormat>
  <Paragraphs>492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Courier New</vt:lpstr>
      <vt:lpstr>Lucida Console</vt:lpstr>
      <vt:lpstr>Open Sans</vt:lpstr>
      <vt:lpstr>Standard_LiveLessons_2017</vt:lpstr>
      <vt:lpstr>TypeScript Essentials</vt:lpstr>
      <vt:lpstr>1. Getting Started with TypeScript</vt:lpstr>
      <vt:lpstr>Overview</vt:lpstr>
      <vt:lpstr>Using the TypeScript Playground</vt:lpstr>
      <vt:lpstr>Defining Types in Declarations</vt:lpstr>
      <vt:lpstr>TypeScript Basic Types (1 of 2)</vt:lpstr>
      <vt:lpstr>TypeScript Basic Types (2 of 2)</vt:lpstr>
      <vt:lpstr>Arrays</vt:lpstr>
      <vt:lpstr>Tuples</vt:lpstr>
      <vt:lpstr>Enums</vt:lpstr>
      <vt:lpstr>2. Functions</vt:lpstr>
      <vt:lpstr>Typed Parameters and Returns</vt:lpstr>
      <vt:lpstr>Default Parameters</vt:lpstr>
      <vt:lpstr>Optional Parameters</vt:lpstr>
      <vt:lpstr>Rest Parameters</vt:lpstr>
      <vt:lpstr>Lambda Expressions </vt:lpstr>
      <vt:lpstr>3. Classes</vt:lpstr>
      <vt:lpstr>Defining a Simple Class</vt:lpstr>
      <vt:lpstr>Constructors</vt:lpstr>
      <vt:lpstr>Read-Only Properties</vt:lpstr>
      <vt:lpstr>Encapsulation (1 of 2)</vt:lpstr>
      <vt:lpstr>Encapsulation (2 of 2)</vt:lpstr>
      <vt:lpstr>Constructor Parameter Properties</vt:lpstr>
      <vt:lpstr>Defining Additional Methods</vt:lpstr>
      <vt:lpstr>Defining Static Members (1 of 2)</vt:lpstr>
      <vt:lpstr>Defining Static Members (2 of 2)</vt:lpstr>
      <vt:lpstr>4. Inheritance and Interfaces</vt:lpstr>
      <vt:lpstr>Inheritance in TypeScript</vt:lpstr>
      <vt:lpstr>Additional Inheritance Techniques</vt:lpstr>
      <vt:lpstr>Using an Interface to Specify Methods</vt:lpstr>
      <vt:lpstr>Using an Interface as a Property Bag</vt:lpstr>
      <vt:lpstr>Using an Interface as a Func Signature</vt:lpstr>
      <vt:lpstr>Using an Interface as an Array Type (1)</vt:lpstr>
      <vt:lpstr>Using an Interface as an Array Type (2)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121</cp:revision>
  <dcterms:created xsi:type="dcterms:W3CDTF">2015-09-28T19:52:00Z</dcterms:created>
  <dcterms:modified xsi:type="dcterms:W3CDTF">2022-10-06T14:03:54Z</dcterms:modified>
</cp:coreProperties>
</file>