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7" r:id="rId2"/>
    <p:sldId id="748" r:id="rId3"/>
    <p:sldId id="695" r:id="rId4"/>
    <p:sldId id="784" r:id="rId5"/>
    <p:sldId id="783" r:id="rId6"/>
    <p:sldId id="696" r:id="rId7"/>
    <p:sldId id="597" r:id="rId8"/>
    <p:sldId id="782" r:id="rId9"/>
    <p:sldId id="749" r:id="rId10"/>
    <p:sldId id="750" r:id="rId11"/>
    <p:sldId id="771" r:id="rId12"/>
    <p:sldId id="766" r:id="rId13"/>
    <p:sldId id="772" r:id="rId14"/>
    <p:sldId id="773" r:id="rId15"/>
    <p:sldId id="774" r:id="rId16"/>
    <p:sldId id="777" r:id="rId17"/>
    <p:sldId id="778" r:id="rId18"/>
    <p:sldId id="779" r:id="rId19"/>
    <p:sldId id="776" r:id="rId20"/>
    <p:sldId id="780" r:id="rId21"/>
    <p:sldId id="781" r:id="rId22"/>
    <p:sldId id="792" r:id="rId23"/>
    <p:sldId id="793" r:id="rId24"/>
    <p:sldId id="801" r:id="rId25"/>
    <p:sldId id="802" r:id="rId26"/>
    <p:sldId id="803" r:id="rId27"/>
    <p:sldId id="785" r:id="rId28"/>
    <p:sldId id="787" r:id="rId29"/>
    <p:sldId id="788" r:id="rId30"/>
    <p:sldId id="789" r:id="rId31"/>
    <p:sldId id="790" r:id="rId32"/>
    <p:sldId id="791" r:id="rId3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eanor Bru" initials="EB" lastIdx="2" clrIdx="0">
    <p:extLst>
      <p:ext uri="{19B8F6BF-5375-455C-9EA6-DF929625EA0E}">
        <p15:presenceInfo xmlns:p15="http://schemas.microsoft.com/office/powerpoint/2012/main" userId="c3414d580ad3abed" providerId="Windows Live"/>
      </p:ext>
    </p:extLst>
  </p:cmAuthor>
  <p:cmAuthor id="2" name="Andy Olsen" initials="AO" lastIdx="2" clrIdx="1">
    <p:extLst>
      <p:ext uri="{19B8F6BF-5375-455C-9EA6-DF929625EA0E}">
        <p15:presenceInfo xmlns:p15="http://schemas.microsoft.com/office/powerpoint/2012/main" userId="31001af84371f4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A5C5D0"/>
    <a:srgbClr val="FFE79B"/>
    <a:srgbClr val="FFD85D"/>
    <a:srgbClr val="157FA1"/>
    <a:srgbClr val="157FA4"/>
    <a:srgbClr val="FFCC29"/>
    <a:srgbClr val="FFD757"/>
    <a:srgbClr val="74A9BA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96327" autoAdjust="0"/>
  </p:normalViewPr>
  <p:slideViewPr>
    <p:cSldViewPr snapToGrid="0" snapToObjects="1">
      <p:cViewPr varScale="1">
        <p:scale>
          <a:sx n="118" d="100"/>
          <a:sy n="118" d="100"/>
        </p:scale>
        <p:origin x="75" y="85"/>
      </p:cViewPr>
      <p:guideLst>
        <p:guide orient="horz" pos="1620"/>
        <p:guide pos="526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5371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82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17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37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616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41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24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73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220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63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5897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804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411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2235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44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925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914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816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6964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587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24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729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378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60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642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203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Getting Started with Unit Testing</a:t>
            </a: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532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5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C7346D8-7190-E4A6-C906-C027F4F64BD4}"/>
              </a:ext>
            </a:extLst>
          </p:cNvPr>
          <p:cNvGrpSpPr/>
          <p:nvPr userDrawn="1"/>
        </p:nvGrpSpPr>
        <p:grpSpPr>
          <a:xfrm>
            <a:off x="76678" y="4582950"/>
            <a:ext cx="1515337" cy="386752"/>
            <a:chOff x="76678" y="4578933"/>
            <a:chExt cx="1515337" cy="386752"/>
          </a:xfrm>
          <a:solidFill>
            <a:srgbClr val="8A8B8D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C399B7D-F5CD-97B6-B008-22FC7778A503}"/>
                </a:ext>
              </a:extLst>
            </p:cNvPr>
            <p:cNvSpPr/>
            <p:nvPr/>
          </p:nvSpPr>
          <p:spPr bwMode="auto">
            <a:xfrm>
              <a:off x="76678" y="4578933"/>
              <a:ext cx="1515337" cy="386752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443070E-660C-3148-86C1-EBC36C5003A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623730"/>
              <a:ext cx="307000" cy="291943"/>
            </a:xfrm>
            <a:prstGeom prst="rect">
              <a:avLst/>
            </a:prstGeom>
            <a:grpFill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912656-1683-ADDD-0E25-243ABEA7A0F0}"/>
                </a:ext>
              </a:extLst>
            </p:cNvPr>
            <p:cNvSpPr txBox="1"/>
            <p:nvPr userDrawn="1"/>
          </p:nvSpPr>
          <p:spPr>
            <a:xfrm>
              <a:off x="436809" y="4656476"/>
              <a:ext cx="1074333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66CCFF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EB27DF-D1A6-EAAA-BED6-99ADDA3DA837}"/>
              </a:ext>
            </a:extLst>
          </p:cNvPr>
          <p:cNvGrpSpPr/>
          <p:nvPr userDrawn="1"/>
        </p:nvGrpSpPr>
        <p:grpSpPr>
          <a:xfrm>
            <a:off x="76678" y="4691233"/>
            <a:ext cx="1515337" cy="386752"/>
            <a:chOff x="76678" y="4578933"/>
            <a:chExt cx="1515337" cy="386752"/>
          </a:xfrm>
          <a:solidFill>
            <a:srgbClr val="8A8B8D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FFBB4D-89E9-37D6-9770-4F840DE69447}"/>
                </a:ext>
              </a:extLst>
            </p:cNvPr>
            <p:cNvSpPr/>
            <p:nvPr/>
          </p:nvSpPr>
          <p:spPr bwMode="auto">
            <a:xfrm>
              <a:off x="76678" y="4578933"/>
              <a:ext cx="1515337" cy="386752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CCF08EC-7888-8834-4B61-025692BBE2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623730"/>
              <a:ext cx="307000" cy="291943"/>
            </a:xfrm>
            <a:prstGeom prst="rect">
              <a:avLst/>
            </a:prstGeom>
            <a:grpFill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560043-C0B5-F4F8-57BA-CC0C93B6E52E}"/>
                </a:ext>
              </a:extLst>
            </p:cNvPr>
            <p:cNvSpPr txBox="1"/>
            <p:nvPr userDrawn="1"/>
          </p:nvSpPr>
          <p:spPr>
            <a:xfrm>
              <a:off x="436809" y="4656476"/>
              <a:ext cx="1074333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66CCFF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0233BD-A281-8692-3CBE-E6B3D9C1ED46}"/>
              </a:ext>
            </a:extLst>
          </p:cNvPr>
          <p:cNvGrpSpPr/>
          <p:nvPr userDrawn="1"/>
        </p:nvGrpSpPr>
        <p:grpSpPr>
          <a:xfrm>
            <a:off x="76678" y="4691233"/>
            <a:ext cx="1515337" cy="386752"/>
            <a:chOff x="76678" y="4578933"/>
            <a:chExt cx="1515337" cy="38675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BC8381-B4F1-5A79-DC30-2511365CCD69}"/>
                </a:ext>
              </a:extLst>
            </p:cNvPr>
            <p:cNvSpPr/>
            <p:nvPr/>
          </p:nvSpPr>
          <p:spPr bwMode="auto">
            <a:xfrm>
              <a:off x="76678" y="4578933"/>
              <a:ext cx="1515337" cy="3867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643B0CF-1465-1F3A-6FFE-415DCF3ED7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623730"/>
              <a:ext cx="307000" cy="29194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60AE09-4460-EE9C-0D17-5E470D1856D7}"/>
                </a:ext>
              </a:extLst>
            </p:cNvPr>
            <p:cNvSpPr txBox="1"/>
            <p:nvPr userDrawn="1"/>
          </p:nvSpPr>
          <p:spPr>
            <a:xfrm>
              <a:off x="436809" y="4656476"/>
              <a:ext cx="10743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66CCFF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D62F44-4D62-E16A-BE93-CF304E2895A0}"/>
              </a:ext>
            </a:extLst>
          </p:cNvPr>
          <p:cNvGrpSpPr/>
          <p:nvPr userDrawn="1"/>
        </p:nvGrpSpPr>
        <p:grpSpPr>
          <a:xfrm>
            <a:off x="76678" y="4691233"/>
            <a:ext cx="1515337" cy="386752"/>
            <a:chOff x="76678" y="4578933"/>
            <a:chExt cx="1515337" cy="3867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E8C19ED-C762-43DA-2E61-64D7B61F6861}"/>
                </a:ext>
              </a:extLst>
            </p:cNvPr>
            <p:cNvSpPr/>
            <p:nvPr/>
          </p:nvSpPr>
          <p:spPr bwMode="auto">
            <a:xfrm>
              <a:off x="76678" y="4578933"/>
              <a:ext cx="1515337" cy="3867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F6C54FF-FA21-0E93-99C0-7DA6959A8B1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623730"/>
              <a:ext cx="307000" cy="29194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CB143F-CF2A-8877-988F-335782996699}"/>
                </a:ext>
              </a:extLst>
            </p:cNvPr>
            <p:cNvSpPr txBox="1"/>
            <p:nvPr userDrawn="1"/>
          </p:nvSpPr>
          <p:spPr>
            <a:xfrm>
              <a:off x="436809" y="4656476"/>
              <a:ext cx="10743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66CCFF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-96232"/>
            <a:ext cx="5289902" cy="931873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Lesson 1: Getting Started with JavaScript Testing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1.1	Overview of testing in JavaScript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1.2	Getting started with Jest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1.3	Writing and running a test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1.4	Organizing tests into suites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1.5	Using ECMAScript modules </a:t>
            </a:r>
          </a:p>
          <a:p>
            <a:pPr marL="55563" indent="0">
              <a:tabLst>
                <a:tab pos="627063" algn="l"/>
              </a:tabLst>
            </a:pPr>
            <a:endParaRPr lang="en-GB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Using npm to Install Jest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If you want to use npm to install Jest…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First install </a:t>
            </a:r>
            <a:r>
              <a:rPr lang="en-GB" dirty="0"/>
              <a:t>Node.js from here</a:t>
            </a:r>
            <a:r>
              <a:rPr lang="en-GB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GB" dirty="0">
                <a:cs typeface="Courier New" panose="02070309020205020404" pitchFamily="49" charset="0"/>
                <a:hlinkClick r:id="rId3"/>
              </a:rPr>
              <a:t>https://nodejs.org/en/</a:t>
            </a:r>
            <a:r>
              <a:rPr lang="en-GB" dirty="0">
                <a:cs typeface="Courier New" panose="02070309020205020404" pitchFamily="49" charset="0"/>
              </a:rPr>
              <a:t>  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Node.js incorporates npm, so you can </a:t>
            </a:r>
            <a:br>
              <a:rPr lang="en-GB" dirty="0">
                <a:cs typeface="Courier New" panose="02070309020205020404" pitchFamily="49" charset="0"/>
              </a:rPr>
            </a:br>
            <a:r>
              <a:rPr lang="en-GB" dirty="0">
                <a:cs typeface="Courier New" panose="02070309020205020404" pitchFamily="49" charset="0"/>
              </a:rPr>
              <a:t>now use </a:t>
            </a:r>
            <a:r>
              <a:rPr lang="en-GB" dirty="0" err="1">
                <a:cs typeface="Courier New" panose="02070309020205020404" pitchFamily="49" charset="0"/>
              </a:rPr>
              <a:t>npm</a:t>
            </a:r>
            <a:r>
              <a:rPr lang="en-GB" dirty="0">
                <a:cs typeface="Courier New" panose="02070309020205020404" pitchFamily="49" charset="0"/>
              </a:rPr>
              <a:t> to install Jest as follows: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454C26-A6EF-4CD9-BEC0-DF49D1530BFD}"/>
              </a:ext>
            </a:extLst>
          </p:cNvPr>
          <p:cNvSpPr txBox="1"/>
          <p:nvPr/>
        </p:nvSpPr>
        <p:spPr>
          <a:xfrm>
            <a:off x="1559628" y="3467370"/>
            <a:ext cx="4413081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install --global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</a:t>
            </a:r>
          </a:p>
        </p:txBody>
      </p:sp>
    </p:spTree>
    <p:extLst>
      <p:ext uri="{BB962C8B-B14F-4D97-AF65-F5344CB8AC3E}">
        <p14:creationId xmlns:p14="http://schemas.microsoft.com/office/powerpoint/2010/main" val="82276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Using yarn to Install Jest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If you want to use yarn to install Jest…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First install </a:t>
            </a:r>
            <a:r>
              <a:rPr lang="en-GB" dirty="0"/>
              <a:t>yarn as follows</a:t>
            </a:r>
            <a:r>
              <a:rPr lang="en-GB" dirty="0">
                <a:cs typeface="Courier New" panose="02070309020205020404" pitchFamily="49" charset="0"/>
              </a:rPr>
              <a:t>: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You can now use yarn to install Jest: </a:t>
            </a:r>
            <a:br>
              <a:rPr lang="en-GB" dirty="0">
                <a:cs typeface="Courier New" panose="02070309020205020404" pitchFamily="49" charset="0"/>
              </a:rPr>
            </a:br>
            <a:r>
              <a:rPr lang="en-GB" dirty="0">
                <a:cs typeface="Courier New" panose="02070309020205020404" pitchFamily="49" charset="0"/>
              </a:rPr>
              <a:t>as follows: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454C26-A6EF-4CD9-BEC0-DF49D1530BFD}"/>
              </a:ext>
            </a:extLst>
          </p:cNvPr>
          <p:cNvSpPr txBox="1"/>
          <p:nvPr/>
        </p:nvSpPr>
        <p:spPr>
          <a:xfrm>
            <a:off x="1559629" y="1987134"/>
            <a:ext cx="441308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install --global yarn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D266C-851D-4DCB-A653-74598E3F048E}"/>
              </a:ext>
            </a:extLst>
          </p:cNvPr>
          <p:cNvSpPr txBox="1"/>
          <p:nvPr/>
        </p:nvSpPr>
        <p:spPr>
          <a:xfrm>
            <a:off x="1559629" y="3477487"/>
            <a:ext cx="441308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 global add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</a:t>
            </a:r>
          </a:p>
        </p:txBody>
      </p:sp>
    </p:spTree>
    <p:extLst>
      <p:ext uri="{BB962C8B-B14F-4D97-AF65-F5344CB8AC3E}">
        <p14:creationId xmlns:p14="http://schemas.microsoft.com/office/powerpoint/2010/main" val="282898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Verifying Jest is Installed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To verify Jest is installed, run the following command: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If Jest is installed properly, you should see 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the Jest version number (e.g., 27.5.1)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99DD6B-1107-49CE-BE5D-416B017553DA}"/>
              </a:ext>
            </a:extLst>
          </p:cNvPr>
          <p:cNvSpPr txBox="1"/>
          <p:nvPr/>
        </p:nvSpPr>
        <p:spPr>
          <a:xfrm>
            <a:off x="1559629" y="1250864"/>
            <a:ext cx="7022272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 --version</a:t>
            </a:r>
          </a:p>
        </p:txBody>
      </p:sp>
    </p:spTree>
    <p:extLst>
      <p:ext uri="{BB962C8B-B14F-4D97-AF65-F5344CB8AC3E}">
        <p14:creationId xmlns:p14="http://schemas.microsoft.com/office/powerpoint/2010/main" val="328024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1: Getting Started with JavaScript Testing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1.3	 Writing and running a test</a:t>
            </a:r>
          </a:p>
        </p:txBody>
      </p:sp>
    </p:spTree>
    <p:extLst>
      <p:ext uri="{BB962C8B-B14F-4D97-AF65-F5344CB8AC3E}">
        <p14:creationId xmlns:p14="http://schemas.microsoft.com/office/powerpoint/2010/main" val="701107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662930" cy="3547021"/>
          </a:xfrm>
        </p:spPr>
        <p:txBody>
          <a:bodyPr/>
          <a:lstStyle/>
          <a:p>
            <a:r>
              <a:rPr lang="en-GB" dirty="0"/>
              <a:t>In this section we'll see how to: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Write some simple JavaScript code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Write a simple Jest test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Run the Jest test</a:t>
            </a:r>
          </a:p>
        </p:txBody>
      </p:sp>
    </p:spTree>
    <p:extLst>
      <p:ext uri="{BB962C8B-B14F-4D97-AF65-F5344CB8AC3E}">
        <p14:creationId xmlns:p14="http://schemas.microsoft.com/office/powerpoint/2010/main" val="231741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Writing Some Simple JavaScript Code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Here's some simple JavaScript code to test: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Technically, this file is a </a:t>
            </a:r>
            <a:r>
              <a:rPr lang="en-GB" b="1" dirty="0" err="1">
                <a:cs typeface="Courier New" panose="02070309020205020404" pitchFamily="49" charset="0"/>
              </a:rPr>
              <a:t>CommonJS</a:t>
            </a:r>
            <a:r>
              <a:rPr lang="en-GB" b="1" dirty="0">
                <a:cs typeface="Courier New" panose="02070309020205020404" pitchFamily="49" charset="0"/>
              </a:rPr>
              <a:t> module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GB" dirty="0">
                <a:cs typeface="Courier New" panose="02070309020205020404" pitchFamily="49" charset="0"/>
              </a:rPr>
              <a:t> exports symbols, </a:t>
            </a:r>
            <a:br>
              <a:rPr lang="en-GB" dirty="0">
                <a:cs typeface="Courier New" panose="02070309020205020404" pitchFamily="49" charset="0"/>
              </a:rPr>
            </a:br>
            <a:r>
              <a:rPr lang="en-GB" dirty="0">
                <a:cs typeface="Courier New" panose="02070309020205020404" pitchFamily="49" charset="0"/>
              </a:rPr>
              <a:t>so, they can be imported elsewhere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This is how you share symbols across </a:t>
            </a:r>
            <a:br>
              <a:rPr lang="en-GB" dirty="0">
                <a:cs typeface="Courier New" panose="02070309020205020404" pitchFamily="49" charset="0"/>
              </a:rPr>
            </a:br>
            <a:r>
              <a:rPr lang="en-GB" dirty="0">
                <a:cs typeface="Courier New" panose="02070309020205020404" pitchFamily="49" charset="0"/>
              </a:rPr>
              <a:t>modules in Jest (and in Node.js)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199DDD0C-DA28-4E1F-A7A5-AEDE1BB64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03749"/>
            <a:ext cx="6761725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add(a, b)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 + b;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add;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D6131-3DD5-4A59-9609-BB381CC5480A}"/>
              </a:ext>
            </a:extLst>
          </p:cNvPr>
          <p:cNvSpPr txBox="1"/>
          <p:nvPr/>
        </p:nvSpPr>
        <p:spPr>
          <a:xfrm>
            <a:off x="6705232" y="1819945"/>
            <a:ext cx="16466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Example1/example.js</a:t>
            </a:r>
          </a:p>
        </p:txBody>
      </p:sp>
    </p:spTree>
    <p:extLst>
      <p:ext uri="{BB962C8B-B14F-4D97-AF65-F5344CB8AC3E}">
        <p14:creationId xmlns:p14="http://schemas.microsoft.com/office/powerpoint/2010/main" val="218381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Writing a Simple Jes</a:t>
            </a:r>
            <a:r>
              <a:rPr lang="en-GB" dirty="0">
                <a:cs typeface="Courier New" panose="02070309020205020404" pitchFamily="49" charset="0"/>
              </a:rPr>
              <a:t>t Test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Here's a simple Jest test for the code we just saw: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require()</a:t>
            </a:r>
            <a:r>
              <a:rPr lang="en-GB" dirty="0"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Imports symbols from another module </a:t>
            </a:r>
            <a:br>
              <a:rPr lang="en-GB" dirty="0">
                <a:cs typeface="Courier New" panose="02070309020205020404" pitchFamily="49" charset="0"/>
              </a:rPr>
            </a:br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test()</a:t>
            </a:r>
            <a:endParaRPr lang="en-GB" dirty="0">
              <a:cs typeface="Courier New" panose="02070309020205020404" pitchFamily="49" charset="0"/>
            </a:endParaRPr>
          </a:p>
          <a:p>
            <a:pPr lvl="1"/>
            <a:r>
              <a:rPr lang="en-GB" dirty="0">
                <a:cs typeface="Courier New" panose="02070309020205020404" pitchFamily="49" charset="0"/>
              </a:rPr>
              <a:t>Defines a test for Jest to run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Alternatively, you can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it()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19C9C47-5010-46D7-9F3F-A95C22124A9D}"/>
              </a:ext>
            </a:extLst>
          </p:cNvPr>
          <p:cNvGrpSpPr/>
          <p:nvPr/>
        </p:nvGrpSpPr>
        <p:grpSpPr>
          <a:xfrm>
            <a:off x="1590113" y="1203749"/>
            <a:ext cx="6761725" cy="862417"/>
            <a:chOff x="1590113" y="1203749"/>
            <a:chExt cx="6761725" cy="862417"/>
          </a:xfrm>
        </p:grpSpPr>
        <p:sp>
          <p:nvSpPr>
            <p:cNvPr id="5" name="Rectangle 14">
              <a:extLst>
                <a:ext uri="{FF2B5EF4-FFF2-40B4-BE49-F238E27FC236}">
                  <a16:creationId xmlns:a16="http://schemas.microsoft.com/office/drawing/2014/main" id="{199DDD0C-DA28-4E1F-A7A5-AEDE1BB64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113" y="1203749"/>
              <a:ext cx="6761725" cy="862417"/>
            </a:xfrm>
            <a:prstGeom prst="rect">
              <a:avLst/>
            </a:prstGeom>
            <a:solidFill>
              <a:srgbClr val="FFE79B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FFB953"/>
              </a:outerShdw>
            </a:effectLst>
          </p:spPr>
          <p:txBody>
            <a:bodyPr wrap="square" lIns="92075" tIns="46038" rIns="92075" bIns="46038" anchor="ctr">
              <a:spAutoFit/>
            </a:bodyPr>
            <a:lstStyle/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const add = require('./example');</a:t>
              </a:r>
            </a:p>
            <a:p>
              <a:pPr defTabSz="739775">
                <a:defRPr/>
              </a:pPr>
              <a:endParaRPr lang="en-GB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test('adds 1 + 2 to be 3', () =&gt; {</a:t>
              </a: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expect(add(1, 2)).</a:t>
              </a: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toBe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(3);</a:t>
              </a: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});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ED6131-3DD5-4A59-9609-BB381CC5480A}"/>
                </a:ext>
              </a:extLst>
            </p:cNvPr>
            <p:cNvSpPr txBox="1"/>
            <p:nvPr/>
          </p:nvSpPr>
          <p:spPr>
            <a:xfrm>
              <a:off x="6320513" y="1819945"/>
              <a:ext cx="20313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0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Example1/example.test.js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40F5E20-636B-47E8-9143-689FB50C5456}"/>
              </a:ext>
            </a:extLst>
          </p:cNvPr>
          <p:cNvGrpSpPr/>
          <p:nvPr/>
        </p:nvGrpSpPr>
        <p:grpSpPr>
          <a:xfrm>
            <a:off x="1590113" y="1203749"/>
            <a:ext cx="6761725" cy="862417"/>
            <a:chOff x="1590113" y="1203749"/>
            <a:chExt cx="6761725" cy="862417"/>
          </a:xfrm>
        </p:grpSpPr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B3BE01D6-8717-477E-AD73-712956A30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113" y="1203749"/>
              <a:ext cx="6761725" cy="862417"/>
            </a:xfrm>
            <a:prstGeom prst="rect">
              <a:avLst/>
            </a:prstGeom>
            <a:solidFill>
              <a:srgbClr val="FFE79B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FFB953"/>
              </a:outerShdw>
            </a:effectLst>
          </p:spPr>
          <p:txBody>
            <a:bodyPr wrap="square" lIns="92075" tIns="46038" rIns="92075" bIns="46038" anchor="ctr">
              <a:spAutoFit/>
            </a:bodyPr>
            <a:lstStyle/>
            <a:p>
              <a:pPr defTabSz="739775">
                <a:defRPr/>
              </a:pPr>
              <a:r>
                <a:rPr lang="en-GB" sz="1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 add = require('./example');</a:t>
              </a:r>
            </a:p>
            <a:p>
              <a:pPr defTabSz="739775">
                <a:defRPr/>
              </a:pPr>
              <a:endParaRPr lang="en-GB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test('adds 1 + 2 to be 3', () =&gt; {</a:t>
              </a: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expect(add(1, 2)).</a:t>
              </a: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toBe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(3);</a:t>
              </a: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});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B0A26EF-D899-4CF3-BEEE-8DBD35CA3854}"/>
                </a:ext>
              </a:extLst>
            </p:cNvPr>
            <p:cNvSpPr txBox="1"/>
            <p:nvPr/>
          </p:nvSpPr>
          <p:spPr>
            <a:xfrm>
              <a:off x="6320513" y="1819945"/>
              <a:ext cx="20313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0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Example1/example.test.js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6C5B9D-8B77-4C72-9E5C-D6DC0EA3CFF4}"/>
              </a:ext>
            </a:extLst>
          </p:cNvPr>
          <p:cNvGrpSpPr/>
          <p:nvPr/>
        </p:nvGrpSpPr>
        <p:grpSpPr>
          <a:xfrm>
            <a:off x="1590113" y="1203749"/>
            <a:ext cx="6761725" cy="862417"/>
            <a:chOff x="1590113" y="1203749"/>
            <a:chExt cx="6761725" cy="862417"/>
          </a:xfrm>
        </p:grpSpPr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E56DB97B-5245-4B70-B874-E49044E44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113" y="1203749"/>
              <a:ext cx="6761725" cy="862417"/>
            </a:xfrm>
            <a:prstGeom prst="rect">
              <a:avLst/>
            </a:prstGeom>
            <a:solidFill>
              <a:srgbClr val="FFE79B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FFB953"/>
              </a:outerShdw>
            </a:effectLst>
          </p:spPr>
          <p:txBody>
            <a:bodyPr wrap="square" lIns="92075" tIns="46038" rIns="92075" bIns="46038" anchor="ctr">
              <a:spAutoFit/>
            </a:bodyPr>
            <a:lstStyle/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const add = require('./example');</a:t>
              </a:r>
            </a:p>
            <a:p>
              <a:pPr defTabSz="739775">
                <a:defRPr/>
              </a:pPr>
              <a:endParaRPr lang="en-GB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defTabSz="739775">
                <a:defRPr/>
              </a:pPr>
              <a:r>
                <a:rPr lang="en-GB" sz="1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test('adds 1 + 2 to be 3', () =&gt; {</a:t>
              </a:r>
            </a:p>
            <a:p>
              <a:pPr defTabSz="739775">
                <a:defRPr/>
              </a:pPr>
              <a:r>
                <a:rPr lang="en-GB" sz="1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expect(add(1, 2)).</a:t>
              </a:r>
              <a:r>
                <a:rPr lang="en-GB" sz="10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toBe</a:t>
              </a:r>
              <a:r>
                <a:rPr lang="en-GB" sz="1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(3);</a:t>
              </a:r>
            </a:p>
            <a:p>
              <a:pPr defTabSz="739775">
                <a:defRPr/>
              </a:pPr>
              <a:r>
                <a:rPr lang="en-GB" sz="1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});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6F1943-9E71-4BFA-B12E-4EEB5E0FF3DE}"/>
                </a:ext>
              </a:extLst>
            </p:cNvPr>
            <p:cNvSpPr txBox="1"/>
            <p:nvPr/>
          </p:nvSpPr>
          <p:spPr>
            <a:xfrm>
              <a:off x="6320513" y="1819945"/>
              <a:ext cx="20313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0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Example1/example.test.js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958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Writing a Simple Jes</a:t>
            </a:r>
            <a:r>
              <a:rPr lang="en-GB" dirty="0">
                <a:cs typeface="Courier New" panose="02070309020205020404" pitchFamily="49" charset="0"/>
              </a:rPr>
              <a:t>t Test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23159"/>
            <a:ext cx="7539420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Let's take a closer look at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test()</a:t>
            </a:r>
            <a:r>
              <a:rPr lang="en-GB" dirty="0">
                <a:cs typeface="Courier New" panose="02070309020205020404" pitchFamily="49" charset="0"/>
              </a:rPr>
              <a:t> function: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test()</a:t>
            </a:r>
            <a:r>
              <a:rPr lang="en-GB" dirty="0">
                <a:cs typeface="Courier New" panose="02070309020205020404" pitchFamily="49" charset="0"/>
              </a:rPr>
              <a:t> takes 2 parameters: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A free-format string that describes the test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A function that specifies the test to do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7FB653-5B35-4A12-A3A1-CC17859008BD}"/>
              </a:ext>
            </a:extLst>
          </p:cNvPr>
          <p:cNvGrpSpPr/>
          <p:nvPr/>
        </p:nvGrpSpPr>
        <p:grpSpPr>
          <a:xfrm>
            <a:off x="1590113" y="1203749"/>
            <a:ext cx="6761725" cy="862417"/>
            <a:chOff x="1590113" y="1203749"/>
            <a:chExt cx="6761725" cy="862417"/>
          </a:xfrm>
        </p:grpSpPr>
        <p:sp>
          <p:nvSpPr>
            <p:cNvPr id="5" name="Rectangle 14">
              <a:extLst>
                <a:ext uri="{FF2B5EF4-FFF2-40B4-BE49-F238E27FC236}">
                  <a16:creationId xmlns:a16="http://schemas.microsoft.com/office/drawing/2014/main" id="{199DDD0C-DA28-4E1F-A7A5-AEDE1BB64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113" y="1203749"/>
              <a:ext cx="6761725" cy="862417"/>
            </a:xfrm>
            <a:prstGeom prst="rect">
              <a:avLst/>
            </a:prstGeom>
            <a:solidFill>
              <a:srgbClr val="FFE79B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FFB953"/>
              </a:outerShdw>
            </a:effectLst>
          </p:spPr>
          <p:txBody>
            <a:bodyPr wrap="square" lIns="92075" tIns="46038" rIns="92075" bIns="46038" anchor="ctr">
              <a:spAutoFit/>
            </a:bodyPr>
            <a:lstStyle/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const add = require('./example');</a:t>
              </a:r>
            </a:p>
            <a:p>
              <a:pPr defTabSz="739775">
                <a:defRPr/>
              </a:pPr>
              <a:endParaRPr lang="en-GB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defTabSz="739775">
                <a:defRPr/>
              </a:pPr>
              <a:r>
                <a:rPr lang="en-GB" sz="1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test('adds 1 + 2 to be 3', () =&gt; {</a:t>
              </a:r>
            </a:p>
            <a:p>
              <a:pPr defTabSz="739775">
                <a:defRPr/>
              </a:pPr>
              <a:r>
                <a:rPr lang="en-GB" sz="1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expect(add(1, 2)).</a:t>
              </a:r>
              <a:r>
                <a:rPr lang="en-GB" sz="10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toBe</a:t>
              </a:r>
              <a:r>
                <a:rPr lang="en-GB" sz="1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(3);</a:t>
              </a:r>
            </a:p>
            <a:p>
              <a:pPr defTabSz="739775">
                <a:defRPr/>
              </a:pPr>
              <a:r>
                <a:rPr lang="en-GB" sz="1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});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ED6131-3DD5-4A59-9609-BB381CC5480A}"/>
                </a:ext>
              </a:extLst>
            </p:cNvPr>
            <p:cNvSpPr txBox="1"/>
            <p:nvPr/>
          </p:nvSpPr>
          <p:spPr>
            <a:xfrm>
              <a:off x="6320513" y="1819945"/>
              <a:ext cx="20313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0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Example1/example.test.js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DF5EA1F-7AD3-42EE-8863-0BBDC90621AA}"/>
              </a:ext>
            </a:extLst>
          </p:cNvPr>
          <p:cNvGrpSpPr/>
          <p:nvPr/>
        </p:nvGrpSpPr>
        <p:grpSpPr>
          <a:xfrm>
            <a:off x="1590113" y="1203749"/>
            <a:ext cx="6761725" cy="862417"/>
            <a:chOff x="1590113" y="2218817"/>
            <a:chExt cx="6761725" cy="862417"/>
          </a:xfrm>
        </p:grpSpPr>
        <p:sp>
          <p:nvSpPr>
            <p:cNvPr id="8" name="Rectangle 14">
              <a:extLst>
                <a:ext uri="{FF2B5EF4-FFF2-40B4-BE49-F238E27FC236}">
                  <a16:creationId xmlns:a16="http://schemas.microsoft.com/office/drawing/2014/main" id="{45302926-F27E-498C-83A6-02220E5E3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113" y="2218817"/>
              <a:ext cx="6761725" cy="862417"/>
            </a:xfrm>
            <a:prstGeom prst="rect">
              <a:avLst/>
            </a:prstGeom>
            <a:solidFill>
              <a:srgbClr val="FFE79B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FFB953"/>
              </a:outerShdw>
            </a:effectLst>
          </p:spPr>
          <p:txBody>
            <a:bodyPr wrap="square" lIns="92075" tIns="46038" rIns="92075" bIns="46038" anchor="ctr">
              <a:spAutoFit/>
            </a:bodyPr>
            <a:lstStyle/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const add = require('./example');</a:t>
              </a:r>
            </a:p>
            <a:p>
              <a:pPr defTabSz="739775">
                <a:defRPr/>
              </a:pPr>
              <a:endParaRPr lang="en-GB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test(</a:t>
              </a:r>
              <a:r>
                <a:rPr lang="en-GB" sz="1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'adds 1 + 2 to be 3'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() =&gt; {</a:t>
              </a: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expect(add(1, 2)).</a:t>
              </a: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toBe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(3);</a:t>
              </a: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});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B27EBA7-F520-495F-8C41-BDDCA8C5A5F9}"/>
                </a:ext>
              </a:extLst>
            </p:cNvPr>
            <p:cNvSpPr txBox="1"/>
            <p:nvPr/>
          </p:nvSpPr>
          <p:spPr>
            <a:xfrm>
              <a:off x="6320513" y="2835013"/>
              <a:ext cx="20313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0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Example1/example.test.js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70A416-3813-4185-B8FA-2012D80F7913}"/>
              </a:ext>
            </a:extLst>
          </p:cNvPr>
          <p:cNvGrpSpPr/>
          <p:nvPr/>
        </p:nvGrpSpPr>
        <p:grpSpPr>
          <a:xfrm>
            <a:off x="1590113" y="1203749"/>
            <a:ext cx="6761725" cy="862417"/>
            <a:chOff x="1590113" y="3410053"/>
            <a:chExt cx="6761725" cy="862417"/>
          </a:xfrm>
        </p:grpSpPr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1C7E7276-65A2-46E7-87DA-A21A9D25D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113" y="3410053"/>
              <a:ext cx="6761725" cy="862417"/>
            </a:xfrm>
            <a:prstGeom prst="rect">
              <a:avLst/>
            </a:prstGeom>
            <a:solidFill>
              <a:srgbClr val="FFE79B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FFB953"/>
              </a:outerShdw>
            </a:effectLst>
          </p:spPr>
          <p:txBody>
            <a:bodyPr wrap="square" lIns="92075" tIns="46038" rIns="92075" bIns="46038" anchor="ctr">
              <a:spAutoFit/>
            </a:bodyPr>
            <a:lstStyle/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const add = require('./example');</a:t>
              </a:r>
            </a:p>
            <a:p>
              <a:pPr defTabSz="739775">
                <a:defRPr/>
              </a:pPr>
              <a:endParaRPr lang="en-GB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test('adds 1 + 2 to be 3', </a:t>
              </a:r>
              <a:r>
                <a:rPr lang="en-GB" sz="1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=&gt; {</a:t>
              </a:r>
            </a:p>
            <a:p>
              <a:pPr defTabSz="739775">
                <a:defRPr/>
              </a:pPr>
              <a:r>
                <a:rPr lang="en-GB" sz="1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expect(add(1, 2)).</a:t>
              </a:r>
              <a:r>
                <a:rPr lang="en-GB" sz="10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toBe</a:t>
              </a:r>
              <a:r>
                <a:rPr lang="en-GB" sz="1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(3);</a:t>
              </a:r>
            </a:p>
            <a:p>
              <a:pPr defTabSz="739775">
                <a:defRPr/>
              </a:pPr>
              <a:r>
                <a:rPr lang="en-GB" sz="1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1D08BF-E4EF-4797-8BB8-AA82003EB791}"/>
                </a:ext>
              </a:extLst>
            </p:cNvPr>
            <p:cNvSpPr txBox="1"/>
            <p:nvPr/>
          </p:nvSpPr>
          <p:spPr>
            <a:xfrm>
              <a:off x="6320513" y="4026249"/>
              <a:ext cx="20313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0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Example1/example.test.js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022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Writing a Simple Jes</a:t>
            </a:r>
            <a:r>
              <a:rPr lang="en-GB" dirty="0">
                <a:cs typeface="Courier New" panose="02070309020205020404" pitchFamily="49" charset="0"/>
              </a:rPr>
              <a:t>t Test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0577"/>
            <a:ext cx="7539420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Let's take a closer look at how you formulate a test: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expect()</a:t>
            </a:r>
            <a:endParaRPr lang="en-GB" dirty="0">
              <a:cs typeface="Courier New" panose="02070309020205020404" pitchFamily="49" charset="0"/>
            </a:endParaRPr>
          </a:p>
          <a:p>
            <a:pPr lvl="1"/>
            <a:r>
              <a:rPr lang="en-GB" dirty="0">
                <a:cs typeface="Courier New" panose="02070309020205020404" pitchFamily="49" charset="0"/>
              </a:rPr>
              <a:t>Specifies the operation you want to test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Indicates what the result should be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17104AB-197B-46E1-B8C9-FDF05BDE08A8}"/>
              </a:ext>
            </a:extLst>
          </p:cNvPr>
          <p:cNvGrpSpPr/>
          <p:nvPr/>
        </p:nvGrpSpPr>
        <p:grpSpPr>
          <a:xfrm>
            <a:off x="1590113" y="1203749"/>
            <a:ext cx="6761725" cy="862417"/>
            <a:chOff x="1590113" y="1203749"/>
            <a:chExt cx="6761725" cy="862417"/>
          </a:xfrm>
        </p:grpSpPr>
        <p:sp>
          <p:nvSpPr>
            <p:cNvPr id="5" name="Rectangle 14">
              <a:extLst>
                <a:ext uri="{FF2B5EF4-FFF2-40B4-BE49-F238E27FC236}">
                  <a16:creationId xmlns:a16="http://schemas.microsoft.com/office/drawing/2014/main" id="{199DDD0C-DA28-4E1F-A7A5-AEDE1BB64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113" y="1203749"/>
              <a:ext cx="6761725" cy="862417"/>
            </a:xfrm>
            <a:prstGeom prst="rect">
              <a:avLst/>
            </a:prstGeom>
            <a:solidFill>
              <a:srgbClr val="FFE79B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FFB953"/>
              </a:outerShdw>
            </a:effectLst>
          </p:spPr>
          <p:txBody>
            <a:bodyPr wrap="square" lIns="92075" tIns="46038" rIns="92075" bIns="46038" anchor="ctr">
              <a:spAutoFit/>
            </a:bodyPr>
            <a:lstStyle/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const add = require('./example');</a:t>
              </a:r>
            </a:p>
            <a:p>
              <a:pPr defTabSz="739775">
                <a:defRPr/>
              </a:pPr>
              <a:endParaRPr lang="en-GB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test('adds 1 + 2 to be 3', () =&gt; {</a:t>
              </a:r>
            </a:p>
            <a:p>
              <a:pPr defTabSz="739775">
                <a:defRPr/>
              </a:pPr>
              <a:r>
                <a:rPr lang="en-GB" sz="1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expect(add(1, 2)).</a:t>
              </a:r>
              <a:r>
                <a:rPr lang="en-GB" sz="10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toBe</a:t>
              </a:r>
              <a:r>
                <a:rPr lang="en-GB" sz="1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(3);</a:t>
              </a: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});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ED6131-3DD5-4A59-9609-BB381CC5480A}"/>
                </a:ext>
              </a:extLst>
            </p:cNvPr>
            <p:cNvSpPr txBox="1"/>
            <p:nvPr/>
          </p:nvSpPr>
          <p:spPr>
            <a:xfrm>
              <a:off x="6320513" y="1819945"/>
              <a:ext cx="20313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0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Example1/example.test.js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F45761E-8024-4335-A8FF-E9CEE45CF346}"/>
              </a:ext>
            </a:extLst>
          </p:cNvPr>
          <p:cNvGrpSpPr/>
          <p:nvPr/>
        </p:nvGrpSpPr>
        <p:grpSpPr>
          <a:xfrm>
            <a:off x="1590113" y="1203749"/>
            <a:ext cx="6761725" cy="862417"/>
            <a:chOff x="1590113" y="1203749"/>
            <a:chExt cx="6761725" cy="862417"/>
          </a:xfrm>
        </p:grpSpPr>
        <p:sp>
          <p:nvSpPr>
            <p:cNvPr id="8" name="Rectangle 14">
              <a:extLst>
                <a:ext uri="{FF2B5EF4-FFF2-40B4-BE49-F238E27FC236}">
                  <a16:creationId xmlns:a16="http://schemas.microsoft.com/office/drawing/2014/main" id="{2900FCEB-C720-4B98-BBCA-65B21BD4A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113" y="1203749"/>
              <a:ext cx="6761725" cy="862417"/>
            </a:xfrm>
            <a:prstGeom prst="rect">
              <a:avLst/>
            </a:prstGeom>
            <a:solidFill>
              <a:srgbClr val="FFE79B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FFB953"/>
              </a:outerShdw>
            </a:effectLst>
          </p:spPr>
          <p:txBody>
            <a:bodyPr wrap="square" lIns="92075" tIns="46038" rIns="92075" bIns="46038" anchor="ctr">
              <a:spAutoFit/>
            </a:bodyPr>
            <a:lstStyle/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const add = require('./example');</a:t>
              </a:r>
            </a:p>
            <a:p>
              <a:pPr defTabSz="739775">
                <a:defRPr/>
              </a:pPr>
              <a:endParaRPr lang="en-GB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test('adds 1 + 2 to be 3', () =&gt; {</a:t>
              </a:r>
            </a:p>
            <a:p>
              <a:pPr defTabSz="739775">
                <a:defRPr/>
              </a:pPr>
              <a:r>
                <a:rPr lang="en-GB" sz="1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expect(add(1, 2))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toBe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(3);</a:t>
              </a: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});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938D43-E654-47F2-A018-DEDED632D7EA}"/>
                </a:ext>
              </a:extLst>
            </p:cNvPr>
            <p:cNvSpPr txBox="1"/>
            <p:nvPr/>
          </p:nvSpPr>
          <p:spPr>
            <a:xfrm>
              <a:off x="6320513" y="1819945"/>
              <a:ext cx="20313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0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Example1/example.test.js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B18A29-76C3-45BE-A89F-DDB00753CE28}"/>
              </a:ext>
            </a:extLst>
          </p:cNvPr>
          <p:cNvGrpSpPr/>
          <p:nvPr/>
        </p:nvGrpSpPr>
        <p:grpSpPr>
          <a:xfrm>
            <a:off x="1590113" y="1203749"/>
            <a:ext cx="6761725" cy="862417"/>
            <a:chOff x="1590113" y="1203749"/>
            <a:chExt cx="6761725" cy="862417"/>
          </a:xfrm>
        </p:grpSpPr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95D22528-04D6-40E3-99D1-02BCB678E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113" y="1203749"/>
              <a:ext cx="6761725" cy="862417"/>
            </a:xfrm>
            <a:prstGeom prst="rect">
              <a:avLst/>
            </a:prstGeom>
            <a:solidFill>
              <a:srgbClr val="FFE79B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FFB953"/>
              </a:outerShdw>
            </a:effectLst>
          </p:spPr>
          <p:txBody>
            <a:bodyPr wrap="square" lIns="92075" tIns="46038" rIns="92075" bIns="46038" anchor="ctr">
              <a:spAutoFit/>
            </a:bodyPr>
            <a:lstStyle/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const add = require('./example');</a:t>
              </a:r>
            </a:p>
            <a:p>
              <a:pPr defTabSz="739775">
                <a:defRPr/>
              </a:pPr>
              <a:endParaRPr lang="en-GB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test('adds 1 + 2 to be 3', () =&gt; {</a:t>
              </a:r>
            </a:p>
            <a:p>
              <a:pPr defTabSz="739775">
                <a:defRPr/>
              </a:pPr>
              <a:r>
                <a:rPr lang="en-GB" sz="1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expect(add(1, 2))</a:t>
              </a:r>
              <a:r>
                <a:rPr lang="en-GB" sz="1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GB" sz="10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toBe</a:t>
              </a:r>
              <a:r>
                <a:rPr lang="en-GB" sz="1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(3)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});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DC5F179-B4A0-439F-919C-B835A195F8C1}"/>
                </a:ext>
              </a:extLst>
            </p:cNvPr>
            <p:cNvSpPr txBox="1"/>
            <p:nvPr/>
          </p:nvSpPr>
          <p:spPr>
            <a:xfrm>
              <a:off x="6320513" y="1819945"/>
              <a:ext cx="20313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0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Example1/example.test.js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46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Running a Jest Test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You can run a Jest test as follows: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This runs all tests in the current folder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Displays the following result: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99DD6B-1107-49CE-BE5D-416B017553DA}"/>
              </a:ext>
            </a:extLst>
          </p:cNvPr>
          <p:cNvSpPr txBox="1"/>
          <p:nvPr/>
        </p:nvSpPr>
        <p:spPr>
          <a:xfrm>
            <a:off x="1559629" y="1215545"/>
            <a:ext cx="3927136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1C9D92-569B-424B-B915-8C99A2BDE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28" y="2727442"/>
            <a:ext cx="3920107" cy="182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8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1: Getting Started with JavaScript Testing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1.1	 Overview of Testing in JavaScript</a:t>
            </a:r>
          </a:p>
        </p:txBody>
      </p:sp>
    </p:spTree>
    <p:extLst>
      <p:ext uri="{BB962C8B-B14F-4D97-AF65-F5344CB8AC3E}">
        <p14:creationId xmlns:p14="http://schemas.microsoft.com/office/powerpoint/2010/main" val="3893734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Running a Jest Test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If a test fails, you'll see an error message like this: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CC0FC0-0D8A-40BD-8E90-F5FE6DED6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338" y="1230163"/>
            <a:ext cx="4321299" cy="37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86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Defining a Script to Run Jest Tests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25658"/>
            <a:ext cx="7539420" cy="3547021"/>
          </a:xfrm>
        </p:spPr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It's commonplace to define a script 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as follows, to run Jest scripts: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You can now run tests using either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of the following commands: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D588E42E-089B-4F1B-B9C1-96A1ADD2A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49646"/>
            <a:ext cx="6761725" cy="86241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"scripts":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"test": "jest"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771D4-089D-4D98-B5C8-7AA7D969CE7B}"/>
              </a:ext>
            </a:extLst>
          </p:cNvPr>
          <p:cNvSpPr txBox="1"/>
          <p:nvPr/>
        </p:nvSpPr>
        <p:spPr>
          <a:xfrm>
            <a:off x="6551345" y="2165842"/>
            <a:ext cx="1800493" cy="246221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Example1/</a:t>
            </a:r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02121-60A1-431B-B9D9-521F98A25761}"/>
              </a:ext>
            </a:extLst>
          </p:cNvPr>
          <p:cNvSpPr txBox="1"/>
          <p:nvPr/>
        </p:nvSpPr>
        <p:spPr>
          <a:xfrm>
            <a:off x="1559629" y="3514603"/>
            <a:ext cx="409115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 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BD3AEA-1787-4E14-A3D3-6ABC0D92A26D}"/>
              </a:ext>
            </a:extLst>
          </p:cNvPr>
          <p:cNvSpPr txBox="1"/>
          <p:nvPr/>
        </p:nvSpPr>
        <p:spPr>
          <a:xfrm>
            <a:off x="1559629" y="3858585"/>
            <a:ext cx="409115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test</a:t>
            </a:r>
          </a:p>
        </p:txBody>
      </p:sp>
    </p:spTree>
    <p:extLst>
      <p:ext uri="{BB962C8B-B14F-4D97-AF65-F5344CB8AC3E}">
        <p14:creationId xmlns:p14="http://schemas.microsoft.com/office/powerpoint/2010/main" val="9662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1: Getting Started with JavaScript Testing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1.4	 Organizing tests into suites</a:t>
            </a:r>
          </a:p>
        </p:txBody>
      </p:sp>
    </p:spTree>
    <p:extLst>
      <p:ext uri="{BB962C8B-B14F-4D97-AF65-F5344CB8AC3E}">
        <p14:creationId xmlns:p14="http://schemas.microsoft.com/office/powerpoint/2010/main" val="3165091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Defining Multiple Functions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662930" cy="3547021"/>
          </a:xfrm>
        </p:spPr>
        <p:txBody>
          <a:bodyPr/>
          <a:lstStyle/>
          <a:p>
            <a:r>
              <a:rPr lang="en-GB" dirty="0"/>
              <a:t>Your JavaScript code will typically define many functions, all of which need to be tested. For example:</a:t>
            </a:r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6F0E8E7-2850-4832-B972-181DEEBDE873}"/>
              </a:ext>
            </a:extLst>
          </p:cNvPr>
          <p:cNvGrpSpPr/>
          <p:nvPr/>
        </p:nvGrpSpPr>
        <p:grpSpPr>
          <a:xfrm>
            <a:off x="1590114" y="1576298"/>
            <a:ext cx="4398617" cy="2565985"/>
            <a:chOff x="1590114" y="942459"/>
            <a:chExt cx="4632478" cy="2565985"/>
          </a:xfrm>
        </p:grpSpPr>
        <p:sp>
          <p:nvSpPr>
            <p:cNvPr id="6" name="Rectangle 14">
              <a:extLst>
                <a:ext uri="{FF2B5EF4-FFF2-40B4-BE49-F238E27FC236}">
                  <a16:creationId xmlns:a16="http://schemas.microsoft.com/office/drawing/2014/main" id="{13DB5DFF-0E92-44E6-A894-5422CDE85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114" y="942459"/>
              <a:ext cx="4453636" cy="2247411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FFB953"/>
              </a:outerShdw>
            </a:effectLst>
          </p:spPr>
          <p:txBody>
            <a:bodyPr wrap="square" lIns="92075" tIns="46038" rIns="92075" bIns="46038" anchor="ctr">
              <a:spAutoFit/>
            </a:bodyPr>
            <a:lstStyle/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add(a, b) { … }</a:t>
              </a:r>
            </a:p>
            <a:p>
              <a:pPr defTabSz="739775">
                <a:defRPr/>
              </a:pPr>
              <a:endParaRPr lang="en-GB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subtract(a, b) { … }</a:t>
              </a:r>
            </a:p>
            <a:p>
              <a:pPr defTabSz="739775">
                <a:defRPr/>
              </a:pPr>
              <a:endParaRPr lang="en-GB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multiply(a, b) { … }</a:t>
              </a:r>
            </a:p>
            <a:p>
              <a:pPr defTabSz="739775">
                <a:defRPr/>
              </a:pPr>
              <a:endParaRPr lang="en-GB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divide(a, b) { … }</a:t>
              </a:r>
            </a:p>
            <a:p>
              <a:pPr defTabSz="739775">
                <a:defRPr/>
              </a:pPr>
              <a:endParaRPr lang="en-GB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defTabSz="739775">
                <a:defRPr/>
              </a:pP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module.exports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{ </a:t>
              </a: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add,</a:t>
              </a: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subtract,</a:t>
              </a: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multiply,</a:t>
              </a: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divide</a:t>
              </a: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16C6EB-C4D4-4085-81D5-469DD5B87B93}"/>
                </a:ext>
              </a:extLst>
            </p:cNvPr>
            <p:cNvSpPr txBox="1"/>
            <p:nvPr/>
          </p:nvSpPr>
          <p:spPr>
            <a:xfrm>
              <a:off x="4575986" y="3262223"/>
              <a:ext cx="16466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0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Example2/example.js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1303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Grouping Tests into Suites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662930" cy="3547021"/>
          </a:xfrm>
        </p:spPr>
        <p:txBody>
          <a:bodyPr/>
          <a:lstStyle/>
          <a:p>
            <a:r>
              <a:rPr lang="en-GB" dirty="0"/>
              <a:t>You can group related tests into suites as follows: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describe()</a:t>
            </a:r>
            <a:r>
              <a:rPr lang="en-GB" dirty="0">
                <a:cs typeface="Courier New" panose="02070309020205020404" pitchFamily="49" charset="0"/>
              </a:rPr>
              <a:t> takes 2 parameters: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A free-format string that describes the suite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A function that contains tests for that suite</a:t>
            </a:r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BE3188-41EE-43DB-97BF-97A7F27951EE}"/>
              </a:ext>
            </a:extLst>
          </p:cNvPr>
          <p:cNvGrpSpPr/>
          <p:nvPr/>
        </p:nvGrpSpPr>
        <p:grpSpPr>
          <a:xfrm>
            <a:off x="1590114" y="1259401"/>
            <a:ext cx="4405407" cy="1654450"/>
            <a:chOff x="1590113" y="1765657"/>
            <a:chExt cx="7044109" cy="1654450"/>
          </a:xfrm>
        </p:grpSpPr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3D175AF8-B365-4BAC-A731-DA5C11F8F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113" y="1765657"/>
              <a:ext cx="6761725" cy="1324081"/>
            </a:xfrm>
            <a:prstGeom prst="rect">
              <a:avLst/>
            </a:prstGeom>
            <a:solidFill>
              <a:srgbClr val="FFE79B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FFB953"/>
              </a:outerShdw>
            </a:effectLst>
          </p:spPr>
          <p:txBody>
            <a:bodyPr wrap="square" lIns="92075" tIns="46038" rIns="92075" bIns="46038" anchor="ctr">
              <a:spAutoFit/>
            </a:bodyPr>
            <a:lstStyle/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describe("additive functions", () =&gt; {</a:t>
              </a: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// Define tests for add() and subtract() here.</a:t>
              </a: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});</a:t>
              </a:r>
            </a:p>
            <a:p>
              <a:pPr defTabSz="739775">
                <a:defRPr/>
              </a:pPr>
              <a:endParaRPr lang="en-GB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defTabSz="739775">
                <a:defRPr/>
              </a:pPr>
              <a:endParaRPr lang="en-GB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describe("multiplicative functions", () =&gt; {</a:t>
              </a: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// Define tests for multiply() and divide() here.</a:t>
              </a: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});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05D54E-69E6-4BD4-9213-7242D16D595D}"/>
                </a:ext>
              </a:extLst>
            </p:cNvPr>
            <p:cNvSpPr txBox="1"/>
            <p:nvPr/>
          </p:nvSpPr>
          <p:spPr>
            <a:xfrm>
              <a:off x="5386195" y="3173886"/>
              <a:ext cx="32480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0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Example2/example.test.js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1BA5F3-8603-4207-9D98-F95E1C0510C9}"/>
              </a:ext>
            </a:extLst>
          </p:cNvPr>
          <p:cNvGrpSpPr/>
          <p:nvPr/>
        </p:nvGrpSpPr>
        <p:grpSpPr>
          <a:xfrm>
            <a:off x="1590114" y="1259401"/>
            <a:ext cx="4405407" cy="1654450"/>
            <a:chOff x="1590113" y="1765657"/>
            <a:chExt cx="7044109" cy="1654450"/>
          </a:xfrm>
        </p:grpSpPr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51162C20-6A95-4AF3-9397-636B5904B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113" y="1765657"/>
              <a:ext cx="6761725" cy="1324081"/>
            </a:xfrm>
            <a:prstGeom prst="rect">
              <a:avLst/>
            </a:prstGeom>
            <a:solidFill>
              <a:srgbClr val="FFE79B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FFB953"/>
              </a:outerShdw>
            </a:effectLst>
          </p:spPr>
          <p:txBody>
            <a:bodyPr wrap="square" lIns="92075" tIns="46038" rIns="92075" bIns="46038" anchor="ctr">
              <a:spAutoFit/>
            </a:bodyPr>
            <a:lstStyle/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describe(</a:t>
              </a:r>
              <a:r>
                <a:rPr lang="en-GB" sz="1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"additive functions"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() =&gt; {</a:t>
              </a: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// Define tests for add() and subtract() here.</a:t>
              </a: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});</a:t>
              </a:r>
            </a:p>
            <a:p>
              <a:pPr defTabSz="739775">
                <a:defRPr/>
              </a:pPr>
              <a:endParaRPr lang="en-GB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defTabSz="739775">
                <a:defRPr/>
              </a:pPr>
              <a:endParaRPr lang="en-GB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describe(</a:t>
              </a:r>
              <a:r>
                <a:rPr lang="en-GB" sz="1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"multiplicative functions"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() =&gt; {</a:t>
              </a: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// Define tests for multiply() and divide() here.</a:t>
              </a: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});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134411-06BF-4D28-AF52-922775E73362}"/>
                </a:ext>
              </a:extLst>
            </p:cNvPr>
            <p:cNvSpPr txBox="1"/>
            <p:nvPr/>
          </p:nvSpPr>
          <p:spPr>
            <a:xfrm>
              <a:off x="5386195" y="3173886"/>
              <a:ext cx="32480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0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Example2/example.test.js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BEB804C-DF11-4835-891E-5A83A82612B3}"/>
              </a:ext>
            </a:extLst>
          </p:cNvPr>
          <p:cNvGrpSpPr/>
          <p:nvPr/>
        </p:nvGrpSpPr>
        <p:grpSpPr>
          <a:xfrm>
            <a:off x="1590114" y="1259401"/>
            <a:ext cx="4405407" cy="1654450"/>
            <a:chOff x="1590113" y="1765657"/>
            <a:chExt cx="7044109" cy="165445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CD49F0C-089B-407F-AAD8-E1F3E68AB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113" y="1765657"/>
              <a:ext cx="6761725" cy="1324081"/>
            </a:xfrm>
            <a:prstGeom prst="rect">
              <a:avLst/>
            </a:prstGeom>
            <a:solidFill>
              <a:srgbClr val="FFE79B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FFB953"/>
              </a:outerShdw>
            </a:effectLst>
          </p:spPr>
          <p:txBody>
            <a:bodyPr wrap="square" lIns="92075" tIns="46038" rIns="92075" bIns="46038" anchor="ctr">
              <a:spAutoFit/>
            </a:bodyPr>
            <a:lstStyle/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describe("additive functions", </a:t>
              </a:r>
              <a:r>
                <a:rPr lang="en-GB" sz="1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=&gt; {</a:t>
              </a:r>
            </a:p>
            <a:p>
              <a:pPr defTabSz="739775">
                <a:defRPr/>
              </a:pPr>
              <a:r>
                <a:rPr lang="en-GB" sz="1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// Define tests for add() and subtract() here.</a:t>
              </a:r>
            </a:p>
            <a:p>
              <a:pPr defTabSz="739775">
                <a:defRPr/>
              </a:pPr>
              <a:r>
                <a:rPr lang="en-GB" sz="1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defTabSz="739775">
                <a:defRPr/>
              </a:pPr>
              <a:endParaRPr lang="en-GB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defTabSz="739775">
                <a:defRPr/>
              </a:pPr>
              <a:endParaRPr lang="en-GB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describe("multiplicative functions", </a:t>
              </a:r>
              <a:r>
                <a:rPr lang="en-GB" sz="1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=&gt; {</a:t>
              </a:r>
            </a:p>
            <a:p>
              <a:pPr defTabSz="739775">
                <a:defRPr/>
              </a:pPr>
              <a:r>
                <a:rPr lang="en-GB" sz="1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// Define tests for multiply() and divide() here.</a:t>
              </a:r>
            </a:p>
            <a:p>
              <a:pPr defTabSz="739775">
                <a:defRPr/>
              </a:pPr>
              <a:r>
                <a:rPr lang="en-GB" sz="1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CBA030E-A590-4E31-A153-AFC37228A365}"/>
                </a:ext>
              </a:extLst>
            </p:cNvPr>
            <p:cNvSpPr txBox="1"/>
            <p:nvPr/>
          </p:nvSpPr>
          <p:spPr>
            <a:xfrm>
              <a:off x="5386195" y="3173886"/>
              <a:ext cx="32480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0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Example2/example.test.js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325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Running All Tests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662930" cy="3547021"/>
          </a:xfrm>
        </p:spPr>
        <p:txBody>
          <a:bodyPr/>
          <a:lstStyle/>
          <a:p>
            <a:r>
              <a:rPr lang="en-GB" dirty="0"/>
              <a:t>To run all tests, run one of the following commands:</a:t>
            </a:r>
          </a:p>
          <a:p>
            <a:endParaRPr lang="en-GB" dirty="0"/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A71204-8FF3-4743-9455-B1FAABA68224}"/>
              </a:ext>
            </a:extLst>
          </p:cNvPr>
          <p:cNvSpPr txBox="1"/>
          <p:nvPr/>
        </p:nvSpPr>
        <p:spPr>
          <a:xfrm>
            <a:off x="1559629" y="1226641"/>
            <a:ext cx="409115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 test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A8983C-31A8-4E0D-8FB8-D1D2DEC1F83C}"/>
              </a:ext>
            </a:extLst>
          </p:cNvPr>
          <p:cNvSpPr txBox="1"/>
          <p:nvPr/>
        </p:nvSpPr>
        <p:spPr>
          <a:xfrm>
            <a:off x="1559629" y="1579183"/>
            <a:ext cx="409115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test</a:t>
            </a:r>
          </a:p>
        </p:txBody>
      </p:sp>
    </p:spTree>
    <p:extLst>
      <p:ext uri="{BB962C8B-B14F-4D97-AF65-F5344CB8AC3E}">
        <p14:creationId xmlns:p14="http://schemas.microsoft.com/office/powerpoint/2010/main" val="889431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Running Tests in Selective Suites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662930" cy="3547021"/>
          </a:xfrm>
        </p:spPr>
        <p:txBody>
          <a:bodyPr/>
          <a:lstStyle/>
          <a:p>
            <a:r>
              <a:rPr lang="en-GB" dirty="0"/>
              <a:t>To run tests in selective suites, use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-t</a:t>
            </a:r>
            <a:r>
              <a:rPr lang="en-GB" b="1" dirty="0"/>
              <a:t> </a:t>
            </a:r>
            <a:r>
              <a:rPr lang="en-GB" dirty="0"/>
              <a:t>option and specify a partial suite descriptor. For example: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Note the </a:t>
            </a:r>
            <a:r>
              <a:rPr lang="en-GB" b="1" dirty="0">
                <a:latin typeface="+mj-lt"/>
                <a:cs typeface="Courier New" panose="02070309020205020404" pitchFamily="49" charset="0"/>
              </a:rPr>
              <a:t>--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syntax when using </a:t>
            </a:r>
            <a:r>
              <a:rPr lang="en-GB" dirty="0" err="1">
                <a:latin typeface="+mj-lt"/>
                <a:cs typeface="Courier New" panose="02070309020205020404" pitchFamily="49" charset="0"/>
              </a:rPr>
              <a:t>npm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Indicates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-t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additive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are 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arguments to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command, 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not to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command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A71204-8FF3-4743-9455-B1FAABA68224}"/>
              </a:ext>
            </a:extLst>
          </p:cNvPr>
          <p:cNvSpPr txBox="1"/>
          <p:nvPr/>
        </p:nvSpPr>
        <p:spPr>
          <a:xfrm>
            <a:off x="1559629" y="1586052"/>
            <a:ext cx="409115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 test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 additive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A8983C-31A8-4E0D-8FB8-D1D2DEC1F83C}"/>
              </a:ext>
            </a:extLst>
          </p:cNvPr>
          <p:cNvSpPr txBox="1"/>
          <p:nvPr/>
        </p:nvSpPr>
        <p:spPr>
          <a:xfrm>
            <a:off x="1559629" y="1938594"/>
            <a:ext cx="409115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test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 additive</a:t>
            </a:r>
          </a:p>
        </p:txBody>
      </p:sp>
    </p:spTree>
    <p:extLst>
      <p:ext uri="{BB962C8B-B14F-4D97-AF65-F5344CB8AC3E}">
        <p14:creationId xmlns:p14="http://schemas.microsoft.com/office/powerpoint/2010/main" val="344423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1: Getting Started with JavaScript Testing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/>
              <a:t>1.5</a:t>
            </a:r>
            <a:r>
              <a:rPr lang="en-GB" sz="2400" dirty="0"/>
              <a:t>	 </a:t>
            </a:r>
            <a:r>
              <a:rPr lang="en-GB" sz="2400" dirty="0">
                <a:latin typeface="+mj-lt"/>
              </a:rPr>
              <a:t>Using ECMAScript modules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09731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Recap of How to Use </a:t>
            </a:r>
            <a:r>
              <a:rPr lang="en-GB" dirty="0" err="1">
                <a:latin typeface="+mj-lt"/>
                <a:cs typeface="Courier New" panose="02070309020205020404" pitchFamily="49" charset="0"/>
              </a:rPr>
              <a:t>CommonJS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Modules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In the examples so far, we've seen how to export/import symbols in </a:t>
            </a:r>
            <a:r>
              <a:rPr lang="en-GB" b="1" dirty="0" err="1">
                <a:cs typeface="Courier New" panose="02070309020205020404" pitchFamily="49" charset="0"/>
              </a:rPr>
              <a:t>CommonJs</a:t>
            </a:r>
            <a:r>
              <a:rPr lang="en-GB" b="1" dirty="0">
                <a:cs typeface="Courier New" panose="02070309020205020404" pitchFamily="49" charset="0"/>
              </a:rPr>
              <a:t> modules</a:t>
            </a:r>
            <a:r>
              <a:rPr lang="en-GB" dirty="0">
                <a:cs typeface="Courier New" panose="02070309020205020404" pitchFamily="49" charset="0"/>
              </a:rPr>
              <a:t>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5C9025-25BC-4E94-95F7-0C8777F778B9}"/>
              </a:ext>
            </a:extLst>
          </p:cNvPr>
          <p:cNvGrpSpPr/>
          <p:nvPr/>
        </p:nvGrpSpPr>
        <p:grpSpPr>
          <a:xfrm>
            <a:off x="1590114" y="1634957"/>
            <a:ext cx="4632478" cy="1167083"/>
            <a:chOff x="1590114" y="1634957"/>
            <a:chExt cx="4632478" cy="1167083"/>
          </a:xfrm>
        </p:grpSpPr>
        <p:sp>
          <p:nvSpPr>
            <p:cNvPr id="5" name="Rectangle 14">
              <a:extLst>
                <a:ext uri="{FF2B5EF4-FFF2-40B4-BE49-F238E27FC236}">
                  <a16:creationId xmlns:a16="http://schemas.microsoft.com/office/drawing/2014/main" id="{199DDD0C-DA28-4E1F-A7A5-AEDE1BB64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114" y="1634957"/>
              <a:ext cx="4453636" cy="862417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FFB953"/>
              </a:outerShdw>
            </a:effectLst>
          </p:spPr>
          <p:txBody>
            <a:bodyPr wrap="square" lIns="92075" tIns="46038" rIns="92075" bIns="46038" anchor="ctr">
              <a:spAutoFit/>
            </a:bodyPr>
            <a:lstStyle/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add(a, b) {</a:t>
              </a: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a + b;</a:t>
              </a: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defTabSz="739775">
                <a:defRPr/>
              </a:pPr>
              <a:endParaRPr lang="en-GB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defTabSz="739775">
                <a:defRPr/>
              </a:pPr>
              <a:r>
                <a:rPr lang="en-GB" sz="10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module.exports</a:t>
              </a:r>
              <a:r>
                <a:rPr lang="en-GB" sz="1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add;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ED6131-3DD5-4A59-9609-BB381CC5480A}"/>
                </a:ext>
              </a:extLst>
            </p:cNvPr>
            <p:cNvSpPr txBox="1"/>
            <p:nvPr/>
          </p:nvSpPr>
          <p:spPr>
            <a:xfrm>
              <a:off x="4575986" y="2555819"/>
              <a:ext cx="16466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0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Example1/example.js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1620E0E-CB79-4A53-A062-A98D3C49C1F7}"/>
              </a:ext>
            </a:extLst>
          </p:cNvPr>
          <p:cNvGrpSpPr/>
          <p:nvPr/>
        </p:nvGrpSpPr>
        <p:grpSpPr>
          <a:xfrm>
            <a:off x="1590114" y="3337484"/>
            <a:ext cx="4632478" cy="1176188"/>
            <a:chOff x="1590114" y="3337484"/>
            <a:chExt cx="4632478" cy="1176188"/>
          </a:xfrm>
        </p:grpSpPr>
        <p:sp>
          <p:nvSpPr>
            <p:cNvPr id="8" name="Rectangle 14">
              <a:extLst>
                <a:ext uri="{FF2B5EF4-FFF2-40B4-BE49-F238E27FC236}">
                  <a16:creationId xmlns:a16="http://schemas.microsoft.com/office/drawing/2014/main" id="{15B34C10-908E-4142-8373-933CF1696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114" y="3337484"/>
              <a:ext cx="4453636" cy="862417"/>
            </a:xfrm>
            <a:prstGeom prst="rect">
              <a:avLst/>
            </a:prstGeom>
            <a:solidFill>
              <a:srgbClr val="FFE79B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FFB953"/>
              </a:outerShdw>
            </a:effectLst>
          </p:spPr>
          <p:txBody>
            <a:bodyPr wrap="square" lIns="92075" tIns="46038" rIns="92075" bIns="46038" anchor="ctr">
              <a:spAutoFit/>
            </a:bodyPr>
            <a:lstStyle/>
            <a:p>
              <a:pPr defTabSz="739775">
                <a:defRPr/>
              </a:pPr>
              <a:r>
                <a:rPr lang="en-GB" sz="1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 add = require('./example');</a:t>
              </a:r>
            </a:p>
            <a:p>
              <a:pPr defTabSz="739775">
                <a:defRPr/>
              </a:pPr>
              <a:endParaRPr lang="en-GB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test('adds 1 + 2 to be 3', () =&gt; {</a:t>
              </a: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expect(add(1, 2)).</a:t>
              </a: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toBe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(3);</a:t>
              </a: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});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F6A823-97D2-4DB8-9256-2D88F0115B87}"/>
                </a:ext>
              </a:extLst>
            </p:cNvPr>
            <p:cNvSpPr txBox="1"/>
            <p:nvPr/>
          </p:nvSpPr>
          <p:spPr>
            <a:xfrm>
              <a:off x="4191266" y="4267451"/>
              <a:ext cx="20313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0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Example1/example.test.js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687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Using ECMAScript Modules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Another way to organize code is to use </a:t>
            </a:r>
            <a:r>
              <a:rPr lang="en-GB" b="1" dirty="0">
                <a:cs typeface="Courier New" panose="02070309020205020404" pitchFamily="49" charset="0"/>
              </a:rPr>
              <a:t>ECMAScript modules</a:t>
            </a:r>
            <a:r>
              <a:rPr lang="en-GB" dirty="0">
                <a:cs typeface="Courier New" panose="02070309020205020404" pitchFamily="49" charset="0"/>
              </a:rPr>
              <a:t>, which uses a different syntax to export/import symbols: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8E785F-6FC7-4127-A1E9-6249D55F9639}"/>
              </a:ext>
            </a:extLst>
          </p:cNvPr>
          <p:cNvGrpSpPr/>
          <p:nvPr/>
        </p:nvGrpSpPr>
        <p:grpSpPr>
          <a:xfrm>
            <a:off x="1590114" y="1607004"/>
            <a:ext cx="4632478" cy="857335"/>
            <a:chOff x="1590114" y="1788845"/>
            <a:chExt cx="4632478" cy="857335"/>
          </a:xfrm>
        </p:grpSpPr>
        <p:sp>
          <p:nvSpPr>
            <p:cNvPr id="5" name="Rectangle 14">
              <a:extLst>
                <a:ext uri="{FF2B5EF4-FFF2-40B4-BE49-F238E27FC236}">
                  <a16:creationId xmlns:a16="http://schemas.microsoft.com/office/drawing/2014/main" id="{199DDD0C-DA28-4E1F-A7A5-AEDE1BB64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114" y="1788845"/>
              <a:ext cx="4453636" cy="55464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FFB953"/>
              </a:outerShdw>
            </a:effectLst>
          </p:spPr>
          <p:txBody>
            <a:bodyPr wrap="square" lIns="92075" tIns="46038" rIns="92075" bIns="46038" anchor="ctr">
              <a:spAutoFit/>
            </a:bodyPr>
            <a:lstStyle/>
            <a:p>
              <a:pPr defTabSz="739775">
                <a:defRPr/>
              </a:pPr>
              <a:r>
                <a:rPr lang="en-GB" sz="1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export 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add(a, b) {</a:t>
              </a: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a + b;</a:t>
              </a: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ED6131-3DD5-4A59-9609-BB381CC5480A}"/>
                </a:ext>
              </a:extLst>
            </p:cNvPr>
            <p:cNvSpPr txBox="1"/>
            <p:nvPr/>
          </p:nvSpPr>
          <p:spPr>
            <a:xfrm>
              <a:off x="4575986" y="2399959"/>
              <a:ext cx="16466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0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Example3/example.js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1620E0E-CB79-4A53-A062-A98D3C49C1F7}"/>
              </a:ext>
            </a:extLst>
          </p:cNvPr>
          <p:cNvGrpSpPr/>
          <p:nvPr/>
        </p:nvGrpSpPr>
        <p:grpSpPr>
          <a:xfrm>
            <a:off x="1590114" y="2984186"/>
            <a:ext cx="4632478" cy="1181384"/>
            <a:chOff x="1590114" y="2984186"/>
            <a:chExt cx="4632478" cy="1181384"/>
          </a:xfrm>
        </p:grpSpPr>
        <p:sp>
          <p:nvSpPr>
            <p:cNvPr id="8" name="Rectangle 14">
              <a:extLst>
                <a:ext uri="{FF2B5EF4-FFF2-40B4-BE49-F238E27FC236}">
                  <a16:creationId xmlns:a16="http://schemas.microsoft.com/office/drawing/2014/main" id="{15B34C10-908E-4142-8373-933CF1696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114" y="2984186"/>
              <a:ext cx="4453636" cy="862417"/>
            </a:xfrm>
            <a:prstGeom prst="rect">
              <a:avLst/>
            </a:prstGeom>
            <a:solidFill>
              <a:srgbClr val="FFE79B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FFB953"/>
              </a:outerShdw>
            </a:effectLst>
          </p:spPr>
          <p:txBody>
            <a:bodyPr wrap="square" lIns="92075" tIns="46038" rIns="92075" bIns="46038" anchor="ctr">
              <a:spAutoFit/>
            </a:bodyPr>
            <a:lstStyle/>
            <a:p>
              <a:pPr defTabSz="739775">
                <a:defRPr/>
              </a:pPr>
              <a:r>
                <a:rPr lang="en-GB" sz="1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{add} from './example';</a:t>
              </a:r>
            </a:p>
            <a:p>
              <a:pPr defTabSz="739775">
                <a:defRPr/>
              </a:pPr>
              <a:endParaRPr lang="en-GB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test('adds 1 + 2 to be 3', () =&gt; {</a:t>
              </a: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expect(add(1, 2)).</a:t>
              </a: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toBe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(3);</a:t>
              </a: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});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F6A823-97D2-4DB8-9256-2D88F0115B87}"/>
                </a:ext>
              </a:extLst>
            </p:cNvPr>
            <p:cNvSpPr txBox="1"/>
            <p:nvPr/>
          </p:nvSpPr>
          <p:spPr>
            <a:xfrm>
              <a:off x="4191266" y="3919349"/>
              <a:ext cx="20313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0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Example3/example.test.js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12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Need for Testing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Testing is an essential element in software development</a:t>
            </a:r>
          </a:p>
          <a:p>
            <a:pPr lvl="1"/>
            <a:r>
              <a:rPr lang="en-GB" dirty="0"/>
              <a:t>All code can contain bugs</a:t>
            </a:r>
          </a:p>
          <a:p>
            <a:pPr lvl="1"/>
            <a:r>
              <a:rPr lang="en-GB" dirty="0"/>
              <a:t>If you don't test your code, you won't detect these bugs</a:t>
            </a:r>
          </a:p>
          <a:p>
            <a:pPr lvl="1"/>
            <a:r>
              <a:rPr lang="en-GB" dirty="0"/>
              <a:t>But your users will…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448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Supporting ECMAScript Modules with Jest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25658"/>
            <a:ext cx="7539420" cy="3547021"/>
          </a:xfrm>
        </p:spPr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To support ECMAScript modules with Jest, you must specify a couple of development dependencies: 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Install using either of these commands: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D361EB-7A62-477B-9F4A-700131A85039}"/>
              </a:ext>
            </a:extLst>
          </p:cNvPr>
          <p:cNvGrpSpPr/>
          <p:nvPr/>
        </p:nvGrpSpPr>
        <p:grpSpPr>
          <a:xfrm>
            <a:off x="1590113" y="1583523"/>
            <a:ext cx="4610806" cy="1798843"/>
            <a:chOff x="1590113" y="1583523"/>
            <a:chExt cx="4610806" cy="1798843"/>
          </a:xfrm>
        </p:grpSpPr>
        <p:sp>
          <p:nvSpPr>
            <p:cNvPr id="6" name="Rectangle 14">
              <a:extLst>
                <a:ext uri="{FF2B5EF4-FFF2-40B4-BE49-F238E27FC236}">
                  <a16:creationId xmlns:a16="http://schemas.microsoft.com/office/drawing/2014/main" id="{D588E42E-089B-4F1B-B9C1-96A1ADD2A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113" y="1583523"/>
              <a:ext cx="4453637" cy="1477970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0070C0"/>
              </a:outerShdw>
            </a:effectLst>
          </p:spPr>
          <p:txBody>
            <a:bodyPr wrap="square" lIns="92075" tIns="46038" rIns="92075" bIns="46038" anchor="ctr">
              <a:spAutoFit/>
            </a:bodyPr>
            <a:lstStyle/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"scripts": {</a:t>
              </a: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"test": "jest"</a:t>
              </a: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},</a:t>
              </a:r>
            </a:p>
            <a:p>
              <a:pPr defTabSz="739775">
                <a:defRPr/>
              </a:pPr>
              <a:r>
                <a:rPr lang="en-GB" sz="1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"</a:t>
              </a:r>
              <a:r>
                <a:rPr lang="en-GB" sz="10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devDependencies</a:t>
              </a:r>
              <a:r>
                <a:rPr lang="en-GB" sz="1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": {</a:t>
              </a:r>
            </a:p>
            <a:p>
              <a:pPr defTabSz="739775">
                <a:defRPr/>
              </a:pPr>
              <a:r>
                <a:rPr lang="en-GB" sz="1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"@babel/</a:t>
              </a:r>
              <a:r>
                <a:rPr lang="en-GB" sz="10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preset</a:t>
              </a:r>
              <a:r>
                <a:rPr lang="en-GB" sz="1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-env": "^7.15.8",</a:t>
              </a:r>
            </a:p>
            <a:p>
              <a:pPr defTabSz="739775">
                <a:defRPr/>
              </a:pPr>
              <a:r>
                <a:rPr lang="en-GB" sz="1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"babel-jest": "^27.2.5"</a:t>
              </a:r>
            </a:p>
            <a:p>
              <a:pPr defTabSz="739775">
                <a:defRPr/>
              </a:pPr>
              <a:r>
                <a:rPr lang="en-GB" sz="1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2771D4-089D-4D98-B5C8-7AA7D969CE7B}"/>
                </a:ext>
              </a:extLst>
            </p:cNvPr>
            <p:cNvSpPr txBox="1"/>
            <p:nvPr/>
          </p:nvSpPr>
          <p:spPr>
            <a:xfrm>
              <a:off x="4400426" y="3136145"/>
              <a:ext cx="18004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0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Example3/</a:t>
              </a:r>
              <a:r>
                <a:rPr lang="en-GB" sz="1000" b="1" dirty="0" err="1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package.json</a:t>
              </a:r>
              <a:endPara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C602121-60A1-431B-B9D9-521F98A25761}"/>
              </a:ext>
            </a:extLst>
          </p:cNvPr>
          <p:cNvSpPr txBox="1"/>
          <p:nvPr/>
        </p:nvSpPr>
        <p:spPr>
          <a:xfrm>
            <a:off x="1590112" y="4193296"/>
            <a:ext cx="445363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 install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BD3AEA-1787-4E14-A3D3-6ABC0D92A26D}"/>
              </a:ext>
            </a:extLst>
          </p:cNvPr>
          <p:cNvSpPr txBox="1"/>
          <p:nvPr/>
        </p:nvSpPr>
        <p:spPr>
          <a:xfrm>
            <a:off x="1590112" y="4537278"/>
            <a:ext cx="445363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</a:p>
        </p:txBody>
      </p:sp>
    </p:spTree>
    <p:extLst>
      <p:ext uri="{BB962C8B-B14F-4D97-AF65-F5344CB8AC3E}">
        <p14:creationId xmlns:p14="http://schemas.microsoft.com/office/powerpoint/2010/main" val="159746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Supporting ECMAScript Modules with Jest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25658"/>
            <a:ext cx="7539420" cy="3547021"/>
          </a:xfrm>
        </p:spPr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You must also configure Babel as follows: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This tells Babel to compile JavaScript code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to ECMAScript 2015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This is a baseline version of JavaScript, 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which all tools and browsers understand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D361EB-7A62-477B-9F4A-700131A85039}"/>
              </a:ext>
            </a:extLst>
          </p:cNvPr>
          <p:cNvGrpSpPr/>
          <p:nvPr/>
        </p:nvGrpSpPr>
        <p:grpSpPr>
          <a:xfrm>
            <a:off x="1590113" y="1304213"/>
            <a:ext cx="4610806" cy="1202152"/>
            <a:chOff x="1590113" y="1304213"/>
            <a:chExt cx="4610806" cy="1202152"/>
          </a:xfrm>
        </p:grpSpPr>
        <p:sp>
          <p:nvSpPr>
            <p:cNvPr id="6" name="Rectangle 14">
              <a:extLst>
                <a:ext uri="{FF2B5EF4-FFF2-40B4-BE49-F238E27FC236}">
                  <a16:creationId xmlns:a16="http://schemas.microsoft.com/office/drawing/2014/main" id="{D588E42E-089B-4F1B-B9C1-96A1ADD2A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113" y="1304213"/>
              <a:ext cx="4453637" cy="862417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0070C0"/>
              </a:outerShdw>
            </a:effectLst>
          </p:spPr>
          <p:txBody>
            <a:bodyPr wrap="square" lIns="92075" tIns="46038" rIns="92075" bIns="46038" anchor="ctr">
              <a:spAutoFit/>
            </a:bodyPr>
            <a:lstStyle/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"</a:t>
              </a: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presets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": [</a:t>
              </a: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"@babel/</a:t>
              </a: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preset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-env"</a:t>
              </a: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]</a:t>
              </a: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2771D4-089D-4D98-B5C8-7AA7D969CE7B}"/>
                </a:ext>
              </a:extLst>
            </p:cNvPr>
            <p:cNvSpPr txBox="1"/>
            <p:nvPr/>
          </p:nvSpPr>
          <p:spPr>
            <a:xfrm>
              <a:off x="4015705" y="2260144"/>
              <a:ext cx="21852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000" b="1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Example3/</a:t>
              </a:r>
              <a:r>
                <a:rPr lang="en-GB" sz="1000" b="1" dirty="0" err="1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babel.config.json</a:t>
              </a:r>
              <a:endPara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83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Running Tests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25658"/>
            <a:ext cx="7539420" cy="3547021"/>
          </a:xfrm>
        </p:spPr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You can now run tests as normal, using either of the following commands: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02121-60A1-431B-B9D9-521F98A25761}"/>
              </a:ext>
            </a:extLst>
          </p:cNvPr>
          <p:cNvSpPr txBox="1"/>
          <p:nvPr/>
        </p:nvSpPr>
        <p:spPr>
          <a:xfrm>
            <a:off x="1559628" y="1592285"/>
            <a:ext cx="701806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 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BD3AEA-1787-4E14-A3D3-6ABC0D92A26D}"/>
              </a:ext>
            </a:extLst>
          </p:cNvPr>
          <p:cNvSpPr txBox="1"/>
          <p:nvPr/>
        </p:nvSpPr>
        <p:spPr>
          <a:xfrm>
            <a:off x="1559628" y="1936267"/>
            <a:ext cx="701806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test</a:t>
            </a:r>
          </a:p>
        </p:txBody>
      </p:sp>
    </p:spTree>
    <p:extLst>
      <p:ext uri="{BB962C8B-B14F-4D97-AF65-F5344CB8AC3E}">
        <p14:creationId xmlns:p14="http://schemas.microsoft.com/office/powerpoint/2010/main" val="1218446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773126" cy="560552"/>
          </a:xfrm>
        </p:spPr>
        <p:txBody>
          <a:bodyPr/>
          <a:lstStyle/>
          <a:p>
            <a:r>
              <a:rPr lang="en-GB" dirty="0"/>
              <a:t>The Traditional Approach to Testing in JavaScript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Traditionally, developers used to take a manual approach to testing in JavaScript</a:t>
            </a:r>
          </a:p>
          <a:p>
            <a:pPr lvl="1"/>
            <a:r>
              <a:rPr lang="en-GB" dirty="0"/>
              <a:t>Look at the web page to see if it looks right</a:t>
            </a:r>
          </a:p>
          <a:p>
            <a:pPr lvl="1"/>
            <a:r>
              <a:rPr lang="en-GB" dirty="0"/>
              <a:t>Or call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alert()</a:t>
            </a:r>
            <a:r>
              <a:rPr lang="en-GB" dirty="0"/>
              <a:t> to display messages indicating variables, etc.</a:t>
            </a:r>
          </a:p>
          <a:p>
            <a:pPr lvl="1"/>
            <a:endParaRPr lang="en-GB" dirty="0"/>
          </a:p>
          <a:p>
            <a:r>
              <a:rPr lang="en-GB" dirty="0"/>
              <a:t>What's wrong with these approaches?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270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Better Approach to Testing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 better approach to testing:</a:t>
            </a:r>
          </a:p>
          <a:p>
            <a:pPr lvl="1"/>
            <a:r>
              <a:rPr lang="en-GB" dirty="0"/>
              <a:t>Write a formal test</a:t>
            </a:r>
          </a:p>
          <a:p>
            <a:pPr lvl="1"/>
            <a:r>
              <a:rPr lang="en-GB" dirty="0"/>
              <a:t>Run the test to verify successful outcome</a:t>
            </a:r>
          </a:p>
          <a:p>
            <a:pPr lvl="1"/>
            <a:r>
              <a:rPr lang="en-GB" dirty="0"/>
              <a:t>Keep test code as well as "real" code, so you can run again later</a:t>
            </a:r>
          </a:p>
        </p:txBody>
      </p:sp>
    </p:spTree>
    <p:extLst>
      <p:ext uri="{BB962C8B-B14F-4D97-AF65-F5344CB8AC3E}">
        <p14:creationId xmlns:p14="http://schemas.microsoft.com/office/powerpoint/2010/main" val="3498260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Types of Test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Unit tests</a:t>
            </a:r>
          </a:p>
          <a:p>
            <a:pPr lvl="1"/>
            <a:r>
              <a:rPr lang="en-GB" dirty="0"/>
              <a:t>Verify the correct </a:t>
            </a:r>
            <a:r>
              <a:rPr lang="en-GB" dirty="0" err="1"/>
              <a:t>behavior</a:t>
            </a:r>
            <a:r>
              <a:rPr lang="en-GB" dirty="0"/>
              <a:t> of your code artifacts in isolation</a:t>
            </a:r>
          </a:p>
          <a:p>
            <a:pPr lvl="1"/>
            <a:r>
              <a:rPr lang="en-GB" dirty="0"/>
              <a:t>E.g., test all the paths through each function</a:t>
            </a:r>
          </a:p>
          <a:p>
            <a:pPr lvl="1"/>
            <a:endParaRPr lang="en-GB" dirty="0"/>
          </a:p>
          <a:p>
            <a:r>
              <a:rPr lang="en-GB" dirty="0"/>
              <a:t>End-to-end (e2e) tests</a:t>
            </a:r>
          </a:p>
          <a:p>
            <a:pPr lvl="1"/>
            <a:r>
              <a:rPr lang="en-GB" dirty="0"/>
              <a:t>Automated tests that simulate </a:t>
            </a:r>
            <a:br>
              <a:rPr lang="en-GB" dirty="0"/>
            </a:br>
            <a:r>
              <a:rPr lang="en-GB" dirty="0"/>
              <a:t>user interactions with the web app</a:t>
            </a:r>
          </a:p>
          <a:p>
            <a:pPr lvl="1"/>
            <a:r>
              <a:rPr lang="en-GB" dirty="0"/>
              <a:t>E.g., simulate the user pressing a button, </a:t>
            </a:r>
            <a:br>
              <a:rPr lang="en-GB" dirty="0"/>
            </a:br>
            <a:r>
              <a:rPr lang="en-GB" dirty="0"/>
              <a:t>and verify the web app does all the </a:t>
            </a:r>
            <a:br>
              <a:rPr lang="en-GB" dirty="0"/>
            </a:br>
            <a:r>
              <a:rPr lang="en-GB" dirty="0"/>
              <a:t>resultant processing correctly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40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Test Frameworks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several test frameworks available for JavaScript, including:</a:t>
            </a:r>
          </a:p>
          <a:p>
            <a:pPr lvl="1"/>
            <a:r>
              <a:rPr lang="en-GB" dirty="0"/>
              <a:t>Jest</a:t>
            </a:r>
          </a:p>
          <a:p>
            <a:pPr lvl="1"/>
            <a:r>
              <a:rPr lang="en-GB" dirty="0"/>
              <a:t>Jasmine</a:t>
            </a:r>
          </a:p>
          <a:p>
            <a:pPr lvl="1"/>
            <a:r>
              <a:rPr lang="en-GB" dirty="0"/>
              <a:t>Mocha</a:t>
            </a:r>
          </a:p>
          <a:p>
            <a:pPr lvl="1"/>
            <a:r>
              <a:rPr lang="en-GB" dirty="0" err="1"/>
              <a:t>QUnit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We'll use Jest for most examples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8623300" y="6346825"/>
            <a:ext cx="520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06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1: Getting Started with JavaScript Testing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1.2	 Getting Started with Jest</a:t>
            </a:r>
          </a:p>
        </p:txBody>
      </p:sp>
    </p:spTree>
    <p:extLst>
      <p:ext uri="{BB962C8B-B14F-4D97-AF65-F5344CB8AC3E}">
        <p14:creationId xmlns:p14="http://schemas.microsoft.com/office/powerpoint/2010/main" val="1571000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662930" cy="3547021"/>
          </a:xfrm>
        </p:spPr>
        <p:txBody>
          <a:bodyPr/>
          <a:lstStyle/>
          <a:p>
            <a:r>
              <a:rPr lang="en-GB" dirty="0"/>
              <a:t>In this section we'll see how to install Jest on your local development computer</a:t>
            </a:r>
          </a:p>
          <a:p>
            <a:endParaRPr lang="en-GB" dirty="0"/>
          </a:p>
          <a:p>
            <a:r>
              <a:rPr lang="en-GB" dirty="0"/>
              <a:t>You can use either of the following </a:t>
            </a:r>
            <a:br>
              <a:rPr lang="en-GB" dirty="0"/>
            </a:br>
            <a:r>
              <a:rPr lang="en-GB" dirty="0"/>
              <a:t>package managers to install Jest: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Node Package Manager (npm)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Yarn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We'll see both techniques…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10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6956</TotalTime>
  <Words>1917</Words>
  <Application>Microsoft Office PowerPoint</Application>
  <PresentationFormat>On-screen Show (16:9)</PresentationFormat>
  <Paragraphs>348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Courier New</vt:lpstr>
      <vt:lpstr>Lucida Console</vt:lpstr>
      <vt:lpstr>Univers</vt:lpstr>
      <vt:lpstr>Standard_LiveLessons_2017</vt:lpstr>
      <vt:lpstr>Lesson 1: Getting Started with JavaScript Testing</vt:lpstr>
      <vt:lpstr>Lesson 1: Getting Started with JavaScript Testing</vt:lpstr>
      <vt:lpstr>The Need for Testing</vt:lpstr>
      <vt:lpstr>The Traditional Approach to Testing in JavaScript</vt:lpstr>
      <vt:lpstr>A Better Approach to Testing</vt:lpstr>
      <vt:lpstr>Types of Test</vt:lpstr>
      <vt:lpstr>JavaScript Test Frameworks</vt:lpstr>
      <vt:lpstr>Lesson 1: Getting Started with JavaScript Testing</vt:lpstr>
      <vt:lpstr>Overview</vt:lpstr>
      <vt:lpstr>Using npm to Install Jest</vt:lpstr>
      <vt:lpstr>Using yarn to Install Jest</vt:lpstr>
      <vt:lpstr>Verifying Jest is Installed</vt:lpstr>
      <vt:lpstr>Lesson 1: Getting Started with JavaScript Testing</vt:lpstr>
      <vt:lpstr>Overview</vt:lpstr>
      <vt:lpstr>Writing Some Simple JavaScript Code</vt:lpstr>
      <vt:lpstr>Writing a Simple Jest Test</vt:lpstr>
      <vt:lpstr>Writing a Simple Jest Test</vt:lpstr>
      <vt:lpstr>Writing a Simple Jest Test</vt:lpstr>
      <vt:lpstr>Running a Jest Test</vt:lpstr>
      <vt:lpstr>Running a Jest Test</vt:lpstr>
      <vt:lpstr>Defining a Script to Run Jest Tests</vt:lpstr>
      <vt:lpstr>Lesson 1: Getting Started with JavaScript Testing</vt:lpstr>
      <vt:lpstr>Defining Multiple Functions</vt:lpstr>
      <vt:lpstr>Grouping Tests into Suites</vt:lpstr>
      <vt:lpstr>Running All Tests</vt:lpstr>
      <vt:lpstr>Running Tests in Selective Suites</vt:lpstr>
      <vt:lpstr>Lesson 1: Getting Started with JavaScript Testing</vt:lpstr>
      <vt:lpstr>Recap of How to Use CommonJS Modules</vt:lpstr>
      <vt:lpstr>Using ECMAScript Modules</vt:lpstr>
      <vt:lpstr>Supporting ECMAScript Modules with Jest</vt:lpstr>
      <vt:lpstr>Supporting ECMAScript Modules with Jest</vt:lpstr>
      <vt:lpstr>Running Tests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250</cp:revision>
  <dcterms:created xsi:type="dcterms:W3CDTF">2015-09-28T19:52:00Z</dcterms:created>
  <dcterms:modified xsi:type="dcterms:W3CDTF">2022-07-05T11:58:35Z</dcterms:modified>
</cp:coreProperties>
</file>