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7" r:id="rId2"/>
    <p:sldId id="748" r:id="rId3"/>
    <p:sldId id="811" r:id="rId4"/>
    <p:sldId id="812" r:id="rId5"/>
    <p:sldId id="813" r:id="rId6"/>
    <p:sldId id="814" r:id="rId7"/>
    <p:sldId id="782" r:id="rId8"/>
    <p:sldId id="749" r:id="rId9"/>
    <p:sldId id="833" r:id="rId10"/>
    <p:sldId id="815" r:id="rId11"/>
    <p:sldId id="816" r:id="rId12"/>
    <p:sldId id="817" r:id="rId13"/>
    <p:sldId id="818" r:id="rId14"/>
    <p:sldId id="819" r:id="rId15"/>
    <p:sldId id="821" r:id="rId16"/>
    <p:sldId id="822" r:id="rId17"/>
    <p:sldId id="834" r:id="rId18"/>
    <p:sldId id="823" r:id="rId19"/>
    <p:sldId id="829" r:id="rId20"/>
    <p:sldId id="830" r:id="rId21"/>
    <p:sldId id="831" r:id="rId22"/>
    <p:sldId id="832" r:id="rId23"/>
    <p:sldId id="835" r:id="rId24"/>
    <p:sldId id="836" r:id="rId25"/>
    <p:sldId id="837" r:id="rId26"/>
    <p:sldId id="838" r:id="rId27"/>
    <p:sldId id="839" r:id="rId28"/>
    <p:sldId id="840" r:id="rId29"/>
    <p:sldId id="841" r:id="rId30"/>
    <p:sldId id="842" r:id="rId31"/>
    <p:sldId id="843" r:id="rId32"/>
    <p:sldId id="844" r:id="rId33"/>
    <p:sldId id="845" r:id="rId34"/>
    <p:sldId id="846" r:id="rId35"/>
    <p:sldId id="860" r:id="rId36"/>
    <p:sldId id="861" r:id="rId37"/>
    <p:sldId id="862" r:id="rId38"/>
    <p:sldId id="863" r:id="rId39"/>
    <p:sldId id="864" r:id="rId40"/>
    <p:sldId id="865" r:id="rId41"/>
    <p:sldId id="866" r:id="rId42"/>
    <p:sldId id="867" r:id="rId43"/>
    <p:sldId id="852" r:id="rId44"/>
    <p:sldId id="853" r:id="rId45"/>
    <p:sldId id="854" r:id="rId46"/>
    <p:sldId id="855" r:id="rId47"/>
    <p:sldId id="856" r:id="rId48"/>
    <p:sldId id="857" r:id="rId49"/>
    <p:sldId id="858" r:id="rId50"/>
    <p:sldId id="859" r:id="rId51"/>
    <p:sldId id="847" r:id="rId52"/>
    <p:sldId id="848" r:id="rId53"/>
    <p:sldId id="849" r:id="rId54"/>
    <p:sldId id="850" r:id="rId55"/>
    <p:sldId id="851" r:id="rId56"/>
    <p:sldId id="868" r:id="rId57"/>
    <p:sldId id="869" r:id="rId58"/>
    <p:sldId id="870" r:id="rId59"/>
    <p:sldId id="871" r:id="rId60"/>
    <p:sldId id="872" r:id="rId61"/>
    <p:sldId id="873" r:id="rId62"/>
    <p:sldId id="874" r:id="rId63"/>
    <p:sldId id="875" r:id="rId64"/>
    <p:sldId id="876" r:id="rId65"/>
    <p:sldId id="878" r:id="rId66"/>
    <p:sldId id="879" r:id="rId67"/>
    <p:sldId id="881" r:id="rId6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17019-B269-E7CE-4AF8-D1C51EC27C5F}" name="Eleanor Bru" initials="EB" userId="c3414d580ad3abed" providerId="Windows Live"/>
  <p188:author id="{EF5443F8-339B-911B-DEC5-F5824A0E0637}" name="Andy Olsen" initials="AO" userId="31001af84371f4e8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1"/>
    <a:srgbClr val="CCECFF"/>
    <a:srgbClr val="A5C5D0"/>
    <a:srgbClr val="FFE79B"/>
    <a:srgbClr val="FFD85D"/>
    <a:srgbClr val="157FA4"/>
    <a:srgbClr val="FFCC29"/>
    <a:srgbClr val="FFD757"/>
    <a:srgbClr val="74A9B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3" autoAdjust="0"/>
    <p:restoredTop sz="96327" autoAdjust="0"/>
  </p:normalViewPr>
  <p:slideViewPr>
    <p:cSldViewPr snapToGrid="0" snapToObjects="1">
      <p:cViewPr varScale="1">
        <p:scale>
          <a:sx n="100" d="100"/>
          <a:sy n="100" d="100"/>
        </p:scale>
        <p:origin x="40" y="349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5499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75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01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2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5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3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874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0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1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7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14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33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8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88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99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4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7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7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39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1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50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5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92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525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3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5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04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3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1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8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2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896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2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0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332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8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58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138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0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8379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858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0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52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374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927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299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47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70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72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53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459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4636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3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361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443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5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3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BD254B-90EE-B0BC-90E3-5D25825127A3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8ED312-5EC8-F856-49E1-B9B3D1B2FA28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51AF31-2275-271E-0F0C-899FE6624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72EA06-1289-44D4-47FC-782BE5BD247B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3C0E3F-D8B1-5360-1AC9-7DB930C71083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A0DF9A-520A-2E66-ADCE-1C785DBA103E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DEF11F-A823-975C-D8BC-5016E9AD7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64239A-C9F1-BEEC-5EE0-AA30AEF80085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A226DA-5F6B-D448-79CF-730F57368666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A125F4-0396-7AD8-B54A-CEF29A02C063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3FA0A2-C9B3-064B-8C7E-EE0E4ED9CC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AB5D1C-5967-E285-FBA5-9524C7090089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EBBED8-2FC7-1C51-3176-24CBA062FCF2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0B618-1BF2-EB98-F90E-63550C4493F3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8D9987-1B3D-C259-F9E5-CEE0B17ED3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AAD6A7-F384-9D71-88EA-9EBB0B886F64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96232"/>
            <a:ext cx="528990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2: Using Jest Matchers Effectively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43916" cy="3351559"/>
          </a:xfrm>
        </p:spPr>
        <p:txBody>
          <a:bodyPr>
            <a:normAutofit fontScale="92500" lnSpcReduction="20000"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2.1	Overview of Jest matchers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2.2	Testing for equality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2.3	Testing for range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2.4	Testing for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,</a:t>
            </a:r>
            <a:r>
              <a:rPr lang="en-GB" sz="2200" dirty="0">
                <a:latin typeface="+mj-lt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, or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2.5	Testing for truth or falsehood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2.6	Testing for object properties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2.7	Testing for collections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2.8	Testing for errors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2.9	Defining and using a simple custom matcher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2.10	Defining and using a parameterized custom matcher</a:t>
            </a:r>
          </a:p>
          <a:p>
            <a:pPr marL="55563" indent="0"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toBe()</a:t>
            </a:r>
            <a:r>
              <a:rPr lang="en-GB" dirty="0">
                <a:cs typeface="Courier New" panose="02070309020205020404" pitchFamily="49" charset="0"/>
              </a:rPr>
              <a:t> compares two values by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the use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 the 2nd assertion,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to invert the sense of the assertion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5B34C10-908E-4142-8373-933CF169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005771"/>
            <a:ext cx="4453636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test("toBe() compares using ===",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42;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42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005771"/>
            <a:ext cx="4453636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test("toBe() compares using ===",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42;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42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expect(a).toBe(b);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128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toBe()</a:t>
            </a:r>
            <a:r>
              <a:rPr lang="en-GB" dirty="0">
                <a:cs typeface="Courier New" panose="02070309020205020404" pitchFamily="49" charset="0"/>
              </a:rPr>
              <a:t> compares object identity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Tests if two references refer to the same object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5B34C10-908E-4142-8373-933CF169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383454"/>
            <a:ext cx="4453636" cy="240129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test("toBe() compares object identity",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country1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"Wales",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population: 3_136_000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country2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"Wales",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population: 3_136_000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expect(country1).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(country1);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expect(country1).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(country2);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151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toEqual()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toEqual()</a:t>
            </a:r>
            <a:r>
              <a:rPr lang="en-GB" dirty="0">
                <a:cs typeface="Courier New" panose="02070309020205020404" pitchFamily="49" charset="0"/>
              </a:rPr>
              <a:t> compares object property values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5B34C10-908E-4142-8373-933CF169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031490"/>
            <a:ext cx="4453636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test("toEqual() compares object property values",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country1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"Wales",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population: 3_136_000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country2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"Wales",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population: 3_136_000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expect(country1).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(country2);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66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toMatch()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toMatch()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tests if a string matches a regular expression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5B34C10-908E-4142-8373-933CF169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021809"/>
            <a:ext cx="4453636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test("toMatch() matches a string against an RE", ()=&gt;{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= "Oslo is in Norway";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expect(message).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("Norway");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expect(message).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norw.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expect(message).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norw.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./);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289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toMatchObject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toMatchObject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tests if an object matches properties of another object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5B34C10-908E-4142-8373-933CF169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353649"/>
            <a:ext cx="4527882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toMatchObject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matches object properties", ()=&gt;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carOnSale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make: "Mazda",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model: "CX30",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"hybrid",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colour: "red"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carDesired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make: "Mazda",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"hybrid"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carOnSale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toMatchObject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carDesired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135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Using Jest Matchers Effectively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2.3	 Testing for range</a:t>
            </a:r>
          </a:p>
        </p:txBody>
      </p:sp>
    </p:spTree>
    <p:extLst>
      <p:ext uri="{BB962C8B-B14F-4D97-AF65-F5344CB8AC3E}">
        <p14:creationId xmlns:p14="http://schemas.microsoft.com/office/powerpoint/2010/main" val="296387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Jest provides the following matchers to test for range: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toBeLessThan()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toBeLessThanOrEqual()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toBeGreaterThan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toBeGreaterThanOrEqual()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toBeCloseTo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15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examples for this section are in the following suite: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the tests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A28BC29-3E37-44A7-99CB-9191E920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57198"/>
            <a:ext cx="4146096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"Matchers for range"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9786E-F8CA-46A7-B438-CCF991207073}"/>
              </a:ext>
            </a:extLst>
          </p:cNvPr>
          <p:cNvSpPr txBox="1"/>
          <p:nvPr/>
        </p:nvSpPr>
        <p:spPr>
          <a:xfrm>
            <a:off x="2949951" y="1884348"/>
            <a:ext cx="2954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/example.test.js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99599-A0B4-4BFE-A942-D77A95111BCD}"/>
              </a:ext>
            </a:extLst>
          </p:cNvPr>
          <p:cNvSpPr txBox="1"/>
          <p:nvPr/>
        </p:nvSpPr>
        <p:spPr>
          <a:xfrm>
            <a:off x="1590114" y="3259127"/>
            <a:ext cx="422622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14AA2-A462-45D7-B85B-F7D10550979F}"/>
              </a:ext>
            </a:extLst>
          </p:cNvPr>
          <p:cNvSpPr txBox="1"/>
          <p:nvPr/>
        </p:nvSpPr>
        <p:spPr>
          <a:xfrm>
            <a:off x="1590114" y="3611669"/>
            <a:ext cx="422622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range</a:t>
            </a:r>
          </a:p>
        </p:txBody>
      </p:sp>
    </p:spTree>
    <p:extLst>
      <p:ext uri="{BB962C8B-B14F-4D97-AF65-F5344CB8AC3E}">
        <p14:creationId xmlns:p14="http://schemas.microsoft.com/office/powerpoint/2010/main" val="39488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toBeLessThan()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toBeLessThan()</a:t>
            </a:r>
            <a:r>
              <a:rPr lang="en-GB" dirty="0">
                <a:cs typeface="Courier New" panose="02070309020205020404" pitchFamily="49" charset="0"/>
              </a:rPr>
              <a:t> tests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Works for numbers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7577"/>
            <a:ext cx="5036930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test("toBeLessThan() tests for &lt;",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1.5;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3.5;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toBeLessThan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 = 123456789012345678901234567890n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 = 123456789012345678901234567891n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expect(c).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toBeLessThan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262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toBeLessThanOrEqual()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toBeLessThanOrEqual()</a:t>
            </a:r>
            <a:r>
              <a:rPr lang="en-GB" dirty="0">
                <a:cs typeface="Courier New" panose="02070309020205020404" pitchFamily="49" charset="0"/>
              </a:rPr>
              <a:t> tests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Works for numbers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7577"/>
            <a:ext cx="5036929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test("toBeLessThanOrEqual() tests for &lt;=",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1.5;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toBeLessThanOrEqual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(1.6);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toBeLessThanOrEqual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(1.5);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12345n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expect(b).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toBeLessThanOrEqual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(12346n);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expect(b).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toBeLessThanOrEqual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(12345n);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7741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Using Jest Matchers Effectively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2.1	 Overview of Jest Matchers</a:t>
            </a:r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toBeGreaterThan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toBeGreaterThan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tests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Works for numbers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7577"/>
            <a:ext cx="5036930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tests for &gt;",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3.5;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1.5;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 = 123456789012345678901234567891n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 = 123456789012345678901234567890n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expect(c).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6971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toBeGreaterThanOrEqual()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toBeGreaterThanOrEqual()</a:t>
            </a:r>
            <a:r>
              <a:rPr lang="en-GB" dirty="0">
                <a:cs typeface="Courier New" panose="02070309020205020404" pitchFamily="49" charset="0"/>
              </a:rPr>
              <a:t> tests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Works for numbers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57577"/>
            <a:ext cx="5036929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test("toBeGreaterThanOrEqual() tests for &gt;=",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3.5;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toBeGreaterThanOrEqual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(3.4);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toBeGreaterThanOrEqual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(3.5);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12345n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expect(b).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toBeGreaterThanOrEqual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(12344n);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expect(b).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toBeGreaterThanOrEqual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(12345n);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552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toBeCloseTo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toBeCloseTo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tests for mathematical proximity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242252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1</a:t>
            </a:r>
            <a:r>
              <a:rPr lang="en-GB" baseline="30000" dirty="0">
                <a:latin typeface="+mj-lt"/>
                <a:cs typeface="Courier New" panose="02070309020205020404" pitchFamily="49" charset="0"/>
              </a:rPr>
              <a:t>st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parameter:	the number you want to compare against</a:t>
            </a:r>
          </a:p>
          <a:p>
            <a:pPr lvl="1">
              <a:tabLst>
                <a:tab pos="242252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2</a:t>
            </a:r>
            <a:r>
              <a:rPr lang="en-GB" baseline="30000" dirty="0">
                <a:latin typeface="+mj-lt"/>
                <a:cs typeface="Courier New" panose="02070309020205020404" pitchFamily="49" charset="0"/>
              </a:rPr>
              <a:t>nd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parameter:	number of digits after decimal point (default 2)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45605"/>
            <a:ext cx="5036929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toBeCloseTo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tests for mathematical proximity",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10.12345;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10.12348;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toBeCloseTo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toBeCloseTo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(b, 4);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not.toBeCloseTo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(b, 5);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957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Using Jest Matchers Effectively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2.4	 </a:t>
            </a:r>
            <a:r>
              <a:rPr lang="en-GB" sz="2400" dirty="0">
                <a:latin typeface="+mj-lt"/>
              </a:rPr>
              <a:t>Testing for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,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, or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30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In this section we'll see how to use the following Jest matchers: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toBeNull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toBeDefined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toBeUndefined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toBeNaN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58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examples for this section are in the following suite: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the tests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A28BC29-3E37-44A7-99CB-9191E920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7198"/>
            <a:ext cx="4476059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"Matchers for null, undefined, or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9786E-F8CA-46A7-B438-CCF991207073}"/>
              </a:ext>
            </a:extLst>
          </p:cNvPr>
          <p:cNvSpPr txBox="1"/>
          <p:nvPr/>
        </p:nvSpPr>
        <p:spPr>
          <a:xfrm>
            <a:off x="3284603" y="1884348"/>
            <a:ext cx="2954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/example.test.js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99599-A0B4-4BFE-A942-D77A95111BCD}"/>
              </a:ext>
            </a:extLst>
          </p:cNvPr>
          <p:cNvSpPr txBox="1"/>
          <p:nvPr/>
        </p:nvSpPr>
        <p:spPr>
          <a:xfrm>
            <a:off x="1590114" y="3259127"/>
            <a:ext cx="456256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14AA2-A462-45D7-B85B-F7D10550979F}"/>
              </a:ext>
            </a:extLst>
          </p:cNvPr>
          <p:cNvSpPr txBox="1"/>
          <p:nvPr/>
        </p:nvSpPr>
        <p:spPr>
          <a:xfrm>
            <a:off x="1590114" y="3611669"/>
            <a:ext cx="456256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null</a:t>
            </a:r>
          </a:p>
        </p:txBody>
      </p:sp>
    </p:spTree>
    <p:extLst>
      <p:ext uri="{BB962C8B-B14F-4D97-AF65-F5344CB8AC3E}">
        <p14:creationId xmlns:p14="http://schemas.microsoft.com/office/powerpoint/2010/main" val="4546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toBeNull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toBeNull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tests if a variable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011845"/>
            <a:ext cx="5036930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toBeNull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tests for null",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null;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42;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toBeNull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expect(b).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not.toBeNull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990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toBeDefined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toBeDefined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tests if a property is defined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010318"/>
            <a:ext cx="5036930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tests if a property is defined",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"Andy",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age: 56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expect(person.name).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801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toBeUndefined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toBeUndefined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tests if a property is undefined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010318"/>
            <a:ext cx="5036930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tests if a property is undefined", ()=&gt;{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"Andy",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age: 56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person.companyJet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477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toBeNaN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toBeNaN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tests if a value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011845"/>
            <a:ext cx="5036930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toBeNaN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tests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(-25);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(25);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toBeNaN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expect(b).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not.toBeNaN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33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Recap of Jest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In all the examples so far, we've used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toBe()</a:t>
            </a:r>
            <a:r>
              <a:rPr lang="en-GB" dirty="0">
                <a:cs typeface="Courier New" panose="02070309020205020404" pitchFamily="49" charset="0"/>
              </a:rPr>
              <a:t> to test the result of an operation: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toBe()</a:t>
            </a:r>
            <a:r>
              <a:rPr lang="en-GB" dirty="0">
                <a:cs typeface="Courier New" panose="02070309020205020404" pitchFamily="49" charset="0"/>
              </a:rPr>
              <a:t> is a </a:t>
            </a:r>
            <a:r>
              <a:rPr lang="en-GB" b="1" dirty="0">
                <a:cs typeface="Courier New" panose="02070309020205020404" pitchFamily="49" charset="0"/>
              </a:rPr>
              <a:t>Jest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b="1" dirty="0">
                <a:cs typeface="Courier New" panose="02070309020205020404" pitchFamily="49" charset="0"/>
              </a:rPr>
              <a:t>matcher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Tests two values for equality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5B34C10-908E-4142-8373-933CF169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583250"/>
            <a:ext cx="4453636" cy="862417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add = require('./example');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test('adds 1 + 2 to be 3',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expect(add(1, 2))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.toBe(3)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0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Using Jest Matchers Effectively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2.5	 </a:t>
            </a:r>
            <a:r>
              <a:rPr lang="en-GB" sz="2400" dirty="0">
                <a:latin typeface="+mj-lt"/>
              </a:rPr>
              <a:t>Testing for truth or falsehood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0879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In this section we'll see how to use the following Jest matchers: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toBeTruthy()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637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examples for this section are in the following suite: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the tests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A28BC29-3E37-44A7-99CB-9191E920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7198"/>
            <a:ext cx="4476059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"Matchers for truth or falsehood"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9786E-F8CA-46A7-B438-CCF991207073}"/>
              </a:ext>
            </a:extLst>
          </p:cNvPr>
          <p:cNvSpPr txBox="1"/>
          <p:nvPr/>
        </p:nvSpPr>
        <p:spPr>
          <a:xfrm>
            <a:off x="3284603" y="1884348"/>
            <a:ext cx="2954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/example.test.js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99599-A0B4-4BFE-A942-D77A95111BCD}"/>
              </a:ext>
            </a:extLst>
          </p:cNvPr>
          <p:cNvSpPr txBox="1"/>
          <p:nvPr/>
        </p:nvSpPr>
        <p:spPr>
          <a:xfrm>
            <a:off x="1590114" y="3259127"/>
            <a:ext cx="456256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truth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14AA2-A462-45D7-B85B-F7D10550979F}"/>
              </a:ext>
            </a:extLst>
          </p:cNvPr>
          <p:cNvSpPr txBox="1"/>
          <p:nvPr/>
        </p:nvSpPr>
        <p:spPr>
          <a:xfrm>
            <a:off x="1590114" y="3611669"/>
            <a:ext cx="456256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truth</a:t>
            </a:r>
          </a:p>
        </p:txBody>
      </p:sp>
    </p:spTree>
    <p:extLst>
      <p:ext uri="{BB962C8B-B14F-4D97-AF65-F5344CB8AC3E}">
        <p14:creationId xmlns:p14="http://schemas.microsoft.com/office/powerpoint/2010/main" val="258397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toBeTruthy()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toBeTruthy()</a:t>
            </a:r>
            <a:r>
              <a:rPr lang="en-GB" dirty="0">
                <a:cs typeface="Courier New" panose="02070309020205020404" pitchFamily="49" charset="0"/>
              </a:rPr>
              <a:t> tests for a truthy value, i.e. anything except: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false, 0, "", null, undefined,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289927"/>
            <a:ext cx="5036930" cy="270907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test("toBeTruthy() tests for truthy values", () =&gt;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true;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42;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 = 42n;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 = 3.14;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 = "Hello"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 = {};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 = [];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expect(b).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expect(c).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expect(f).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expect(g).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778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tests for a </a:t>
            </a:r>
            <a:r>
              <a:rPr lang="en-GB" dirty="0" err="1">
                <a:cs typeface="Courier New" panose="02070309020205020404" pitchFamily="49" charset="0"/>
              </a:rPr>
              <a:t>falsy</a:t>
            </a:r>
            <a:r>
              <a:rPr lang="en-GB" dirty="0">
                <a:cs typeface="Courier New" panose="02070309020205020404" pitchFamily="49" charset="0"/>
              </a:rPr>
              <a:t> value: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false, 0, "", null, undefined,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289927"/>
            <a:ext cx="5036930" cy="270907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tests for falsehood",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false;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0;     // or -0, 0n, -0n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 = 0.0;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 = "";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 = null;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 = undefined;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expect(b).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expect(c).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expect(f).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expect(g).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8458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Using Jest Matchers Effectively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2.6	 </a:t>
            </a:r>
            <a:r>
              <a:rPr lang="en-GB" sz="2400" dirty="0">
                <a:latin typeface="+mj-lt"/>
              </a:rPr>
              <a:t>Testing for object properties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59728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In this section we'll see how to test for properties in an object as follows: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Test for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property</a:t>
            </a:r>
          </a:p>
          <a:p>
            <a:pPr lvl="1"/>
            <a:r>
              <a:rPr lang="en-GB" dirty="0"/>
              <a:t>Test for an object property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Test for an object property value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examples for this section are in the following suite: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the tests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A28BC29-3E37-44A7-99CB-9191E920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7198"/>
            <a:ext cx="4476059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"Matchers for object properties"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9786E-F8CA-46A7-B438-CCF991207073}"/>
              </a:ext>
            </a:extLst>
          </p:cNvPr>
          <p:cNvSpPr txBox="1"/>
          <p:nvPr/>
        </p:nvSpPr>
        <p:spPr>
          <a:xfrm>
            <a:off x="3284603" y="1884348"/>
            <a:ext cx="2954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/example.test.js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99599-A0B4-4BFE-A942-D77A95111BCD}"/>
              </a:ext>
            </a:extLst>
          </p:cNvPr>
          <p:cNvSpPr txBox="1"/>
          <p:nvPr/>
        </p:nvSpPr>
        <p:spPr>
          <a:xfrm>
            <a:off x="1590114" y="3259127"/>
            <a:ext cx="456256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14AA2-A462-45D7-B85B-F7D10550979F}"/>
              </a:ext>
            </a:extLst>
          </p:cNvPr>
          <p:cNvSpPr txBox="1"/>
          <p:nvPr/>
        </p:nvSpPr>
        <p:spPr>
          <a:xfrm>
            <a:off x="1590114" y="3611669"/>
            <a:ext cx="456256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properties</a:t>
            </a:r>
          </a:p>
        </p:txBody>
      </p:sp>
    </p:spTree>
    <p:extLst>
      <p:ext uri="{BB962C8B-B14F-4D97-AF65-F5344CB8AC3E}">
        <p14:creationId xmlns:p14="http://schemas.microsoft.com/office/powerpoint/2010/main" val="140499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for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Property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toHaveLength()</a:t>
            </a:r>
            <a:r>
              <a:rPr lang="en-GB" dirty="0">
                <a:cs typeface="Courier New" panose="02070309020205020404" pitchFamily="49" charset="0"/>
              </a:rPr>
              <a:t> to test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GB" dirty="0">
                <a:cs typeface="Courier New" panose="02070309020205020404" pitchFamily="49" charset="0"/>
              </a:rPr>
              <a:t> property in an  object such as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252350"/>
            <a:ext cx="5036930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test("test for a length property",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 = [10, 20, 30];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expect(a).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expect(b).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692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for an Object Property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to test if an object has a property</a:t>
            </a:r>
          </a:p>
          <a:p>
            <a:pPr lvl="1">
              <a:tabLst>
                <a:tab pos="2513013" algn="l"/>
              </a:tabLst>
            </a:pPr>
            <a:endParaRPr lang="en-GB" sz="1500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You can specify the property using </a:t>
            </a:r>
            <a:r>
              <a:rPr lang="en-GB" b="1" dirty="0">
                <a:cs typeface="Courier New" panose="02070309020205020404" pitchFamily="49" charset="0"/>
              </a:rPr>
              <a:t>dot</a:t>
            </a:r>
            <a:r>
              <a:rPr lang="en-GB" dirty="0">
                <a:cs typeface="Courier New" panose="02070309020205020404" pitchFamily="49" charset="0"/>
              </a:rPr>
              <a:t> syntax</a:t>
            </a:r>
          </a:p>
          <a:p>
            <a:pPr lvl="1"/>
            <a:endParaRPr lang="en-GB" sz="1500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589902"/>
            <a:ext cx="5036930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test("test for an object property using dot syntax",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emp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"Andy",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benefits: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car: { make: "Mazda", model: "6"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pay: { salary: 10_000, bonus: 500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expect(emp).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benefits.car.make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expect(emp).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benefits.car.model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expect(emp).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not.toHaveProperty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benefits.jet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4675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What Jest Matchers are Available?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There are many Jest matchers available, that enable you to:</a:t>
            </a:r>
          </a:p>
          <a:p>
            <a:pPr lvl="1"/>
            <a:r>
              <a:rPr lang="en-GB" dirty="0"/>
              <a:t>Test for equality </a:t>
            </a:r>
          </a:p>
          <a:p>
            <a:pPr lvl="1"/>
            <a:r>
              <a:rPr lang="en-GB" dirty="0"/>
              <a:t>Test for range</a:t>
            </a:r>
          </a:p>
          <a:p>
            <a:pPr lvl="1"/>
            <a:r>
              <a:rPr lang="en-GB" dirty="0"/>
              <a:t>Test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Test for truth or falsehood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Test for object properties</a:t>
            </a:r>
          </a:p>
          <a:p>
            <a:pPr lvl="1"/>
            <a:r>
              <a:rPr lang="en-GB" dirty="0"/>
              <a:t>Test for collections</a:t>
            </a:r>
          </a:p>
          <a:p>
            <a:pPr lvl="1"/>
            <a:r>
              <a:rPr lang="en-GB" dirty="0"/>
              <a:t>Test for errors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also define custom matchers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Test for domain-specific conditions</a:t>
            </a:r>
          </a:p>
        </p:txBody>
      </p:sp>
    </p:spTree>
    <p:extLst>
      <p:ext uri="{BB962C8B-B14F-4D97-AF65-F5344CB8AC3E}">
        <p14:creationId xmlns:p14="http://schemas.microsoft.com/office/powerpoint/2010/main" val="320620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for an Object Property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to test if an object has a property</a:t>
            </a:r>
          </a:p>
          <a:p>
            <a:pPr lvl="1">
              <a:tabLst>
                <a:tab pos="2513013" algn="l"/>
              </a:tabLst>
            </a:pPr>
            <a:endParaRPr lang="en-GB" sz="1500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You can specify the property using </a:t>
            </a:r>
            <a:r>
              <a:rPr lang="en-GB" b="1" dirty="0">
                <a:cs typeface="Courier New" panose="02070309020205020404" pitchFamily="49" charset="0"/>
              </a:rPr>
              <a:t>array</a:t>
            </a:r>
            <a:r>
              <a:rPr lang="en-GB" dirty="0">
                <a:cs typeface="Courier New" panose="02070309020205020404" pitchFamily="49" charset="0"/>
              </a:rPr>
              <a:t> syntax if you prefer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sz="1500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589902"/>
            <a:ext cx="5036930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test("test for an object property using array syntax",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emp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"Andy",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benefits: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car: { make: "Mazda", model: "6"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pay: { salary: 10_000, bonus: 500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expect(emp).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(["benefits", "car", "make"])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expect(emp).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(["benefits", "car", "model"])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486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for an Object Property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to test if an object has a property</a:t>
            </a:r>
          </a:p>
          <a:p>
            <a:pPr lvl="1">
              <a:tabLst>
                <a:tab pos="2513013" algn="l"/>
              </a:tabLst>
            </a:pPr>
            <a:endParaRPr lang="en-GB" sz="1500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You can test for an object property that's an </a:t>
            </a:r>
            <a:r>
              <a:rPr lang="en-GB" b="1" dirty="0">
                <a:cs typeface="Courier New" panose="02070309020205020404" pitchFamily="49" charset="0"/>
              </a:rPr>
              <a:t>array element</a:t>
            </a:r>
          </a:p>
          <a:p>
            <a:pPr lvl="1"/>
            <a:endParaRPr lang="en-GB" sz="1500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588371"/>
            <a:ext cx="5036930" cy="224741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test("test for a object property that's an array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emp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"Andy",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benefits: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car: { make: "Mazda", model: "6"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pay: { salary: 10_000, bonus: 500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skills: ["JS", "TS", "C#"]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expect(emp).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(["skills", 0])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expect(emp).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(["skills", 1])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595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for an Object Property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to test if an object has a property</a:t>
            </a:r>
          </a:p>
          <a:p>
            <a:pPr lvl="1">
              <a:tabLst>
                <a:tab pos="2513013" algn="l"/>
              </a:tabLst>
            </a:pPr>
            <a:endParaRPr lang="en-GB" sz="1500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You can pass in a 2</a:t>
            </a:r>
            <a:r>
              <a:rPr lang="en-GB" baseline="30000" dirty="0">
                <a:cs typeface="Courier New" panose="02070309020205020404" pitchFamily="49" charset="0"/>
              </a:rPr>
              <a:t>nd</a:t>
            </a:r>
            <a:r>
              <a:rPr lang="en-GB" dirty="0">
                <a:cs typeface="Courier New" panose="02070309020205020404" pitchFamily="49" charset="0"/>
              </a:rPr>
              <a:t> argument to specify the desired value</a:t>
            </a:r>
          </a:p>
          <a:p>
            <a:pPr lvl="1"/>
            <a:endParaRPr lang="en-GB" sz="1500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597792"/>
            <a:ext cx="5069924" cy="240129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test("test for an object property value",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emp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"Andy",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benefits: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car: { make: "Mazda", model: "6"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pay: { salary: 10_000, bonus: 500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skills: ["JS", "TS", "C#"]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expect(emp).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benefits.car.make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"Mazda")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expect(emp).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(["benefits", "car", "model"], "6")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expect(emp).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toHaveProperty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(["skills", 0], "JS")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0430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Using Jest Matchers Effectively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2.7	 </a:t>
            </a:r>
            <a:r>
              <a:rPr lang="en-GB" sz="2400" dirty="0">
                <a:latin typeface="+mj-lt"/>
              </a:rPr>
              <a:t>Testing for collections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51914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In this section we'll see how to test for the following conditions in a collection: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Test for an item in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lvl="1"/>
            <a:r>
              <a:rPr lang="en-GB" dirty="0"/>
              <a:t>Test for a value in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lvl="1"/>
            <a:r>
              <a:rPr lang="en-GB" dirty="0"/>
              <a:t>Test for a key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GB" dirty="0"/>
              <a:t>Test the value of an item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GB" dirty="0"/>
              <a:t>Test for an item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examples for this section are in the following suite: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the tests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A28BC29-3E37-44A7-99CB-9191E920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7198"/>
            <a:ext cx="4476059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"Matchers for collections"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9786E-F8CA-46A7-B438-CCF991207073}"/>
              </a:ext>
            </a:extLst>
          </p:cNvPr>
          <p:cNvSpPr txBox="1"/>
          <p:nvPr/>
        </p:nvSpPr>
        <p:spPr>
          <a:xfrm>
            <a:off x="3284603" y="1884348"/>
            <a:ext cx="2954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/example.test.js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99599-A0B4-4BFE-A942-D77A95111BCD}"/>
              </a:ext>
            </a:extLst>
          </p:cNvPr>
          <p:cNvSpPr txBox="1"/>
          <p:nvPr/>
        </p:nvSpPr>
        <p:spPr>
          <a:xfrm>
            <a:off x="1590114" y="3259127"/>
            <a:ext cx="456256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collections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14AA2-A462-45D7-B85B-F7D10550979F}"/>
              </a:ext>
            </a:extLst>
          </p:cNvPr>
          <p:cNvSpPr txBox="1"/>
          <p:nvPr/>
        </p:nvSpPr>
        <p:spPr>
          <a:xfrm>
            <a:off x="1590114" y="3611669"/>
            <a:ext cx="456256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collections</a:t>
            </a:r>
          </a:p>
        </p:txBody>
      </p:sp>
    </p:spTree>
    <p:extLst>
      <p:ext uri="{BB962C8B-B14F-4D97-AF65-F5344CB8AC3E}">
        <p14:creationId xmlns:p14="http://schemas.microsoft.com/office/powerpoint/2010/main" val="42409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for an Item in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toContain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to test for an item in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Compares object references</a:t>
            </a:r>
          </a:p>
          <a:p>
            <a:pPr lvl="1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268269"/>
            <a:ext cx="5036930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test("test for an item in an Array",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p1 = {name: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age: 24};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p2 = {name: "Tom", age: 24};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p3 = {name: "Jayne", age: 56};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p4 = {name: "Andy", age: 56};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[p1, p2, p3];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expect(people).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toContain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expect(people).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not.toContain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(p4);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expect(people).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not.toContain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({name: "Jayne", age: 56});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074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for a Value in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toContainEqual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to test for a value in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Compares property values in objects</a:t>
            </a:r>
          </a:p>
          <a:p>
            <a:pPr lvl="1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271326"/>
            <a:ext cx="5036930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test("test for a value in an Array",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p1 = {name: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age: 24};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p2 = {name: "Tom", age: 24};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p3 = {name: "Jayne", age: 56};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people = [p1, p2, p3];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expect(people).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toContainEqual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({name: "Jayne", age: 56});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expect(people).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not.toContain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({name: "Jayne", age: 56});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574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for a Key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To test for a key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has()</a:t>
            </a:r>
            <a:r>
              <a:rPr lang="en-GB" dirty="0">
                <a:cs typeface="Courier New" panose="02070309020205020404" pitchFamily="49" charset="0"/>
              </a:rPr>
              <a:t> on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>
                <a:cs typeface="Courier New" panose="02070309020205020404" pitchFamily="49" charset="0"/>
              </a:rPr>
              <a:t>, to see if it has a key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Test if the result is truthy</a:t>
            </a:r>
          </a:p>
          <a:p>
            <a:pPr lvl="1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43685"/>
            <a:ext cx="5036930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test("test for a key in a Map",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diallingCodes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Map([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["SA", "+27"],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["NO", "+47"],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["SG", "+65"]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diallingCodes.has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("SG")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diallingCodes.has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("UK")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698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the Value of an Item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To test for a value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GB" dirty="0">
                <a:cs typeface="Courier New" panose="02070309020205020404" pitchFamily="49" charset="0"/>
              </a:rPr>
              <a:t> on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dirty="0">
                <a:cs typeface="Courier New" panose="02070309020205020404" pitchFamily="49" charset="0"/>
              </a:rPr>
              <a:t>, to get the value for a key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Test if the result is what you expect</a:t>
            </a:r>
          </a:p>
          <a:p>
            <a:pPr lvl="1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40868"/>
            <a:ext cx="5036930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test("test the value of an item in a Map",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diallingCodes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Map([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["SA", "+27"],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["NO", "+47"],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["SG", "+65"]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diallingCodes.get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("SG")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("+65");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diallingCodes.get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("UK")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797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Jest Matchers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In the first few sections of this lesson, we'll explore various test suites that show how to use the standard Jest matchers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Later in this lesson, we'll also show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how to define and use custom matchers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A3CBD4-74FF-4950-8AE2-303867F06226}"/>
              </a:ext>
            </a:extLst>
          </p:cNvPr>
          <p:cNvGrpSpPr/>
          <p:nvPr/>
        </p:nvGrpSpPr>
        <p:grpSpPr>
          <a:xfrm>
            <a:off x="1590114" y="1575386"/>
            <a:ext cx="4630285" cy="2410439"/>
            <a:chOff x="1590114" y="1744138"/>
            <a:chExt cx="4630285" cy="2410439"/>
          </a:xfrm>
        </p:grpSpPr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15B34C10-908E-4142-8373-933CF1696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4" y="1744138"/>
              <a:ext cx="4453636" cy="2093523"/>
            </a:xfrm>
            <a:prstGeom prst="rect">
              <a:avLst/>
            </a:prstGeom>
            <a:solidFill>
              <a:srgbClr val="FFE79B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FFB953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describe("Matchers for equality", … 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describe("Matchers for range", … 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describe("Matchers for null, undefined, or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NaN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… 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describe("Matchers for truth or falsehood", … 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describe("Matchers for object properties", … 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describe("Matchers for collections", … );</a:t>
              </a:r>
            </a:p>
            <a:p>
              <a:pPr defTabSz="739775">
                <a:defRPr/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describe("Matchers for errors", … );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28A391-A4F1-4D48-AEA1-859D28006844}"/>
                </a:ext>
              </a:extLst>
            </p:cNvPr>
            <p:cNvSpPr txBox="1"/>
            <p:nvPr/>
          </p:nvSpPr>
          <p:spPr>
            <a:xfrm>
              <a:off x="3265743" y="3908356"/>
              <a:ext cx="2954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 err="1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StandardJestMatchers</a:t>
              </a:r>
              <a:r>
                <a:rPr lang="en-GB" sz="10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/example.test.js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for an Item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To test for an item in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has()</a:t>
            </a:r>
            <a:r>
              <a:rPr lang="en-GB" dirty="0">
                <a:cs typeface="Courier New" panose="02070309020205020404" pitchFamily="49" charset="0"/>
              </a:rPr>
              <a:t> on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dirty="0">
                <a:cs typeface="Courier New" panose="02070309020205020404" pitchFamily="49" charset="0"/>
              </a:rPr>
              <a:t>, to see if it has an item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Test if the result is truthy</a:t>
            </a:r>
          </a:p>
          <a:p>
            <a:pPr lvl="1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42398"/>
            <a:ext cx="5036930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test("test for an item in a Set",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countries = new Set()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.add("SA")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.add("NO")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.add("SG")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countries.has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("SG")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countries.has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("UK")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toBeFalsy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219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Using Jest Matchers Effectively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2.8	 </a:t>
            </a:r>
            <a:r>
              <a:rPr lang="en-GB" sz="2400" dirty="0">
                <a:latin typeface="+mj-lt"/>
              </a:rPr>
              <a:t>Testing for errors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7441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In this section we'll see how to test that an error has occurred</a:t>
            </a:r>
          </a:p>
          <a:p>
            <a:pPr lvl="1"/>
            <a:r>
              <a:rPr lang="en-GB" dirty="0"/>
              <a:t>This is an important consideration in industrial-strength code</a:t>
            </a:r>
          </a:p>
          <a:p>
            <a:pPr lvl="1"/>
            <a:endParaRPr lang="en-GB" dirty="0"/>
          </a:p>
          <a:p>
            <a:r>
              <a:rPr lang="en-GB" dirty="0"/>
              <a:t>We'll see how to use the following matcher: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There is also an equivalent matcher: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toThrowError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280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examples for this section are in the following suite: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the tests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A28BC29-3E37-44A7-99CB-9191E920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7198"/>
            <a:ext cx="4476059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"Matchers for errors"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9786E-F8CA-46A7-B438-CCF991207073}"/>
              </a:ext>
            </a:extLst>
          </p:cNvPr>
          <p:cNvSpPr txBox="1"/>
          <p:nvPr/>
        </p:nvSpPr>
        <p:spPr>
          <a:xfrm>
            <a:off x="3284603" y="1884348"/>
            <a:ext cx="2954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/example.test.js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99599-A0B4-4BFE-A942-D77A95111BCD}"/>
              </a:ext>
            </a:extLst>
          </p:cNvPr>
          <p:cNvSpPr txBox="1"/>
          <p:nvPr/>
        </p:nvSpPr>
        <p:spPr>
          <a:xfrm>
            <a:off x="1590114" y="3259127"/>
            <a:ext cx="456256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errors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14AA2-A462-45D7-B85B-F7D10550979F}"/>
              </a:ext>
            </a:extLst>
          </p:cNvPr>
          <p:cNvSpPr txBox="1"/>
          <p:nvPr/>
        </p:nvSpPr>
        <p:spPr>
          <a:xfrm>
            <a:off x="1590114" y="3611669"/>
            <a:ext cx="456256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errors</a:t>
            </a:r>
          </a:p>
        </p:txBody>
      </p:sp>
    </p:spTree>
    <p:extLst>
      <p:ext uri="{BB962C8B-B14F-4D97-AF65-F5344CB8AC3E}">
        <p14:creationId xmlns:p14="http://schemas.microsoft.com/office/powerpoint/2010/main" val="100631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tests if code throws an error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must enclose the code in a function, otherwise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won't detect the error</a:t>
            </a:r>
          </a:p>
          <a:p>
            <a:pPr lvl="1"/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581784"/>
            <a:ext cx="5036930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tests if a function throws an error", () =&gt; {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badFunc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= () =&gt;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zzz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goodFunc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2 + 2;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badFunc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goodFunc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not.toThrow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0274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Testing for a Particular Error Condition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takes an optional argument: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enables you to test for a particular error condition</a:t>
            </a:r>
          </a:p>
          <a:p>
            <a:pPr lvl="1"/>
            <a:r>
              <a:rPr lang="en-GB" dirty="0"/>
              <a:t>The error object is an instance of a particular class</a:t>
            </a:r>
          </a:p>
          <a:p>
            <a:pPr lvl="1"/>
            <a:r>
              <a:rPr lang="en-GB" dirty="0"/>
              <a:t>The error message matches a specific string</a:t>
            </a:r>
          </a:p>
          <a:p>
            <a:pPr lvl="1"/>
            <a:r>
              <a:rPr lang="en-GB" dirty="0"/>
              <a:t>The error message matches a regular expression</a:t>
            </a:r>
          </a:p>
          <a:p>
            <a:pPr lvl="1"/>
            <a:r>
              <a:rPr lang="en-GB" dirty="0"/>
              <a:t>The error message includes a substring</a:t>
            </a:r>
          </a:p>
          <a:p>
            <a:pPr lvl="1"/>
            <a:endParaRPr lang="en-GB" dirty="0"/>
          </a:p>
          <a:p>
            <a:r>
              <a:rPr lang="en-GB" dirty="0"/>
              <a:t>We investigate these techniques in Lesson 3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5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F252A6F-4C47-44E0-8252-F6322276C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1464"/>
            <a:ext cx="5036930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expect(expression).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optionalArgument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40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Using Jest Matchers Effectively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2.9	 </a:t>
            </a:r>
            <a:r>
              <a:rPr lang="en-GB" sz="2400" dirty="0">
                <a:latin typeface="+mj-lt"/>
              </a:rPr>
              <a:t>Defining and using a simple custom matcher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40270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So far, we've seen how to use standard Jest matchers</a:t>
            </a:r>
          </a:p>
          <a:p>
            <a:pPr lvl="1"/>
            <a:r>
              <a:rPr lang="en-GB" dirty="0"/>
              <a:t>E.g.,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toEqual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toThrow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etc.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It's also possible to define custom Jest matchers</a:t>
            </a:r>
          </a:p>
          <a:p>
            <a:pPr lvl="1"/>
            <a:r>
              <a:rPr lang="en-GB" dirty="0"/>
              <a:t>Encapsulate complicated test logic in one place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Reuse test logic many times in your tests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Let's see how to define and use a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simple custom Jest matcher…</a:t>
            </a:r>
          </a:p>
        </p:txBody>
      </p:sp>
    </p:spTree>
    <p:extLst>
      <p:ext uri="{BB962C8B-B14F-4D97-AF65-F5344CB8AC3E}">
        <p14:creationId xmlns:p14="http://schemas.microsoft.com/office/powerpoint/2010/main" val="26608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to Define a Custom Jest Matcher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To define a custom Jest matcher: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expect.extend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Pass in an object, containing custom Jest matcher function(s)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 matcher function receives at least 1 value: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value to test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 matcher function returns an object: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pass:    true or false,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message: "Some error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7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Defining a Custom Jest Matcher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3488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how to define a simple custom Jest matcher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Tests for a valid exam mark, i.e., a number between 0-100 inclusive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94210"/>
            <a:ext cx="5238254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expect.extend(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toBeExamMark(n)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!== "number")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 new Error("Expected value to be a number");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&gt;= 0 &amp;&amp; n &lt;= 100)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pass: true,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message: () =&gt; `Expected ${n} not to be a valid exam mark`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pass: false,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message: () =&gt; `Expected ${n} to be a valid exam mark`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30138-0A34-4C60-BC4A-9AF70CF0B3E4}"/>
              </a:ext>
            </a:extLst>
          </p:cNvPr>
          <p:cNvSpPr txBox="1"/>
          <p:nvPr/>
        </p:nvSpPr>
        <p:spPr>
          <a:xfrm>
            <a:off x="4218695" y="4665353"/>
            <a:ext cx="2646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/setupTests.js</a:t>
            </a:r>
          </a:p>
        </p:txBody>
      </p:sp>
    </p:spTree>
    <p:extLst>
      <p:ext uri="{BB962C8B-B14F-4D97-AF65-F5344CB8AC3E}">
        <p14:creationId xmlns:p14="http://schemas.microsoft.com/office/powerpoint/2010/main" val="274927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Tests in a Specific Suite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tests for a specific suite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Easier to see the results you're interested in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Faster than running all the tests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E.g., to run the "equality" tests: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124BA-BD82-45B1-A744-802FE451B4B7}"/>
              </a:ext>
            </a:extLst>
          </p:cNvPr>
          <p:cNvSpPr txBox="1"/>
          <p:nvPr/>
        </p:nvSpPr>
        <p:spPr>
          <a:xfrm>
            <a:off x="1590114" y="2728072"/>
            <a:ext cx="445363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equality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ACF6A-C63F-431A-BECF-201C9E3A7559}"/>
              </a:ext>
            </a:extLst>
          </p:cNvPr>
          <p:cNvSpPr txBox="1"/>
          <p:nvPr/>
        </p:nvSpPr>
        <p:spPr>
          <a:xfrm>
            <a:off x="1590114" y="3080614"/>
            <a:ext cx="445363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equality</a:t>
            </a:r>
          </a:p>
        </p:txBody>
      </p:sp>
    </p:spTree>
    <p:extLst>
      <p:ext uri="{BB962C8B-B14F-4D97-AF65-F5344CB8AC3E}">
        <p14:creationId xmlns:p14="http://schemas.microsoft.com/office/powerpoint/2010/main" val="41454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cs typeface="Courier New" panose="02070309020205020404" pitchFamily="49" charset="0"/>
              </a:rPr>
              <a:t>Registering Custom Jest Matchers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Jest matcher on the previous slide was defined in a file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setupTests.js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must register this file in Jest config,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so that Jest knows where to find the file: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21AE242-FA4E-467D-927F-553EBBA2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904977"/>
            <a:ext cx="4654054" cy="55464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setupFilesAfterEnv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"./setupTests.js"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B2A1385-100E-4ED1-800E-F8DC7CA8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4981"/>
            <a:ext cx="4654054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expect.extend(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toBeExamMark(n)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4D94C-3035-48CA-B28C-BD3873B3EB23}"/>
              </a:ext>
            </a:extLst>
          </p:cNvPr>
          <p:cNvSpPr txBox="1"/>
          <p:nvPr/>
        </p:nvSpPr>
        <p:spPr>
          <a:xfrm>
            <a:off x="3749688" y="2639046"/>
            <a:ext cx="2646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setupTests.js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6F73E-06FE-414E-8762-63C5C3BFE53E}"/>
              </a:ext>
            </a:extLst>
          </p:cNvPr>
          <p:cNvSpPr txBox="1"/>
          <p:nvPr/>
        </p:nvSpPr>
        <p:spPr>
          <a:xfrm>
            <a:off x="3672744" y="4532110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/jest.config.js</a:t>
            </a:r>
          </a:p>
        </p:txBody>
      </p:sp>
    </p:spTree>
    <p:extLst>
      <p:ext uri="{BB962C8B-B14F-4D97-AF65-F5344CB8AC3E}">
        <p14:creationId xmlns:p14="http://schemas.microsoft.com/office/powerpoint/2010/main" val="15973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a Custom Jest Matcher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3488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how to use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toBeExamMark()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J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est matcher…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test a value that you expect to be good: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test a value that you expect to be bad: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642BEA4-394A-41A9-B4E9-E2FDFE68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032485"/>
            <a:ext cx="4654054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expect(m).toBeExamMark();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ED36F9A-85E5-4538-A3A4-AE7CE6F32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160582"/>
            <a:ext cx="4654054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expect(m).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not.toBeExamMark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870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3488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defined some test suites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toBeExamMark()</a:t>
            </a:r>
            <a:r>
              <a:rPr lang="en-GB" dirty="0">
                <a:cs typeface="Courier New" panose="02070309020205020404" pitchFamily="49" charset="0"/>
              </a:rPr>
              <a:t>,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to exercise it fully: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these test suites as follows: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642BEA4-394A-41A9-B4E9-E2FDFE68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574653"/>
            <a:ext cx="5035457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describe("Using toBeExamMark() when good value expected", ()=&gt;{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describe("Using toBeExamMark() when bad value expected", ()=&gt;{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describe("Using toBeExamMark() for non-numeric value", ()=&gt;{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71B0-4674-4354-86B6-1F3442970169}"/>
              </a:ext>
            </a:extLst>
          </p:cNvPr>
          <p:cNvSpPr txBox="1"/>
          <p:nvPr/>
        </p:nvSpPr>
        <p:spPr>
          <a:xfrm>
            <a:off x="3931675" y="3429122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/example.test.js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E9A8C-3747-41CC-9FEC-909F29788B43}"/>
              </a:ext>
            </a:extLst>
          </p:cNvPr>
          <p:cNvSpPr txBox="1"/>
          <p:nvPr/>
        </p:nvSpPr>
        <p:spPr>
          <a:xfrm>
            <a:off x="1590113" y="4255767"/>
            <a:ext cx="511718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"Using toBeExamMark"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F11AD-BDC9-4D6D-9419-C3534765FFDB}"/>
              </a:ext>
            </a:extLst>
          </p:cNvPr>
          <p:cNvSpPr txBox="1"/>
          <p:nvPr/>
        </p:nvSpPr>
        <p:spPr>
          <a:xfrm>
            <a:off x="1590113" y="4608309"/>
            <a:ext cx="511718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"Using toBeExamMark"</a:t>
            </a:r>
          </a:p>
        </p:txBody>
      </p:sp>
    </p:spTree>
    <p:extLst>
      <p:ext uri="{BB962C8B-B14F-4D97-AF65-F5344CB8AC3E}">
        <p14:creationId xmlns:p14="http://schemas.microsoft.com/office/powerpoint/2010/main" val="23501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Using Jest Matchers Effectively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2.10	 </a:t>
            </a:r>
            <a:r>
              <a:rPr lang="en-GB" sz="2400" dirty="0">
                <a:latin typeface="+mj-lt"/>
              </a:rPr>
              <a:t>Defining and using a parameterized custom matcher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4946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So far, we've seen how to define a custom Jest matcher </a:t>
            </a:r>
            <a:br>
              <a:rPr lang="en-GB" dirty="0"/>
            </a:br>
            <a:r>
              <a:rPr lang="en-GB" dirty="0"/>
              <a:t>that receives a single parameter</a:t>
            </a:r>
          </a:p>
          <a:p>
            <a:pPr lvl="1"/>
            <a:r>
              <a:rPr lang="en-GB" dirty="0"/>
              <a:t>Specifies the value to test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It's also possible to define a Jest matcher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that receives several parameters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param is the value to test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Additional params specify constraints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Let's see how to define and use a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parameterized custom Jest matcher…</a:t>
            </a:r>
          </a:p>
        </p:txBody>
      </p:sp>
    </p:spTree>
    <p:extLst>
      <p:ext uri="{BB962C8B-B14F-4D97-AF65-F5344CB8AC3E}">
        <p14:creationId xmlns:p14="http://schemas.microsoft.com/office/powerpoint/2010/main" val="11539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Defining a Parameterized Custom Jest Matcher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3488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Here's how to define a parameterized custom Jest matcher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Tests for a valid number in the specified range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678B304F-3489-4318-BF01-EFB41DB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94210"/>
            <a:ext cx="5847688" cy="332462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expect.extend(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 max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!== "number")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 new Error("Expected value to be a number");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&gt;=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n &lt;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pass: true,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message: () =&gt; `Expected ${n} not to be in range [${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pass: false,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message: () =&gt; `Expected ${n} to be in range [${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30138-0A34-4C60-BC4A-9AF70CF0B3E4}"/>
              </a:ext>
            </a:extLst>
          </p:cNvPr>
          <p:cNvSpPr txBox="1"/>
          <p:nvPr/>
        </p:nvSpPr>
        <p:spPr>
          <a:xfrm>
            <a:off x="4790922" y="4665353"/>
            <a:ext cx="2646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/setupTests.js</a:t>
            </a:r>
          </a:p>
        </p:txBody>
      </p:sp>
    </p:spTree>
    <p:extLst>
      <p:ext uri="{BB962C8B-B14F-4D97-AF65-F5344CB8AC3E}">
        <p14:creationId xmlns:p14="http://schemas.microsoft.com/office/powerpoint/2010/main" val="19021398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cs typeface="Courier New" panose="02070309020205020404" pitchFamily="49" charset="0"/>
              </a:rPr>
              <a:t>Registering Custom Jest Matchers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3267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Jest matcher is located in a file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setupTests.js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must register this file in Jest config,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so that Jest knows where to find the file: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21AE242-FA4E-467D-927F-553EBBA2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586675"/>
            <a:ext cx="4654054" cy="55464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setupFilesAfterEnv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"./setupTests.js"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B2A1385-100E-4ED1-800E-F8DC7CA8C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679"/>
            <a:ext cx="4654054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expect.extend(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(n, min, max)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4D94C-3035-48CA-B28C-BD3873B3EB23}"/>
              </a:ext>
            </a:extLst>
          </p:cNvPr>
          <p:cNvSpPr txBox="1"/>
          <p:nvPr/>
        </p:nvSpPr>
        <p:spPr>
          <a:xfrm>
            <a:off x="3749688" y="2320744"/>
            <a:ext cx="2646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setupTests.js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6F73E-06FE-414E-8762-63C5C3BFE53E}"/>
              </a:ext>
            </a:extLst>
          </p:cNvPr>
          <p:cNvSpPr txBox="1"/>
          <p:nvPr/>
        </p:nvSpPr>
        <p:spPr>
          <a:xfrm>
            <a:off x="3672744" y="4213808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/jest.config.js</a:t>
            </a:r>
          </a:p>
        </p:txBody>
      </p:sp>
    </p:spTree>
    <p:extLst>
      <p:ext uri="{BB962C8B-B14F-4D97-AF65-F5344CB8AC3E}">
        <p14:creationId xmlns:p14="http://schemas.microsoft.com/office/powerpoint/2010/main" val="9897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3488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defined a test suite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toBeInRange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the test suite as follows: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642BEA4-394A-41A9-B4E9-E2FDFE68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09397"/>
            <a:ext cx="5035457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describe("Using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()",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71B0-4674-4354-86B6-1F3442970169}"/>
              </a:ext>
            </a:extLst>
          </p:cNvPr>
          <p:cNvSpPr txBox="1"/>
          <p:nvPr/>
        </p:nvSpPr>
        <p:spPr>
          <a:xfrm>
            <a:off x="3931675" y="1835308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/example.test.js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E9A8C-3747-41CC-9FEC-909F29788B43}"/>
              </a:ext>
            </a:extLst>
          </p:cNvPr>
          <p:cNvSpPr txBox="1"/>
          <p:nvPr/>
        </p:nvSpPr>
        <p:spPr>
          <a:xfrm>
            <a:off x="1590113" y="3106381"/>
            <a:ext cx="511718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"Using 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toBeInRange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F11AD-BDC9-4D6D-9419-C3534765FFDB}"/>
              </a:ext>
            </a:extLst>
          </p:cNvPr>
          <p:cNvSpPr txBox="1"/>
          <p:nvPr/>
        </p:nvSpPr>
        <p:spPr>
          <a:xfrm>
            <a:off x="1590113" y="3458923"/>
            <a:ext cx="511718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"Using 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toBeInRange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5118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2: Using Jest Matchers Effectively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2.2	 Testing for equality</a:t>
            </a:r>
          </a:p>
        </p:txBody>
      </p:sp>
    </p:spTree>
    <p:extLst>
      <p:ext uri="{BB962C8B-B14F-4D97-AF65-F5344CB8AC3E}">
        <p14:creationId xmlns:p14="http://schemas.microsoft.com/office/powerpoint/2010/main" val="157100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Jest provides the following matchers to test for equality: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toBe()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toEqual()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toMatch()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toMatchObject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sz="2200" dirty="0"/>
          </a:p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to invert any assertion</a:t>
            </a:r>
          </a:p>
          <a:p>
            <a:pPr lvl="2"/>
            <a:endParaRPr lang="en-GB" sz="1200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examples for this section are in the following suite: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run the tests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A28BC29-3E37-44A7-99CB-9191E920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57198"/>
            <a:ext cx="4146096" cy="55464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"Matchers for equality"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9786E-F8CA-46A7-B438-CCF991207073}"/>
              </a:ext>
            </a:extLst>
          </p:cNvPr>
          <p:cNvSpPr txBox="1"/>
          <p:nvPr/>
        </p:nvSpPr>
        <p:spPr>
          <a:xfrm>
            <a:off x="2949951" y="1884348"/>
            <a:ext cx="2954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StandardJestMatchers</a:t>
            </a:r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/example.test.js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99599-A0B4-4BFE-A942-D77A95111BCD}"/>
              </a:ext>
            </a:extLst>
          </p:cNvPr>
          <p:cNvSpPr txBox="1"/>
          <p:nvPr/>
        </p:nvSpPr>
        <p:spPr>
          <a:xfrm>
            <a:off x="1590114" y="3259127"/>
            <a:ext cx="422622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equality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14AA2-A462-45D7-B85B-F7D10550979F}"/>
              </a:ext>
            </a:extLst>
          </p:cNvPr>
          <p:cNvSpPr txBox="1"/>
          <p:nvPr/>
        </p:nvSpPr>
        <p:spPr>
          <a:xfrm>
            <a:off x="1590114" y="3611669"/>
            <a:ext cx="422622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 equality</a:t>
            </a:r>
          </a:p>
        </p:txBody>
      </p:sp>
    </p:spTree>
    <p:extLst>
      <p:ext uri="{BB962C8B-B14F-4D97-AF65-F5344CB8AC3E}">
        <p14:creationId xmlns:p14="http://schemas.microsoft.com/office/powerpoint/2010/main" val="20057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11368</TotalTime>
  <Words>4573</Words>
  <Application>Microsoft Office PowerPoint</Application>
  <PresentationFormat>On-screen Show (16:9)</PresentationFormat>
  <Paragraphs>852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Courier New</vt:lpstr>
      <vt:lpstr>Lucida Console</vt:lpstr>
      <vt:lpstr>Univers</vt:lpstr>
      <vt:lpstr>Standard_LiveLessons_2017</vt:lpstr>
      <vt:lpstr>Lesson 2: Using Jest Matchers Effectively</vt:lpstr>
      <vt:lpstr>Lesson 2: Using Jest Matchers Effectively</vt:lpstr>
      <vt:lpstr>Recap of Jest Tests</vt:lpstr>
      <vt:lpstr>What Jest Matchers are Available?</vt:lpstr>
      <vt:lpstr>Using Jest Matchers</vt:lpstr>
      <vt:lpstr>Running Tests in a Specific Suite</vt:lpstr>
      <vt:lpstr>Lesson 2: Using Jest Matchers Effectively</vt:lpstr>
      <vt:lpstr>Overview</vt:lpstr>
      <vt:lpstr>Examples</vt:lpstr>
      <vt:lpstr>Using toBe()</vt:lpstr>
      <vt:lpstr>Using toBe()</vt:lpstr>
      <vt:lpstr>Using toEqual()</vt:lpstr>
      <vt:lpstr>Using toMatch()</vt:lpstr>
      <vt:lpstr>Using toMatchObject()</vt:lpstr>
      <vt:lpstr>Lesson 2: Using Jest Matchers Effectively</vt:lpstr>
      <vt:lpstr>Overview</vt:lpstr>
      <vt:lpstr>Examples</vt:lpstr>
      <vt:lpstr>Using toBeLessThan()</vt:lpstr>
      <vt:lpstr>Using toBeLessThanOrEqual()</vt:lpstr>
      <vt:lpstr>Using toBeGreaterThan()</vt:lpstr>
      <vt:lpstr>Using toBeGreaterThanOrEqual()</vt:lpstr>
      <vt:lpstr>Using toBeCloseTo()</vt:lpstr>
      <vt:lpstr>Lesson 2: Using Jest Matchers Effectively</vt:lpstr>
      <vt:lpstr>Overview</vt:lpstr>
      <vt:lpstr>Examples</vt:lpstr>
      <vt:lpstr>Using toBeNull()</vt:lpstr>
      <vt:lpstr>Using toBeDefined()</vt:lpstr>
      <vt:lpstr>Using toBeUndefined()</vt:lpstr>
      <vt:lpstr>Using toBeNaN()</vt:lpstr>
      <vt:lpstr>Lesson 2: Using Jest Matchers Effectively</vt:lpstr>
      <vt:lpstr>Overview</vt:lpstr>
      <vt:lpstr>Examples</vt:lpstr>
      <vt:lpstr>Using toBeTruthy()</vt:lpstr>
      <vt:lpstr>Using toBeFalsy()</vt:lpstr>
      <vt:lpstr>Lesson 2: Using Jest Matchers Effectively</vt:lpstr>
      <vt:lpstr>Overview</vt:lpstr>
      <vt:lpstr>Examples</vt:lpstr>
      <vt:lpstr>Testing for a length Property</vt:lpstr>
      <vt:lpstr>Testing for an Object Property</vt:lpstr>
      <vt:lpstr>Testing for an Object Property</vt:lpstr>
      <vt:lpstr>Testing for an Object Property</vt:lpstr>
      <vt:lpstr>Testing for an Object Property Value</vt:lpstr>
      <vt:lpstr>Lesson 2: Using Jest Matchers Effectively</vt:lpstr>
      <vt:lpstr>Overview</vt:lpstr>
      <vt:lpstr>Examples</vt:lpstr>
      <vt:lpstr>Testing for an Item in an Array</vt:lpstr>
      <vt:lpstr>Testing for a Value in an Array</vt:lpstr>
      <vt:lpstr>Testing for a Key in a Map</vt:lpstr>
      <vt:lpstr>Testing the Value of an Item in a Map</vt:lpstr>
      <vt:lpstr>Testing for an Item in a Set</vt:lpstr>
      <vt:lpstr>Lesson 2: Using Jest Matchers Effectively</vt:lpstr>
      <vt:lpstr>Overview</vt:lpstr>
      <vt:lpstr>Examples</vt:lpstr>
      <vt:lpstr>Using toThrow()</vt:lpstr>
      <vt:lpstr>Testing for a Particular Error Condition</vt:lpstr>
      <vt:lpstr>Lesson 2: Using Jest Matchers Effectively</vt:lpstr>
      <vt:lpstr>Overview</vt:lpstr>
      <vt:lpstr>How to Define a Custom Jest Matcher</vt:lpstr>
      <vt:lpstr>Defining a Custom Jest Matcher</vt:lpstr>
      <vt:lpstr>Registering Custom Jest Matchers</vt:lpstr>
      <vt:lpstr>Using a Custom Jest Matcher</vt:lpstr>
      <vt:lpstr>Example Tests</vt:lpstr>
      <vt:lpstr>Lesson 2: Using Jest Matchers Effectively</vt:lpstr>
      <vt:lpstr>Overview</vt:lpstr>
      <vt:lpstr>Defining a Parameterized Custom Jest Matcher</vt:lpstr>
      <vt:lpstr>Registering Custom Jest Matchers</vt:lpstr>
      <vt:lpstr>Example Tests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287</cp:revision>
  <dcterms:created xsi:type="dcterms:W3CDTF">2015-09-28T19:52:00Z</dcterms:created>
  <dcterms:modified xsi:type="dcterms:W3CDTF">2022-07-05T11:57:48Z</dcterms:modified>
</cp:coreProperties>
</file>