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748" r:id="rId3"/>
    <p:sldId id="695" r:id="rId4"/>
    <p:sldId id="777" r:id="rId5"/>
    <p:sldId id="811" r:id="rId6"/>
    <p:sldId id="812" r:id="rId7"/>
    <p:sldId id="792" r:id="rId8"/>
    <p:sldId id="813" r:id="rId9"/>
    <p:sldId id="814" r:id="rId10"/>
    <p:sldId id="815" r:id="rId11"/>
    <p:sldId id="816" r:id="rId12"/>
    <p:sldId id="830" r:id="rId13"/>
    <p:sldId id="818" r:id="rId14"/>
    <p:sldId id="833" r:id="rId15"/>
    <p:sldId id="834" r:id="rId16"/>
    <p:sldId id="835" r:id="rId17"/>
    <p:sldId id="836" r:id="rId18"/>
    <p:sldId id="837" r:id="rId19"/>
    <p:sldId id="838" r:id="rId20"/>
    <p:sldId id="839" r:id="rId21"/>
    <p:sldId id="840" r:id="rId22"/>
    <p:sldId id="817" r:id="rId23"/>
    <p:sldId id="831" r:id="rId24"/>
    <p:sldId id="819" r:id="rId25"/>
    <p:sldId id="820" r:id="rId26"/>
    <p:sldId id="821" r:id="rId27"/>
    <p:sldId id="822" r:id="rId28"/>
    <p:sldId id="823" r:id="rId29"/>
    <p:sldId id="824" r:id="rId30"/>
    <p:sldId id="826" r:id="rId31"/>
    <p:sldId id="827" r:id="rId32"/>
    <p:sldId id="828" r:id="rId33"/>
    <p:sldId id="82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1"/>
    <a:srgbClr val="6CA62C"/>
    <a:srgbClr val="CCECFF"/>
    <a:srgbClr val="A5C5D0"/>
    <a:srgbClr val="FFE79B"/>
    <a:srgbClr val="FFD85D"/>
    <a:srgbClr val="157FA4"/>
    <a:srgbClr val="FFCC29"/>
    <a:srgbClr val="FFD757"/>
    <a:srgbClr val="74A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2" autoAdjust="0"/>
    <p:restoredTop sz="96327" autoAdjust="0"/>
  </p:normalViewPr>
  <p:slideViewPr>
    <p:cSldViewPr snapToGrid="0" snapToObjects="1">
      <p:cViewPr varScale="1">
        <p:scale>
          <a:sx n="100" d="100"/>
          <a:sy n="100" d="100"/>
        </p:scale>
        <p:origin x="48" y="349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2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95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68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0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93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1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40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5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5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7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19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2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4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4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2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0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51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9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7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0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4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10AC22-F686-29ED-CBE8-2E46C93D108A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5BFCDC-755E-B386-FA7D-D07727A634A1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763FBE-A28B-88E9-F10E-52B5E23319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60DB39-3BAD-3E23-3041-6C0D3CCC63F5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095476-D560-E40A-08BE-C1E458109D41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82423-C04A-5D69-29E8-9F0D88DC8B16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E6735B-9BCA-C014-0A39-CA68EC4F59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F6731B-A587-AC87-211F-821F628832A9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A92EAF-423A-AF1E-49C0-4BC4D9A77D00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84E702-4DB0-D574-D2C3-AFE1CAB64834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0C5084-834E-6AB9-3F95-09AB889EA6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26A86B-C3BE-1527-8246-A6920612C02B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A97B4-889E-9FA4-5F59-FA5DE9B4CA4F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E22EB7-A3C1-391E-747A-E3E7F5BCD75B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58D7FE-7DC6-9C71-772F-ADE80A0880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FFECF1-563D-2F86-2BBD-119FFC3E1614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97016"/>
            <a:ext cx="5289902" cy="586426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3: Writing Effective Tests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3.1	Performing common setup and teardown operations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3.2	Defining parameterized tests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3.3	Testing for errors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3.4	Testing TypeScript code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3.5	Gathering test coverage information</a:t>
            </a:r>
          </a:p>
          <a:p>
            <a:pPr marL="55563" indent="0"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a Meaningful Title for Each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define a meaningful title for each test: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Define the title as an ‘interpolated string’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Embed format specifiers such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GB" dirty="0">
                <a:cs typeface="Courier New" panose="02070309020205020404" pitchFamily="49" charset="0"/>
              </a:rPr>
              <a:t> etc.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6913"/>
            <a:ext cx="48106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test.each([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20, 30],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-20, -10],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[-10, -20, -30]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(`add %d and %d to give %d`, (n1, n2, expected)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366004" y="263943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calc3.test.js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BBB76A0-8597-4308-8525-B2882676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6913"/>
            <a:ext cx="48106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20, 30],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-20, -10],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[-10, -20, -30]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`add %d and %d to give %d`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(n1, n2, expected)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FBA56DE5-96F6-46DF-9D28-8D606E3FE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6913"/>
            <a:ext cx="48106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20, 30],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-20, -10],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[-10, -20, -30]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(`add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 give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`, (n1, n2, expected)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880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Tagged Template Literal Syntax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use Tagged Template Literal Syntax to define your parameterized tests in a single interpolated string: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First row specifies variable names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Other rows supply the values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Test function </a:t>
            </a:r>
            <a:r>
              <a:rPr lang="en-GB" dirty="0" err="1">
                <a:cs typeface="Courier New" panose="02070309020205020404" pitchFamily="49" charset="0"/>
              </a:rPr>
              <a:t>destructures</a:t>
            </a:r>
            <a:r>
              <a:rPr lang="en-GB" dirty="0">
                <a:cs typeface="Courier New" panose="02070309020205020404" pitchFamily="49" charset="0"/>
              </a:rPr>
              <a:t> the supplied values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574288"/>
            <a:ext cx="48106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n1      | n2     | exp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${10}   | ${20}  | ${30}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${10}   | ${-20} | ${-10}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${-10}  | ${-20} | ${-30}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 $n1 and $n2 to give $exp', 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{n1, n2, exp}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351565" y="326025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calc4.test.js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9502209-0AF3-47C3-8C3D-F0C33613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574288"/>
            <a:ext cx="48106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n1      | n2     | exp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${10}   | ${20}  | ${30}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${10}   | ${-20} | ${-10}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${-10}  | ${-20} | ${-30}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 $n1 and $n2 to give $exp', 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{n1, n2, exp}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7F89416-4401-48F7-BF33-9BEB23187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574288"/>
            <a:ext cx="48106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n1      | n2     | exp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${10}   | ${20}  | ${30}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${10}   | ${-20} | ${-10}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${-10}  | ${-20} | ${-30}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 $n1 and $n2 to give $exp', ({n1, n2, exp})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0E8EF90-D853-4D2F-8A52-9D5B97F5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574288"/>
            <a:ext cx="48106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test.each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n1      | n2     | exp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${10}   | ${20}  | ${30}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${10}   | ${-20} | ${-10}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${-10}  | ${-20} | ${-30}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 $n1 and $n2 to give $exp', 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{n1, n2, exp}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403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Writing Effective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3.3	 </a:t>
            </a:r>
            <a:r>
              <a:rPr lang="en-GB" sz="2400" dirty="0">
                <a:latin typeface="+mj-lt"/>
              </a:rPr>
              <a:t>Testing for Errors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2523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Errors in your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industrial-strength code, it's common to throw an error when you detect an anomalous situation</a:t>
            </a:r>
          </a:p>
          <a:p>
            <a:pPr lvl="1"/>
            <a:endParaRPr lang="en-GB" dirty="0"/>
          </a:p>
          <a:p>
            <a:r>
              <a:rPr lang="en-GB" dirty="0"/>
              <a:t>Let's consider three aspects of this:</a:t>
            </a:r>
          </a:p>
          <a:p>
            <a:pPr lvl="1"/>
            <a:r>
              <a:rPr lang="en-GB" dirty="0"/>
              <a:t>Defining an error class</a:t>
            </a:r>
          </a:p>
          <a:p>
            <a:pPr lvl="1"/>
            <a:r>
              <a:rPr lang="en-GB" dirty="0"/>
              <a:t>Throwing errors</a:t>
            </a:r>
          </a:p>
          <a:p>
            <a:pPr lvl="1"/>
            <a:r>
              <a:rPr lang="en-GB" dirty="0"/>
              <a:t>Testing for errors in Jest</a:t>
            </a:r>
          </a:p>
          <a:p>
            <a:pPr lvl="1"/>
            <a:endParaRPr lang="en-GB" dirty="0"/>
          </a:p>
          <a:p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TestingForErrors</a:t>
            </a:r>
            <a:r>
              <a:rPr lang="en-GB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0267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Error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error class in a bank system: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D2C88C0-E9D5-48EB-9312-F1B3EC0D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69144"/>
            <a:ext cx="4579729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Error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constructor(message, amount)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super(message);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this.amount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`${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this.message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 amount: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this.amount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7FEE0-76B5-472B-8E46-3F0F32848431}"/>
              </a:ext>
            </a:extLst>
          </p:cNvPr>
          <p:cNvSpPr txBox="1"/>
          <p:nvPr/>
        </p:nvSpPr>
        <p:spPr>
          <a:xfrm>
            <a:off x="5145040" y="3140296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accounting.js</a:t>
            </a:r>
          </a:p>
        </p:txBody>
      </p:sp>
    </p:spTree>
    <p:extLst>
      <p:ext uri="{BB962C8B-B14F-4D97-AF65-F5344CB8AC3E}">
        <p14:creationId xmlns:p14="http://schemas.microsoft.com/office/powerpoint/2010/main" val="174225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Errors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some simple code that might throw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BankError</a:t>
            </a:r>
            <a:r>
              <a:rPr lang="en-GB" dirty="0"/>
              <a:t>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D2C88C0-E9D5-48EB-9312-F1B3EC0D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49133"/>
            <a:ext cx="4579729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OVERDRAFT_LIMIT = -1000;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constructor(name)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deposit(amount)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amount;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withdraw(amount)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amount;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newBalance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BankAccount.OVERDRAFT_LIMIT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throw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BankError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('Insufficient funds', amount);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-= amount;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7FEE0-76B5-472B-8E46-3F0F32848431}"/>
              </a:ext>
            </a:extLst>
          </p:cNvPr>
          <p:cNvSpPr txBox="1"/>
          <p:nvPr/>
        </p:nvSpPr>
        <p:spPr>
          <a:xfrm>
            <a:off x="5145040" y="466272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accounting.js</a:t>
            </a:r>
          </a:p>
        </p:txBody>
      </p:sp>
    </p:spTree>
    <p:extLst>
      <p:ext uri="{BB962C8B-B14F-4D97-AF65-F5344CB8AC3E}">
        <p14:creationId xmlns:p14="http://schemas.microsoft.com/office/powerpoint/2010/main" val="395464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Setting up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Let's set up some tests for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withdraw()</a:t>
            </a:r>
            <a:r>
              <a:rPr lang="en-GB" dirty="0">
                <a:cs typeface="Courier New" panose="02070309020205020404" pitchFamily="49" charset="0"/>
              </a:rPr>
              <a:t> method: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764194" y="4654020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accounting.test.js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3A0B59F-B626-4E67-8445-A64D32B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61609"/>
            <a:ext cx="4579730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accounting = require('./accounting');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describe('Test the withdraw method',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acc1;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acc1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accounting.BankAccount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('Emily');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acc1.deposit(2000);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test('small withdraw works OK',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test('big withdraw causes some error',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test('big withdraw causes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test('big withdraw causes specific error message',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test('big withdraw causes specific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…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870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Testing a Scenario that Doesn't Throw an Error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It's commonplace to test for the no-error scenario first: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3A0B59F-B626-4E67-8445-A64D32B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9901"/>
            <a:ext cx="4579730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test('small withdraw works OK',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acc1.withdraw(100);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expect(acc1.balance).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(1900);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CD683-9220-412C-9766-ECB22D57DD89}"/>
              </a:ext>
            </a:extLst>
          </p:cNvPr>
          <p:cNvSpPr txBox="1"/>
          <p:nvPr/>
        </p:nvSpPr>
        <p:spPr>
          <a:xfrm>
            <a:off x="4764194" y="2038081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accounting.test.js</a:t>
            </a:r>
          </a:p>
        </p:txBody>
      </p:sp>
    </p:spTree>
    <p:extLst>
      <p:ext uri="{BB962C8B-B14F-4D97-AF65-F5344CB8AC3E}">
        <p14:creationId xmlns:p14="http://schemas.microsoft.com/office/powerpoint/2010/main" val="38004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Testing if an Error Occurs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If you want to test that some kind of error occurs, but you don't care about the details of the error: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3A0B59F-B626-4E67-8445-A64D32B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3023"/>
            <a:ext cx="4579730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test('big withdraw causes some error', () =&gt; {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acc1.withdraw(3001)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CD683-9220-412C-9766-ECB22D57DD89}"/>
              </a:ext>
            </a:extLst>
          </p:cNvPr>
          <p:cNvSpPr txBox="1"/>
          <p:nvPr/>
        </p:nvSpPr>
        <p:spPr>
          <a:xfrm>
            <a:off x="4764194" y="2514131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accounting.test.js</a:t>
            </a:r>
          </a:p>
        </p:txBody>
      </p:sp>
    </p:spTree>
    <p:extLst>
      <p:ext uri="{BB962C8B-B14F-4D97-AF65-F5344CB8AC3E}">
        <p14:creationId xmlns:p14="http://schemas.microsoft.com/office/powerpoint/2010/main" val="291263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Testing for a Particular Type of Error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If you want test for a particular type of error: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3A0B59F-B626-4E67-8445-A64D32B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4231"/>
            <a:ext cx="4579730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test('big withdraw causes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acc1.withdraw(3001)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accounting.BankError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CD683-9220-412C-9766-ECB22D57DD89}"/>
              </a:ext>
            </a:extLst>
          </p:cNvPr>
          <p:cNvSpPr txBox="1"/>
          <p:nvPr/>
        </p:nvSpPr>
        <p:spPr>
          <a:xfrm>
            <a:off x="4764194" y="216533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accounting.test.js</a:t>
            </a:r>
          </a:p>
        </p:txBody>
      </p:sp>
    </p:spTree>
    <p:extLst>
      <p:ext uri="{BB962C8B-B14F-4D97-AF65-F5344CB8AC3E}">
        <p14:creationId xmlns:p14="http://schemas.microsoft.com/office/powerpoint/2010/main" val="47864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Writing Effective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3.1	 </a:t>
            </a:r>
            <a:r>
              <a:rPr lang="en-GB" sz="2400" dirty="0">
                <a:latin typeface="+mj-lt"/>
              </a:rPr>
              <a:t>Performing Common Setup and Teardown Operations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Testing for a Particular Error Message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If you want test for a particular error message: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3A0B59F-B626-4E67-8445-A64D32B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4231"/>
            <a:ext cx="4579730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test('big withdraw causes specific error message', ()=&gt;{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acc1.withdraw(3001)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('Insufficient funds')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CD683-9220-412C-9766-ECB22D57DD89}"/>
              </a:ext>
            </a:extLst>
          </p:cNvPr>
          <p:cNvSpPr txBox="1"/>
          <p:nvPr/>
        </p:nvSpPr>
        <p:spPr>
          <a:xfrm>
            <a:off x="4764194" y="216533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accounting.test.js</a:t>
            </a:r>
          </a:p>
        </p:txBody>
      </p:sp>
    </p:spTree>
    <p:extLst>
      <p:ext uri="{BB962C8B-B14F-4D97-AF65-F5344CB8AC3E}">
        <p14:creationId xmlns:p14="http://schemas.microsoft.com/office/powerpoint/2010/main" val="75290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Testing for a Precise Error Object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If you want to test for a precise error object: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Call your method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>
                <a:cs typeface="Courier New" panose="02070309020205020404" pitchFamily="49" charset="0"/>
              </a:rPr>
              <a:t> block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Catch the error object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Examine the details of the error object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3A0B59F-B626-4E67-8445-A64D32B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90794"/>
            <a:ext cx="4579730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test('big withdraw causes specific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acc1.withdraw(3001);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(err)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toBeInstanceOf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accounting.BankError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('Insufficient funds');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err.amount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(3001);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CD683-9220-412C-9766-ECB22D57DD89}"/>
              </a:ext>
            </a:extLst>
          </p:cNvPr>
          <p:cNvSpPr txBox="1"/>
          <p:nvPr/>
        </p:nvSpPr>
        <p:spPr>
          <a:xfrm>
            <a:off x="4764194" y="4115571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accounting.test.js</a:t>
            </a:r>
          </a:p>
        </p:txBody>
      </p:sp>
    </p:spTree>
    <p:extLst>
      <p:ext uri="{BB962C8B-B14F-4D97-AF65-F5344CB8AC3E}">
        <p14:creationId xmlns:p14="http://schemas.microsoft.com/office/powerpoint/2010/main" val="42863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Writing Effective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3.4	 </a:t>
            </a:r>
            <a:r>
              <a:rPr lang="en-GB" sz="2400" dirty="0">
                <a:latin typeface="+mj-lt"/>
              </a:rPr>
              <a:t>Testing TypeScript Code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489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95" y="4604"/>
            <a:ext cx="7548179" cy="560552"/>
          </a:xfrm>
        </p:spPr>
        <p:txBody>
          <a:bodyPr/>
          <a:lstStyle/>
          <a:p>
            <a:r>
              <a:rPr lang="en-GB" dirty="0"/>
              <a:t>Writing TypeScript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developers like to use TypeScript rather than JavaScript</a:t>
            </a:r>
          </a:p>
          <a:p>
            <a:pPr lvl="1"/>
            <a:r>
              <a:rPr lang="en-GB" dirty="0"/>
              <a:t>TypeScript is strongly typed</a:t>
            </a:r>
          </a:p>
          <a:p>
            <a:pPr lvl="1"/>
            <a:r>
              <a:rPr lang="en-GB" dirty="0"/>
              <a:t>TypeScript has additional features such as interfaces and </a:t>
            </a:r>
            <a:r>
              <a:rPr lang="en-GB" dirty="0" err="1"/>
              <a:t>enums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E.g., consider this TypeScript code </a:t>
            </a:r>
            <a:br>
              <a:rPr lang="en-GB" dirty="0"/>
            </a:br>
            <a:r>
              <a:rPr lang="en-GB" dirty="0"/>
              <a:t>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UsingTypeScript</a:t>
            </a:r>
            <a:r>
              <a:rPr lang="en-GB" dirty="0"/>
              <a:t> folder: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D2C88C0-E9D5-48EB-9312-F1B3EC0D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080370"/>
            <a:ext cx="41239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7FEE0-76B5-472B-8E46-3F0F32848431}"/>
              </a:ext>
            </a:extLst>
          </p:cNvPr>
          <p:cNvSpPr txBox="1"/>
          <p:nvPr/>
        </p:nvSpPr>
        <p:spPr>
          <a:xfrm>
            <a:off x="4937527" y="384259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Writing TypeScript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might also like to write your tests in TypeScript too: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556679" y="2019127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3A0B59F-B626-4E67-8445-A64D32B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0481"/>
            <a:ext cx="4123906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test('adds numbers correctly',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expected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30;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880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Dependencies for TypeScript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Jest support for TypeScript requires Babel, so you must define the following dependencies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Install using either of these commands: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764552" y="326160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66F75880-B96E-45DE-81F1-87C2E2E7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579397"/>
            <a:ext cx="4123906" cy="163185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"scripts":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"test": "jest"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"@babel/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-typescript": "^7.15.0",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"@types/jest": "^27.0.2",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"babel-jest": "^27.2.5"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F0D1E-B04A-4689-A9C6-1B3B11928753}"/>
              </a:ext>
            </a:extLst>
          </p:cNvPr>
          <p:cNvSpPr txBox="1"/>
          <p:nvPr/>
        </p:nvSpPr>
        <p:spPr>
          <a:xfrm>
            <a:off x="1590113" y="4161901"/>
            <a:ext cx="41984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066B-AE6F-4531-A2FD-4D924C3BBFDE}"/>
              </a:ext>
            </a:extLst>
          </p:cNvPr>
          <p:cNvSpPr txBox="1"/>
          <p:nvPr/>
        </p:nvSpPr>
        <p:spPr>
          <a:xfrm>
            <a:off x="1590113" y="4505883"/>
            <a:ext cx="41984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34061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Configuring Babel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must configure Babel support for TypeScript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379832" y="215867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babel.config.json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66F75880-B96E-45DE-81F1-87C2E2E7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8821"/>
            <a:ext cx="4123906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n-N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nn-N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"presets": [</a:t>
            </a:r>
          </a:p>
          <a:p>
            <a:pPr defTabSz="739775">
              <a:defRPr/>
            </a:pPr>
            <a:r>
              <a:rPr lang="nn-N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"@babel/preset-typescript"</a:t>
            </a:r>
          </a:p>
          <a:p>
            <a:pPr defTabSz="739775">
              <a:defRPr/>
            </a:pPr>
            <a:r>
              <a:rPr lang="nn-N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defTabSz="739775">
              <a:defRPr/>
            </a:pPr>
            <a:r>
              <a:rPr lang="nn-NO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87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normal, using either of the following commands: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578F8-BBC5-4927-9D9F-30E206D2D0E6}"/>
              </a:ext>
            </a:extLst>
          </p:cNvPr>
          <p:cNvSpPr txBox="1"/>
          <p:nvPr/>
        </p:nvSpPr>
        <p:spPr>
          <a:xfrm>
            <a:off x="1559629" y="1579183"/>
            <a:ext cx="409115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B0D4C-78FE-4A56-BD4A-F2B33892A624}"/>
              </a:ext>
            </a:extLst>
          </p:cNvPr>
          <p:cNvSpPr txBox="1"/>
          <p:nvPr/>
        </p:nvSpPr>
        <p:spPr>
          <a:xfrm>
            <a:off x="1559629" y="1931725"/>
            <a:ext cx="409115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</a:t>
            </a:r>
          </a:p>
        </p:txBody>
      </p:sp>
    </p:spTree>
    <p:extLst>
      <p:ext uri="{BB962C8B-B14F-4D97-AF65-F5344CB8AC3E}">
        <p14:creationId xmlns:p14="http://schemas.microsoft.com/office/powerpoint/2010/main" val="299685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Writing Effective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3.5	 </a:t>
            </a:r>
            <a:r>
              <a:rPr lang="en-GB" sz="2400" dirty="0">
                <a:latin typeface="+mj-lt"/>
              </a:rPr>
              <a:t>Gathering Test Coverage Information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13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realistic application, your code will contain lots of: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GB" dirty="0"/>
              <a:t> branches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GB" dirty="0"/>
              <a:t> statements</a:t>
            </a:r>
          </a:p>
          <a:p>
            <a:pPr lvl="1"/>
            <a:r>
              <a:rPr lang="en-GB" dirty="0"/>
              <a:t>function calls</a:t>
            </a:r>
          </a:p>
          <a:p>
            <a:pPr lvl="1"/>
            <a:endParaRPr lang="en-GB" dirty="0"/>
          </a:p>
          <a:p>
            <a:r>
              <a:rPr lang="en-GB" dirty="0"/>
              <a:t>It's important that you thoroughly test</a:t>
            </a:r>
            <a:br>
              <a:rPr lang="en-GB" dirty="0"/>
            </a:br>
            <a:r>
              <a:rPr lang="en-GB" dirty="0"/>
              <a:t>every possible path of execution</a:t>
            </a:r>
          </a:p>
          <a:p>
            <a:pPr lvl="1"/>
            <a:r>
              <a:rPr lang="en-GB" dirty="0"/>
              <a:t>To ensure every path works correctly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55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understand the need for setup and teardown methods, see the following code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SetupTeardown</a:t>
            </a:r>
            <a:r>
              <a:rPr lang="en-GB" dirty="0"/>
              <a:t>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accounting.js</a:t>
            </a:r>
            <a:r>
              <a:rPr lang="en-GB" dirty="0"/>
              <a:t> defines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/>
              <a:t> class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accounting1.test.js</a:t>
            </a:r>
            <a:r>
              <a:rPr lang="en-GB" dirty="0"/>
              <a:t> tests its methods</a:t>
            </a:r>
          </a:p>
          <a:p>
            <a:pPr lvl="1"/>
            <a:endParaRPr lang="en-GB" dirty="0"/>
          </a:p>
          <a:p>
            <a:r>
              <a:rPr lang="en-GB" dirty="0"/>
              <a:t>Note the duplicate code in the tests</a:t>
            </a:r>
          </a:p>
          <a:p>
            <a:pPr lvl="1"/>
            <a:r>
              <a:rPr lang="en-GB" dirty="0"/>
              <a:t>Each test creates a fresh object, </a:t>
            </a:r>
            <a:br>
              <a:rPr lang="en-GB" dirty="0"/>
            </a:br>
            <a:r>
              <a:rPr lang="en-GB" dirty="0"/>
              <a:t>to ensure each test is independent</a:t>
            </a:r>
          </a:p>
          <a:p>
            <a:pPr lvl="1"/>
            <a:endParaRPr lang="en-GB" dirty="0"/>
          </a:p>
          <a:p>
            <a:r>
              <a:rPr lang="en-GB" dirty="0"/>
              <a:t>Duplicate code is not recommended!</a:t>
            </a:r>
          </a:p>
          <a:p>
            <a:pPr lvl="1"/>
            <a:r>
              <a:rPr lang="en-GB" dirty="0"/>
              <a:t>We should follow the DRY principle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Code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D2C88C0-E9D5-48EB-9312-F1B3EC0D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83" y="730792"/>
            <a:ext cx="3025055" cy="31707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require('./util');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getGrade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examMark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status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examMark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(status != 'OK')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status;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examMark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70)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'A';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examMark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60)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'B';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examMark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50)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'C';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'Fail';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getGrade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7FEE0-76B5-472B-8E46-3F0F32848431}"/>
              </a:ext>
            </a:extLst>
          </p:cNvPr>
          <p:cNvSpPr txBox="1"/>
          <p:nvPr/>
        </p:nvSpPr>
        <p:spPr>
          <a:xfrm>
            <a:off x="2516596" y="3965702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TestCoverage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9714BF4-42F6-4EBA-85DE-F610B5C3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35" y="730792"/>
            <a:ext cx="3025055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examMark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examMark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'Too low';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examMark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'Too high';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defTabSz="739775">
              <a:defRPr/>
            </a:pP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'OK';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A35EE-844C-4D05-AD3F-23B454CCE823}"/>
              </a:ext>
            </a:extLst>
          </p:cNvPr>
          <p:cNvSpPr txBox="1"/>
          <p:nvPr/>
        </p:nvSpPr>
        <p:spPr>
          <a:xfrm>
            <a:off x="5976608" y="242273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TestCoverage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45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Example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 these tests cover all execution paths?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556679" y="2019127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3A0B59F-B626-4E67-8445-A64D32B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83" y="730792"/>
            <a:ext cx="4477108" cy="240129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getGrade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the correct grade",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test('over 70 is grade A',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test('exactly 70 is grade A',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test('60s is grade B',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test('exactly 60 is grade B',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test('50s is grade C',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test('exactly 50 is grade C',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51897-41BA-4FC1-AEEF-1CE5FDC7CDF2}"/>
              </a:ext>
            </a:extLst>
          </p:cNvPr>
          <p:cNvSpPr txBox="1"/>
          <p:nvPr/>
        </p:nvSpPr>
        <p:spPr>
          <a:xfrm>
            <a:off x="3591778" y="3212207"/>
            <a:ext cx="2339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TestCoverage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165941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Obtaining Test Coverage Information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Jest is capable of producing test coverage information,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--coverage=true</a:t>
            </a:r>
            <a:r>
              <a:rPr lang="en-GB" dirty="0">
                <a:cs typeface="Courier New" panose="02070309020205020404" pitchFamily="49" charset="0"/>
              </a:rPr>
              <a:t> option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Generates the following coverage info: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578F8-BBC5-4927-9D9F-30E206D2D0E6}"/>
              </a:ext>
            </a:extLst>
          </p:cNvPr>
          <p:cNvSpPr txBox="1"/>
          <p:nvPr/>
        </p:nvSpPr>
        <p:spPr>
          <a:xfrm>
            <a:off x="1559629" y="1602727"/>
            <a:ext cx="459393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--coverage=true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B0D4C-78FE-4A56-BD4A-F2B33892A624}"/>
              </a:ext>
            </a:extLst>
          </p:cNvPr>
          <p:cNvSpPr txBox="1"/>
          <p:nvPr/>
        </p:nvSpPr>
        <p:spPr>
          <a:xfrm>
            <a:off x="1559629" y="1955269"/>
            <a:ext cx="459393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--coverage=true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52E42-6D00-425A-A6D8-368D2CFB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30" y="3157520"/>
            <a:ext cx="4593929" cy="9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Viewing the Test Coverage Report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Jest generates a report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folder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coverage-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Summary info, JSON format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clover.xml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 Summary info, XML format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-report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folder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Human-readable web page</a:t>
            </a:r>
          </a:p>
        </p:txBody>
      </p:sp>
    </p:spTree>
    <p:extLst>
      <p:ext uri="{BB962C8B-B14F-4D97-AF65-F5344CB8AC3E}">
        <p14:creationId xmlns:p14="http://schemas.microsoft.com/office/powerpoint/2010/main" val="16698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Common Setup and Teardown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Jest lets you put common setup and teardown code in functions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dirty="0">
                <a:cs typeface="Courier New" panose="02070309020205020404" pitchFamily="49" charset="0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Jest will call these methods before/after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each test in the test file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4544"/>
            <a:ext cx="44417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console.log('Setting up fresh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object');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acc1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('Tom');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console.log('Tearing down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object');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554043" y="2957071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accounting2.test.js</a:t>
            </a:r>
          </a:p>
        </p:txBody>
      </p:sp>
    </p:spTree>
    <p:extLst>
      <p:ext uri="{BB962C8B-B14F-4D97-AF65-F5344CB8AC3E}">
        <p14:creationId xmlns:p14="http://schemas.microsoft.com/office/powerpoint/2010/main" val="29895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One-Off Setup and Teardown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define one-off setup and teardown code in functions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beforeAll()</a:t>
            </a:r>
            <a:r>
              <a:rPr lang="en-GB" dirty="0">
                <a:cs typeface="Courier New" panose="02070309020205020404" pitchFamily="49" charset="0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Jest will call these methods once only,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at the start and end of your test run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9904"/>
            <a:ext cx="4441787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console.log('One-off setup tasks...');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console.log('One-off teardown tasks...');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554043" y="280485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accounting3.test.js</a:t>
            </a:r>
          </a:p>
        </p:txBody>
      </p:sp>
    </p:spTree>
    <p:extLst>
      <p:ext uri="{BB962C8B-B14F-4D97-AF65-F5344CB8AC3E}">
        <p14:creationId xmlns:p14="http://schemas.microsoft.com/office/powerpoint/2010/main" val="9545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Suite-Specific Setup/Teardown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define suite-specific setup/teardown code: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beforeAll()</a:t>
            </a:r>
            <a:r>
              <a:rPr lang="en-GB" dirty="0">
                <a:cs typeface="Courier New" panose="02070309020205020404" pitchFamily="49" charset="0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Before/after all tests in the suite</a:t>
            </a:r>
          </a:p>
          <a:p>
            <a:pPr lvl="2"/>
            <a:endParaRPr lang="en-GB" sz="1200" dirty="0"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Before/after each test in the suite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5715"/>
            <a:ext cx="44417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describe('Suite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…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…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…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…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400994" y="2631352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accounting4.test.js</a:t>
            </a:r>
          </a:p>
        </p:txBody>
      </p:sp>
    </p:spTree>
    <p:extLst>
      <p:ext uri="{BB962C8B-B14F-4D97-AF65-F5344CB8AC3E}">
        <p14:creationId xmlns:p14="http://schemas.microsoft.com/office/powerpoint/2010/main" val="17590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Writing Effective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3.2	 </a:t>
            </a:r>
            <a:r>
              <a:rPr lang="en-GB" sz="2400" dirty="0">
                <a:latin typeface="+mj-lt"/>
              </a:rPr>
              <a:t>Defining Parameterized Tests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understand the need for parameterized tests, see the following code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ParameterizedTests</a:t>
            </a:r>
            <a:r>
              <a:rPr lang="en-GB" dirty="0"/>
              <a:t>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calc.js</a:t>
            </a:r>
            <a:r>
              <a:rPr lang="en-GB" dirty="0"/>
              <a:t> defines a simple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GB" dirty="0"/>
              <a:t> function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calc1.test.js</a:t>
            </a:r>
            <a:r>
              <a:rPr lang="en-GB" dirty="0"/>
              <a:t> tests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GB" dirty="0"/>
              <a:t> function</a:t>
            </a:r>
          </a:p>
          <a:p>
            <a:pPr lvl="1"/>
            <a:endParaRPr lang="en-GB" dirty="0"/>
          </a:p>
          <a:p>
            <a:r>
              <a:rPr lang="en-GB" dirty="0"/>
              <a:t>Note the similarity between the tests</a:t>
            </a:r>
          </a:p>
          <a:p>
            <a:pPr lvl="1"/>
            <a:r>
              <a:rPr lang="en-GB" dirty="0"/>
              <a:t>The code in each test is the same,</a:t>
            </a:r>
            <a:br>
              <a:rPr lang="en-GB" dirty="0"/>
            </a:br>
            <a:r>
              <a:rPr lang="en-GB" dirty="0"/>
              <a:t>all that's different is the values</a:t>
            </a:r>
          </a:p>
          <a:p>
            <a:pPr lvl="1"/>
            <a:endParaRPr lang="en-GB" dirty="0"/>
          </a:p>
          <a:p>
            <a:r>
              <a:rPr lang="en-GB" dirty="0"/>
              <a:t>There must be a better way to do this 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2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Parameterized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When you want to run the same test several times, with different values, you should define a </a:t>
            </a:r>
            <a:r>
              <a:rPr lang="en-GB" b="1" dirty="0">
                <a:cs typeface="Courier New" panose="02070309020205020404" pitchFamily="49" charset="0"/>
              </a:rPr>
              <a:t>parameterized test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test.each()</a:t>
            </a:r>
            <a:r>
              <a:rPr lang="en-GB" dirty="0">
                <a:cs typeface="Courier New" panose="02070309020205020404" pitchFamily="49" charset="0"/>
              </a:rPr>
              <a:t> runs the same test 3 times:</a:t>
            </a:r>
          </a:p>
          <a:p>
            <a:pPr lvl="1">
              <a:tabLst>
                <a:tab pos="3048000" algn="l"/>
              </a:tabLst>
            </a:pPr>
            <a:r>
              <a:rPr lang="en-GB" dirty="0">
                <a:cs typeface="Courier New" panose="02070309020205020404" pitchFamily="49" charset="0"/>
              </a:rPr>
              <a:t>1</a:t>
            </a:r>
            <a:r>
              <a:rPr lang="en-GB" baseline="30000" dirty="0">
                <a:cs typeface="Courier New" panose="02070309020205020404" pitchFamily="49" charset="0"/>
              </a:rPr>
              <a:t>st</a:t>
            </a:r>
            <a:r>
              <a:rPr lang="en-GB" dirty="0">
                <a:cs typeface="Courier New" panose="02070309020205020404" pitchFamily="49" charset="0"/>
              </a:rPr>
              <a:t> time, it passes in: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10,20,30</a:t>
            </a:r>
          </a:p>
          <a:p>
            <a:pPr lvl="1">
              <a:tabLst>
                <a:tab pos="3048000" algn="l"/>
              </a:tabLst>
            </a:pPr>
            <a:r>
              <a:rPr lang="en-GB" dirty="0">
                <a:cs typeface="Courier New" panose="02070309020205020404" pitchFamily="49" charset="0"/>
              </a:rPr>
              <a:t>2</a:t>
            </a:r>
            <a:r>
              <a:rPr lang="en-GB" baseline="30000" dirty="0">
                <a:cs typeface="Courier New" panose="02070309020205020404" pitchFamily="49" charset="0"/>
              </a:rPr>
              <a:t>nd</a:t>
            </a:r>
            <a:r>
              <a:rPr lang="en-GB" dirty="0">
                <a:cs typeface="Courier New" panose="02070309020205020404" pitchFamily="49" charset="0"/>
              </a:rPr>
              <a:t> time, it passes in: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10,-20,-10</a:t>
            </a:r>
          </a:p>
          <a:p>
            <a:pPr lvl="1">
              <a:tabLst>
                <a:tab pos="3048000" algn="l"/>
              </a:tabLst>
            </a:pPr>
            <a:r>
              <a:rPr lang="en-GB" dirty="0">
                <a:cs typeface="Courier New" panose="02070309020205020404" pitchFamily="49" charset="0"/>
              </a:rPr>
              <a:t>3</a:t>
            </a:r>
            <a:r>
              <a:rPr lang="en-GB" baseline="30000" dirty="0">
                <a:cs typeface="Courier New" panose="02070309020205020404" pitchFamily="49" charset="0"/>
              </a:rPr>
              <a:t>rd</a:t>
            </a:r>
            <a:r>
              <a:rPr lang="en-GB" dirty="0">
                <a:cs typeface="Courier New" panose="02070309020205020404" pitchFamily="49" charset="0"/>
              </a:rPr>
              <a:t> time, it passes in: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-10,-20,-30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4544"/>
            <a:ext cx="5493544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test.each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[10, 20, 30],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[10, -20, -10],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[-10, -20, -30]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(`add two numbers to give correct result`, (n1, n2, expected)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6049397" y="2957071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calc2.test.js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133BFAD-2226-4F9C-A3FD-0E512C3ED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4544"/>
            <a:ext cx="5493544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10, 20, 30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-20, -10],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[-10, -20, -30]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(`add two numbers to give correct result`, 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expected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8C17F587-3337-46DE-920D-7EB9B3BB4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4544"/>
            <a:ext cx="5493544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20, 30],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-20, -10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[-10, -20, -30]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(`add two numbers to give correct result`, 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expected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3A0B59F-B626-4E67-8445-A64D32B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4544"/>
            <a:ext cx="5493544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20, 30],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[10, -20, -10],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-10, -20, -30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('add two numbers to give correct result', 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expected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actual = add(n1, n2);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expect(actual).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495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7459</TotalTime>
  <Words>2808</Words>
  <Application>Microsoft Office PowerPoint</Application>
  <PresentationFormat>On-screen Show (16:9)</PresentationFormat>
  <Paragraphs>489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Lucida Console</vt:lpstr>
      <vt:lpstr>Univers</vt:lpstr>
      <vt:lpstr>Standard_LiveLessons_2017</vt:lpstr>
      <vt:lpstr>Lesson 3: Writing Effective Tests</vt:lpstr>
      <vt:lpstr>Lesson 3: Writing Effective Tests</vt:lpstr>
      <vt:lpstr>Overview</vt:lpstr>
      <vt:lpstr>Defining Common Setup and Teardown Code</vt:lpstr>
      <vt:lpstr>Defining One-Off Setup and Teardown Code</vt:lpstr>
      <vt:lpstr>Defining Suite-Specific Setup/Teardown Code</vt:lpstr>
      <vt:lpstr>Lesson 3: Writing Effective Tests</vt:lpstr>
      <vt:lpstr>Overview</vt:lpstr>
      <vt:lpstr>Defining Parameterized Tests</vt:lpstr>
      <vt:lpstr>Defining a Meaningful Title for Each Test</vt:lpstr>
      <vt:lpstr>Using Tagged Template Literal Syntax</vt:lpstr>
      <vt:lpstr>Lesson 3: Writing Effective Tests</vt:lpstr>
      <vt:lpstr>Throwing Errors in your Code</vt:lpstr>
      <vt:lpstr>Defining an Error Class</vt:lpstr>
      <vt:lpstr>Throwing Errors</vt:lpstr>
      <vt:lpstr>Setting up Tests</vt:lpstr>
      <vt:lpstr>Testing a Scenario that Doesn't Throw an Error</vt:lpstr>
      <vt:lpstr>Testing if an Error Occurs</vt:lpstr>
      <vt:lpstr>Testing for a Particular Type of Error</vt:lpstr>
      <vt:lpstr>Testing for a Particular Error Message</vt:lpstr>
      <vt:lpstr>Testing for a Precise Error Object</vt:lpstr>
      <vt:lpstr>Lesson 3: Writing Effective Tests</vt:lpstr>
      <vt:lpstr>Writing TypeScript Code</vt:lpstr>
      <vt:lpstr>Writing TypeScript Tests</vt:lpstr>
      <vt:lpstr>Specifying Dependencies for TypeScript</vt:lpstr>
      <vt:lpstr>Configuring Babel</vt:lpstr>
      <vt:lpstr>Running the Tests</vt:lpstr>
      <vt:lpstr>Lesson 3: Writing Effective Tests</vt:lpstr>
      <vt:lpstr>Overview</vt:lpstr>
      <vt:lpstr>Example Code</vt:lpstr>
      <vt:lpstr>Example Tests</vt:lpstr>
      <vt:lpstr>Obtaining Test Coverage Information</vt:lpstr>
      <vt:lpstr>Viewing the Test Coverage Report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273</cp:revision>
  <dcterms:created xsi:type="dcterms:W3CDTF">2015-09-28T19:52:00Z</dcterms:created>
  <dcterms:modified xsi:type="dcterms:W3CDTF">2022-07-05T11:56:47Z</dcterms:modified>
</cp:coreProperties>
</file>