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748" r:id="rId3"/>
    <p:sldId id="695" r:id="rId4"/>
    <p:sldId id="777" r:id="rId5"/>
    <p:sldId id="811" r:id="rId6"/>
    <p:sldId id="841" r:id="rId7"/>
    <p:sldId id="842" r:id="rId8"/>
    <p:sldId id="843" r:id="rId9"/>
    <p:sldId id="792" r:id="rId10"/>
    <p:sldId id="813" r:id="rId11"/>
    <p:sldId id="844" r:id="rId12"/>
    <p:sldId id="845" r:id="rId13"/>
    <p:sldId id="846" r:id="rId14"/>
    <p:sldId id="847" r:id="rId15"/>
    <p:sldId id="848" r:id="rId16"/>
    <p:sldId id="849" r:id="rId17"/>
    <p:sldId id="830" r:id="rId18"/>
    <p:sldId id="850" r:id="rId19"/>
    <p:sldId id="851" r:id="rId20"/>
    <p:sldId id="852" r:id="rId21"/>
    <p:sldId id="853" r:id="rId22"/>
    <p:sldId id="854" r:id="rId23"/>
    <p:sldId id="855" r:id="rId24"/>
    <p:sldId id="856" r:id="rId25"/>
    <p:sldId id="857" r:id="rId26"/>
    <p:sldId id="858" r:id="rId27"/>
    <p:sldId id="859" r:id="rId28"/>
    <p:sldId id="629" r:id="rId29"/>
    <p:sldId id="631" r:id="rId30"/>
    <p:sldId id="609" r:id="rId31"/>
    <p:sldId id="633" r:id="rId32"/>
    <p:sldId id="634" r:id="rId33"/>
    <p:sldId id="635" r:id="rId34"/>
    <p:sldId id="860" r:id="rId35"/>
    <p:sldId id="861" r:id="rId36"/>
    <p:sldId id="862" r:id="rId37"/>
    <p:sldId id="863" r:id="rId38"/>
    <p:sldId id="864" r:id="rId39"/>
    <p:sldId id="866" r:id="rId40"/>
    <p:sldId id="865" r:id="rId41"/>
    <p:sldId id="867" r:id="rId42"/>
    <p:sldId id="868" r:id="rId43"/>
    <p:sldId id="869" r:id="rId44"/>
    <p:sldId id="870" r:id="rId45"/>
    <p:sldId id="871" r:id="rId46"/>
    <p:sldId id="872" r:id="rId47"/>
    <p:sldId id="873" r:id="rId48"/>
    <p:sldId id="874" r:id="rId49"/>
    <p:sldId id="875" r:id="rId50"/>
    <p:sldId id="876" r:id="rId51"/>
    <p:sldId id="882" r:id="rId52"/>
    <p:sldId id="878" r:id="rId53"/>
    <p:sldId id="883" r:id="rId54"/>
    <p:sldId id="884" r:id="rId55"/>
    <p:sldId id="885" r:id="rId56"/>
    <p:sldId id="879" r:id="rId57"/>
    <p:sldId id="881" r:id="rId58"/>
    <p:sldId id="886" r:id="rId59"/>
    <p:sldId id="887" r:id="rId60"/>
    <p:sldId id="888" r:id="rId61"/>
    <p:sldId id="889" r:id="rId62"/>
    <p:sldId id="890" r:id="rId63"/>
    <p:sldId id="891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6CA62C"/>
    <a:srgbClr val="CCECFF"/>
    <a:srgbClr val="A5C5D0"/>
    <a:srgbClr val="FFE79B"/>
    <a:srgbClr val="FFD85D"/>
    <a:srgbClr val="157FA4"/>
    <a:srgbClr val="FFCC29"/>
    <a:srgbClr val="FFD757"/>
    <a:srgbClr val="74A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6327" autoAdjust="0"/>
  </p:normalViewPr>
  <p:slideViewPr>
    <p:cSldViewPr snapToGrid="0" snapToObjects="1">
      <p:cViewPr varScale="1">
        <p:scale>
          <a:sx n="106" d="100"/>
          <a:sy n="106" d="100"/>
        </p:scale>
        <p:origin x="69" y="259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9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9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8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5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13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1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80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1732310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1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00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4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2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5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389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04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3508374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2642411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38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54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6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605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58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1542028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18714737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32563450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463815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4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95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126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8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5173760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3192293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  <p:extLst>
      <p:ext uri="{BB962C8B-B14F-4D97-AF65-F5344CB8AC3E}">
        <p14:creationId xmlns:p14="http://schemas.microsoft.com/office/powerpoint/2010/main" val="3369712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2103C-606C-16FD-3C53-D7EF49BD3986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78F65A-D159-4EB4-985E-0B521D5B3498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C4EE28-8E30-A91E-A93E-B8279EFC4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1A1268-3A60-B274-E4CC-4D380C7E6B4A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445636-1C22-BD33-4C06-DD8BC3117638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35A428-B58E-D2D7-09D0-19B524AE0838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CDFB76-0DAD-13F4-EC11-73FE244D34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4D655-3A4F-F859-E2D9-C9FE3E620B3E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88D2C3-7CA2-468E-E89F-E32E88275F93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78D9CA-CE14-9619-0659-F64456A3EBC1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F2CD90-F709-ADFA-44D4-EE92F18B97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A35E51-E133-A7C0-F94E-26ABA12E856C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DD6154-59AB-34AD-C5C7-04D14743F5D7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F51406-0C8E-1EBA-4C77-6C7814DB1AC7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975A3A-AB68-73C3-2C0B-187BA10EF1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577A19-151D-21B0-1C5D-4D642C14763A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4898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4: Testing Asynchronous Operations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4.1	Testing </a:t>
            </a:r>
            <a:r>
              <a:rPr lang="en-GB" sz="2200" dirty="0" err="1">
                <a:latin typeface="+mj-lt"/>
              </a:rPr>
              <a:t>callback</a:t>
            </a:r>
            <a:r>
              <a:rPr lang="en-GB" sz="2200" dirty="0">
                <a:latin typeface="+mj-lt"/>
              </a:rPr>
              <a:t> functions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4.2	Testing errors from </a:t>
            </a:r>
            <a:r>
              <a:rPr lang="en-GB" sz="2200" dirty="0" err="1">
                <a:latin typeface="+mj-lt"/>
              </a:rPr>
              <a:t>callback</a:t>
            </a:r>
            <a:r>
              <a:rPr lang="en-GB" sz="2200" dirty="0">
                <a:latin typeface="+mj-lt"/>
              </a:rPr>
              <a:t> functions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4.3	Specifying a timeout for tests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4.4	Understanding promises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4.5	Testing promises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4.6	Using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2200" dirty="0">
                <a:latin typeface="+mj-lt"/>
              </a:rPr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2200" dirty="0">
                <a:latin typeface="+mj-lt"/>
              </a:rPr>
              <a:t> keywords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4.7	Getting started with </a:t>
            </a:r>
            <a:r>
              <a:rPr lang="en-GB" sz="2200" dirty="0" err="1">
                <a:latin typeface="+mj-lt"/>
              </a:rPr>
              <a:t>RxJs</a:t>
            </a:r>
            <a:endParaRPr lang="en-GB" sz="2200" dirty="0">
              <a:latin typeface="+mj-lt"/>
            </a:endParaRP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4.8	Going further with </a:t>
            </a:r>
            <a:r>
              <a:rPr lang="en-GB" sz="2200" dirty="0" err="1">
                <a:latin typeface="+mj-lt"/>
              </a:rPr>
              <a:t>RxJs</a:t>
            </a:r>
            <a:endParaRPr lang="en-GB" sz="2200" dirty="0">
              <a:latin typeface="+mj-lt"/>
            </a:endParaRP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realistic application, errors can occur</a:t>
            </a:r>
          </a:p>
          <a:p>
            <a:pPr lvl="1"/>
            <a:r>
              <a:rPr lang="en-GB" dirty="0"/>
              <a:t>It's important that you cater for these errors in your tests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In this section we'll see how to manage errors correctly when dealing with </a:t>
            </a:r>
            <a:r>
              <a:rPr lang="en-GB" dirty="0" err="1"/>
              <a:t>callback</a:t>
            </a:r>
            <a:r>
              <a:rPr lang="en-GB" dirty="0"/>
              <a:t> functions</a:t>
            </a:r>
          </a:p>
          <a:p>
            <a:pPr lvl="1"/>
            <a:r>
              <a:rPr lang="en-GB" dirty="0"/>
              <a:t>How to propagate errors </a:t>
            </a:r>
          </a:p>
          <a:p>
            <a:pPr lvl="1"/>
            <a:r>
              <a:rPr lang="en-GB" dirty="0"/>
              <a:t>How to test for errors</a:t>
            </a:r>
          </a:p>
          <a:p>
            <a:pPr lvl="1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TestingCallbacks_Errors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Incorrect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long-running function that throws an error: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technique won't work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code that runs within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is not enclosed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try/catch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71341" y="338926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0955AB-A270-4CF4-9AC1-4F15E42A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42401"/>
            <a:ext cx="4785286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slowOperationWithError_bad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(a, b,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(b === 0)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Error('Cannot divide by 0')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 / b)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2_000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5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Incorrect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naïve attempt to test the long-running function: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function call is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try/catch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this won't catch the error thrown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within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call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010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- incorrect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ops.slowOperationWithError_bad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0, null);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(err)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77903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010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- incorrect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ops.slowOperationWithError_bad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0, null);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(err)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9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Incorrect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- incorrect technique"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detectOpenHandles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24BA0-51D0-43F8-B9C2-AA67437A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847"/>
            <a:ext cx="4909833" cy="27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correct way to propagate errors from a long-running function is via a separate "error"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71341" y="404240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0955AB-A270-4CF4-9AC1-4F15E42A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65983"/>
            <a:ext cx="4785286" cy="24012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slowOperationWithError_good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(a, b,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(b == 0)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 / b)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2_000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98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correct way to test that the long-running function produces an error when expected: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function call specifies an error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error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verifies the error message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5983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- 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expect(error).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ops.slowOperationWithError_good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0, null,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803031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13B618D-3130-4457-A165-132CD7F9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5983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- 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expect(error).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ops.slowOperationWithError_good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0, null,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553DA2-186C-45BB-BA98-84B9FCEE9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5983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- 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expect(error).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('Cannot divide by 0');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ops.slowOperationWithError_good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(10, 0, null,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testError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959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Propagating Errors - 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68996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- correct technique"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6E28C-78AF-41FA-AC19-88C0370E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847"/>
            <a:ext cx="4909833" cy="15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4.3	 Specifying a Timeout for Tests</a:t>
            </a:r>
          </a:p>
        </p:txBody>
      </p:sp>
    </p:spTree>
    <p:extLst>
      <p:ext uri="{BB962C8B-B14F-4D97-AF65-F5344CB8AC3E}">
        <p14:creationId xmlns:p14="http://schemas.microsoft.com/office/powerpoint/2010/main" val="35252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/>
              <a:t>By default, Jest imposes a maximum timeout of 5 seconds for a test to complete</a:t>
            </a:r>
          </a:p>
          <a:p>
            <a:pPr lvl="1"/>
            <a:r>
              <a:rPr lang="en-GB" dirty="0"/>
              <a:t>This is a reasonable timeout for most unit-testing scenarios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you want to test code that takes longer</a:t>
            </a:r>
            <a:br>
              <a:rPr lang="en-GB" dirty="0"/>
            </a:br>
            <a:r>
              <a:rPr lang="en-GB" dirty="0"/>
              <a:t>than 5 seconds to complete:</a:t>
            </a:r>
          </a:p>
          <a:p>
            <a:pPr lvl="1"/>
            <a:r>
              <a:rPr lang="en-GB" dirty="0"/>
              <a:t>You can specify a longer timeout </a:t>
            </a:r>
            <a:br>
              <a:rPr lang="en-GB" dirty="0"/>
            </a:br>
            <a:r>
              <a:rPr lang="en-GB" dirty="0"/>
              <a:t>for your Jest test(s)</a:t>
            </a:r>
          </a:p>
          <a:p>
            <a:pPr lvl="1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TestingCallbacks_Timeouts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4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Function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3833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function that takes longer than 5 seconds to complete: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71341" y="2326217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0955AB-A270-4CF4-9AC1-4F15E42A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1468"/>
            <a:ext cx="478528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3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4.1	 </a:t>
            </a:r>
            <a:r>
              <a:rPr lang="en-GB" sz="2400" dirty="0">
                <a:latin typeface="+mj-lt"/>
              </a:rPr>
              <a:t>Testing </a:t>
            </a:r>
            <a:r>
              <a:rPr lang="en-GB" sz="2400" dirty="0" err="1">
                <a:latin typeface="+mj-lt"/>
              </a:rPr>
              <a:t>Callback</a:t>
            </a:r>
            <a:r>
              <a:rPr lang="en-GB" sz="2400" dirty="0">
                <a:latin typeface="+mj-lt"/>
              </a:rPr>
              <a:t> 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Using the Default Timeout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test, which uses the default timeout: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481746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5010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using default timeout',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ops.verySlowOperation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13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Using the Default Timeout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909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using default timeout"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6AC26-1FE0-413B-8F25-622207776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572047"/>
            <a:ext cx="4910923" cy="353147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444207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Specifying a Timeout for a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specify a timeout for a test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Pass the timeout as the 3</a:t>
            </a:r>
            <a:r>
              <a:rPr lang="en-GB" baseline="30000" dirty="0">
                <a:cs typeface="Courier New" panose="02070309020205020404" pitchFamily="49" charset="0"/>
              </a:rPr>
              <a:t>rd</a:t>
            </a:r>
            <a:r>
              <a:rPr lang="en-GB" dirty="0">
                <a:cs typeface="Courier New" panose="02070309020205020404" pitchFamily="49" charset="0"/>
              </a:rPr>
              <a:t> parameter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84210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5367"/>
            <a:ext cx="4785287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using specific timeout',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ops.verySlowOperation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10_000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747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Specifying a Timeout for a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909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using specific timeout"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E198F-9B53-4E28-9B7F-91C24AFB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87317"/>
            <a:ext cx="4919103" cy="15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Specifying a Timeout for all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specify a timeout for all tests, if you like 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Define the timeout in a setup file: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Register the setup file as follows: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67081" y="232409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setupTests.js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02979"/>
            <a:ext cx="478528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jest.setTimeout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(10_000); 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4A3AEAC-00B7-4EF4-B092-67BE18CE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86065"/>
            <a:ext cx="4785287" cy="5546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setupFilesAfterEnv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"./setupTests.js"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9863B-76C9-4E42-AC25-263807653784}"/>
              </a:ext>
            </a:extLst>
          </p:cNvPr>
          <p:cNvSpPr txBox="1"/>
          <p:nvPr/>
        </p:nvSpPr>
        <p:spPr>
          <a:xfrm>
            <a:off x="5290137" y="4107212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jest.config.js</a:t>
            </a:r>
          </a:p>
        </p:txBody>
      </p:sp>
    </p:spTree>
    <p:extLst>
      <p:ext uri="{BB962C8B-B14F-4D97-AF65-F5344CB8AC3E}">
        <p14:creationId xmlns:p14="http://schemas.microsoft.com/office/powerpoint/2010/main" val="28695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Specifying a Timeout for all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909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D27DC-F6D1-4ADA-A639-2CCDD57C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892298"/>
            <a:ext cx="4915962" cy="15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4.4	 Understanding Promises</a:t>
            </a:r>
          </a:p>
        </p:txBody>
      </p:sp>
    </p:spTree>
    <p:extLst>
      <p:ext uri="{BB962C8B-B14F-4D97-AF65-F5344CB8AC3E}">
        <p14:creationId xmlns:p14="http://schemas.microsoft.com/office/powerpoint/2010/main" val="207026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/>
              <a:t>Promises are an alternative to </a:t>
            </a:r>
            <a:r>
              <a:rPr lang="en-GB" dirty="0" err="1"/>
              <a:t>callbacks</a:t>
            </a:r>
            <a:r>
              <a:rPr lang="en-GB" dirty="0"/>
              <a:t> for long-running tasks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represents a future value (or error)</a:t>
            </a:r>
          </a:p>
          <a:p>
            <a:pPr lvl="2"/>
            <a:endParaRPr lang="en-GB" dirty="0"/>
          </a:p>
          <a:p>
            <a:r>
              <a:rPr lang="en-GB" dirty="0"/>
              <a:t>In this section: </a:t>
            </a:r>
          </a:p>
          <a:p>
            <a:pPr lvl="1"/>
            <a:r>
              <a:rPr lang="en-GB" dirty="0"/>
              <a:t>We'll see how to use promises in a web app</a:t>
            </a:r>
          </a:p>
          <a:p>
            <a:pPr lvl="2"/>
            <a:endParaRPr lang="en-GB" dirty="0"/>
          </a:p>
          <a:p>
            <a:r>
              <a:rPr lang="en-GB" dirty="0"/>
              <a:t>In the next section:</a:t>
            </a:r>
          </a:p>
          <a:p>
            <a:pPr lvl="1"/>
            <a:r>
              <a:rPr lang="en-GB" dirty="0"/>
              <a:t>We'll see how to test promises by using Jest</a:t>
            </a:r>
          </a:p>
          <a:p>
            <a:pPr lvl="2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TestingPromises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Promise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to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Notes:</a:t>
            </a:r>
          </a:p>
          <a:p>
            <a:pPr lvl="1"/>
            <a:r>
              <a:rPr lang="en-GB" dirty="0"/>
              <a:t>Pass a function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constructor</a:t>
            </a:r>
          </a:p>
          <a:p>
            <a:pPr lvl="1"/>
            <a:r>
              <a:rPr lang="en-GB" dirty="0"/>
              <a:t>In the function, do some long-running task</a:t>
            </a:r>
          </a:p>
          <a:p>
            <a:pPr lvl="1"/>
            <a:r>
              <a:rPr lang="en-GB" dirty="0"/>
              <a:t>If successful, invoke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pPr lvl="1"/>
            <a:r>
              <a:rPr lang="en-GB" dirty="0"/>
              <a:t>Otherwise, invoke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CC7B09A-29C1-4DE6-937D-B76CE13B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70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Promise((resolve, reject)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 long-running task …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(success)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91714AD-1A6D-43A2-B2FC-E3244725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70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(resolve, reject)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Some long-running task …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(success)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F6B97691-B7AC-46C7-82F1-05D835ED7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70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Promise((resolve, reject)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long-running task …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(success)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B994E465-933A-45B2-8674-58B00B21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70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Promise((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reject)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 long-running task …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(success)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47CEF17-5C1F-4FFD-B50B-E369D7508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270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Promise((resolve,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 Some long-running task …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(success)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resolve(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reject(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586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a Promise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Client code can pin handlers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to handle "on resolved"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to handle "on rejected"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There's also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that takes 2 functions:</a:t>
            </a:r>
          </a:p>
          <a:p>
            <a:pPr lvl="1"/>
            <a:r>
              <a:rPr lang="en-GB" dirty="0"/>
              <a:t>The 1</a:t>
            </a:r>
            <a:r>
              <a:rPr lang="en-GB" baseline="30000" dirty="0"/>
              <a:t>st</a:t>
            </a:r>
            <a:r>
              <a:rPr lang="en-GB" dirty="0"/>
              <a:t> function handles "on resolved"</a:t>
            </a:r>
          </a:p>
          <a:p>
            <a:pPr lvl="1"/>
            <a:r>
              <a:rPr lang="en-GB" dirty="0"/>
              <a:t>The 2</a:t>
            </a:r>
            <a:r>
              <a:rPr lang="en-GB" baseline="30000" dirty="0"/>
              <a:t>nd</a:t>
            </a:r>
            <a:r>
              <a:rPr lang="en-GB" dirty="0"/>
              <a:t> function handles "on rejected"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4B7968B-2EA3-4314-847D-D54E9D6C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0396"/>
            <a:ext cx="4785287" cy="37750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=&gt; {…})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.catch(error =&gt; {…})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E7228B28-BE55-43ED-9C3C-6FB9279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4202849"/>
            <a:ext cx="4785287" cy="37750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=&gt; {…},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error  =&gt; {…})</a:t>
            </a:r>
          </a:p>
        </p:txBody>
      </p:sp>
    </p:spTree>
    <p:extLst>
      <p:ext uri="{BB962C8B-B14F-4D97-AF65-F5344CB8AC3E}">
        <p14:creationId xmlns:p14="http://schemas.microsoft.com/office/powerpoint/2010/main" val="7343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processing is commonplace in JavaScript</a:t>
            </a:r>
          </a:p>
          <a:p>
            <a:pPr lvl="1"/>
            <a:r>
              <a:rPr lang="en-GB" dirty="0"/>
              <a:t>E.g., make an Ajax call to a REST service</a:t>
            </a:r>
          </a:p>
          <a:p>
            <a:pPr lvl="1"/>
            <a:endParaRPr lang="en-GB" dirty="0"/>
          </a:p>
          <a:p>
            <a:r>
              <a:rPr lang="en-GB" dirty="0"/>
              <a:t>One way to process the result of a long-running function is to use </a:t>
            </a:r>
            <a:r>
              <a:rPr lang="en-GB" dirty="0" err="1"/>
              <a:t>callbacks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Pass a </a:t>
            </a:r>
            <a:r>
              <a:rPr lang="en-GB" dirty="0" err="1"/>
              <a:t>callback</a:t>
            </a:r>
            <a:r>
              <a:rPr lang="en-GB" dirty="0"/>
              <a:t> into a long-running function</a:t>
            </a:r>
          </a:p>
          <a:p>
            <a:pPr lvl="1"/>
            <a:r>
              <a:rPr lang="en-GB" dirty="0"/>
              <a:t>The function invokes the </a:t>
            </a:r>
            <a:r>
              <a:rPr lang="en-GB" dirty="0" err="1"/>
              <a:t>callback</a:t>
            </a:r>
            <a:r>
              <a:rPr lang="en-GB" dirty="0"/>
              <a:t> when ready</a:t>
            </a:r>
          </a:p>
          <a:p>
            <a:pPr lvl="1"/>
            <a:endParaRPr lang="en-GB" dirty="0"/>
          </a:p>
          <a:p>
            <a:r>
              <a:rPr lang="en-GB" dirty="0"/>
              <a:t>In this section we'll see:</a:t>
            </a:r>
          </a:p>
          <a:p>
            <a:pPr lvl="1"/>
            <a:r>
              <a:rPr lang="en-GB" dirty="0"/>
              <a:t>How to define a long-running function</a:t>
            </a:r>
          </a:p>
          <a:p>
            <a:pPr lvl="1"/>
            <a:r>
              <a:rPr lang="en-GB" dirty="0"/>
              <a:t>How to test the </a:t>
            </a:r>
            <a:r>
              <a:rPr lang="en-GB" dirty="0" err="1"/>
              <a:t>callback</a:t>
            </a:r>
            <a:r>
              <a:rPr lang="en-GB" dirty="0"/>
              <a:t> is invoked properly</a:t>
            </a:r>
          </a:p>
        </p:txBody>
      </p:sp>
    </p:spTree>
    <p:extLst>
      <p:ext uri="{BB962C8B-B14F-4D97-AF65-F5344CB8AC3E}">
        <p14:creationId xmlns:p14="http://schemas.microsoft.com/office/powerpoint/2010/main" val="3794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Chaining Promises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So, you can chain many calls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one of the main benefits of using promises</a:t>
            </a:r>
          </a:p>
          <a:p>
            <a:pPr lvl="1"/>
            <a:r>
              <a:rPr lang="en-GB" dirty="0"/>
              <a:t>Cleaner than using traditional </a:t>
            </a:r>
            <a:r>
              <a:rPr lang="en-GB" dirty="0" err="1"/>
              <a:t>callbacks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which can lead to tricky nested handlers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7EA2275-EB62-4B73-B5AC-A6BE3E26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8562"/>
            <a:ext cx="4785287" cy="68528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(onResolved1)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.then(onResolved2)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.then(onResolved3)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7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see an example of how to use promises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TestingPromises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in a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71A83-6E8D-4A94-BE63-9BC38C649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69" y="1973323"/>
            <a:ext cx="4821604" cy="15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23138"/>
            <a:ext cx="7548179" cy="560552"/>
          </a:xfrm>
        </p:spPr>
        <p:txBody>
          <a:bodyPr/>
          <a:lstStyle/>
          <a:p>
            <a:r>
              <a:rPr lang="en-GB" dirty="0"/>
              <a:t>Resolving/Rejecting a Promise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When you click the button, the on-click handler runs</a:t>
            </a:r>
          </a:p>
          <a:p>
            <a:pPr lvl="1" eaLnBrk="1" hangingPunct="1"/>
            <a:r>
              <a:rPr lang="en-GB" dirty="0"/>
              <a:t>Generates a random number between 0 and 1</a:t>
            </a:r>
          </a:p>
          <a:p>
            <a:pPr lvl="1" eaLnBrk="1" hangingPunct="1"/>
            <a:r>
              <a:rPr lang="en-GB" dirty="0"/>
              <a:t>Sets up a timer, which waits for a random period</a:t>
            </a:r>
          </a:p>
          <a:p>
            <a:pPr lvl="1" eaLnBrk="1" hangingPunct="1"/>
            <a:r>
              <a:rPr lang="en-GB" dirty="0"/>
              <a:t>When the time is up, the code resolves or rejects the 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576F8-EE1F-4E17-B8A5-AD133E6C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37" y="3754063"/>
            <a:ext cx="3909849" cy="1274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BE93E-0BD0-403C-BC68-5CB18CF1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437" y="2351696"/>
            <a:ext cx="3909849" cy="12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Resolving/Rejecting Many Promises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Click the button several times in rapid succession</a:t>
            </a:r>
          </a:p>
          <a:p>
            <a:pPr lvl="1" eaLnBrk="1" hangingPunct="1"/>
            <a:r>
              <a:rPr lang="en-GB" dirty="0"/>
              <a:t>A 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is created on each click</a:t>
            </a:r>
          </a:p>
          <a:p>
            <a:pPr lvl="1" eaLnBrk="1" hangingPunct="1"/>
            <a:r>
              <a:rPr lang="en-GB" dirty="0"/>
              <a:t>When each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is settled, it will "resolve" or "reject"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D716A-40B9-49F5-8A81-4D01541E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36" y="1993159"/>
            <a:ext cx="3909849" cy="2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Courier New" panose="02070309020205020404" pitchFamily="49" charset="0"/>
              </a:rPr>
              <a:t>Understanding the Code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take a look at the code in the example…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the code that performs a long-running task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and yields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task.js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For the code that consumes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object and displays results: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ui.js</a:t>
            </a:r>
          </a:p>
        </p:txBody>
      </p:sp>
    </p:spTree>
    <p:extLst>
      <p:ext uri="{BB962C8B-B14F-4D97-AF65-F5344CB8AC3E}">
        <p14:creationId xmlns:p14="http://schemas.microsoft.com/office/powerpoint/2010/main" val="34288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4.5	 Testing Promises</a:t>
            </a:r>
          </a:p>
        </p:txBody>
      </p:sp>
    </p:spTree>
    <p:extLst>
      <p:ext uri="{BB962C8B-B14F-4D97-AF65-F5344CB8AC3E}">
        <p14:creationId xmlns:p14="http://schemas.microsoft.com/office/powerpoint/2010/main" val="82098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/>
              <a:t>In this section we'll see how to test the following code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TestingPromises</a:t>
            </a:r>
            <a:r>
              <a:rPr lang="en-GB" dirty="0"/>
              <a:t> folder</a:t>
            </a:r>
          </a:p>
          <a:p>
            <a:pPr lvl="1"/>
            <a:endParaRPr lang="en-GB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AACAE60-9359-4197-B380-EA8285B6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0733"/>
            <a:ext cx="4785287" cy="230111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new Promise(function (resolve, reject) {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0.5)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resolve(`Task ${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resolved`);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reject(`Task ${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rejected`);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5000);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76384-09CD-4C6C-BD5C-E827D4A8EE0E}"/>
              </a:ext>
            </a:extLst>
          </p:cNvPr>
          <p:cNvSpPr txBox="1"/>
          <p:nvPr/>
        </p:nvSpPr>
        <p:spPr>
          <a:xfrm>
            <a:off x="5833006" y="3988347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task.js</a:t>
            </a:r>
          </a:p>
        </p:txBody>
      </p:sp>
    </p:spTree>
    <p:extLst>
      <p:ext uri="{BB962C8B-B14F-4D97-AF65-F5344CB8AC3E}">
        <p14:creationId xmlns:p14="http://schemas.microsoft.com/office/powerpoint/2010/main" val="154181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a Promise Resolves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Jest, this is how to test that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 "resolves":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Invoke the function-under-test,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which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>
                <a:cs typeface="Courier New" panose="02070309020205020404" pitchFamily="49" charset="0"/>
              </a:rPr>
              <a:t> on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and verify the "resolved" result is correct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 from the test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so Jest can wait for its completion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444025" y="216193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0.3).then(data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7BEF99B-3A75-46F1-B02B-DB2D68B5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(1, 0.3)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.then(data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0C4D3A7-97FD-4CA3-BD37-C4168B82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0.3).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then(data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6FE0C63-FF80-4FA2-8803-77977EB0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0.3).then(data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024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a Promise Rejects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Jest, this is how to test that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 "rejects":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GB" dirty="0">
                <a:cs typeface="Courier New" panose="02070309020205020404" pitchFamily="49" charset="0"/>
              </a:rPr>
              <a:t> to tell Jest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that 1 assertion must occur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Invoke the function-under-test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>
                <a:cs typeface="Courier New" panose="02070309020205020404" pitchFamily="49" charset="0"/>
              </a:rPr>
              <a:t> and verify the error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 from the test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444025" y="229706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task.test.js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8371EA-4D53-4A1E-A237-D04ADF9CA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0.5).catch(err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7990D8D-CAE3-40F7-A866-D1F86DCC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0.5).catch(err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EB75C83-2BA8-4CB8-BE59-BF0BD4A57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(1, 0.5)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E34178-77B9-4FC8-94B2-FF48441E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(1, 0.5)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.catch(err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B01A-251B-4F13-83CB-A3FB7A1D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237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0.5).catch(err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87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909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promises using then/catch"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F7EBA-57F1-4256-8932-01BBBCAB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65722"/>
            <a:ext cx="4887022" cy="17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Long-Running Function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a long-running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TestingCallbacks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following points: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function receives a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r>
              <a:rPr lang="en-GB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function simulates a slow operation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by invoking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After the timeout, the function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invokes the </a:t>
            </a:r>
            <a:r>
              <a:rPr lang="en-GB" dirty="0" err="1">
                <a:cs typeface="Courier New" panose="02070309020205020404" pitchFamily="49" charset="0"/>
              </a:rPr>
              <a:t>callback</a:t>
            </a:r>
            <a:r>
              <a:rPr lang="en-GB" dirty="0">
                <a:cs typeface="Courier New" panose="02070309020205020404" pitchFamily="49" charset="0"/>
              </a:rPr>
              <a:t> with a result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371341" y="2227121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BF3A218-EB1B-4B79-9BE8-49F4A143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7377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(42), 2_000)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7C5D17B-82EE-402F-A50A-146BF517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7377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(42), 2_000)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7898816-D524-4A69-84A4-5A26499C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7377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2_000)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E0955AB-A270-4CF4-9AC1-4F15E42A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607377"/>
            <a:ext cx="4785286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2_000)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Resolves and Rejects Matchers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Jest defines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resolves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rejects</a:t>
            </a:r>
            <a:r>
              <a:rPr lang="en-GB" dirty="0">
                <a:cs typeface="Courier New" panose="02070309020205020404" pitchFamily="49" charset="0"/>
              </a:rPr>
              <a:t> matchers, which you can use to test the outcome of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444025" y="340065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task.test.js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B01A-251B-4F13-83CB-A3FB7A1D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44713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0.3))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 0.5))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8831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57089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promises using resolves/rejects matchers"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EBB3A-1149-4FBC-8020-EE18D782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88244"/>
            <a:ext cx="4887021" cy="17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4.6	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2400" dirty="0">
                <a:latin typeface="+mj-lt"/>
              </a:rPr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sz="2400" dirty="0">
                <a:latin typeface="+mj-lt"/>
              </a:rPr>
              <a:t> Keywords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65807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keywords are quite new in JavaScript</a:t>
            </a:r>
          </a:p>
          <a:p>
            <a:pPr lvl="1"/>
            <a:r>
              <a:rPr lang="en-GB" dirty="0"/>
              <a:t>They simplify how you deal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objects</a:t>
            </a:r>
          </a:p>
          <a:p>
            <a:pPr lvl="2"/>
            <a:endParaRPr lang="en-GB" dirty="0"/>
          </a:p>
          <a:p>
            <a:r>
              <a:rPr lang="en-GB" dirty="0"/>
              <a:t>In this section we'll see how to: 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in web app code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in Jest tests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TestingPromises_AsyncAwait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1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Keywords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Understanding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keyword:</a:t>
            </a:r>
          </a:p>
          <a:p>
            <a:pPr lvl="1"/>
            <a:r>
              <a:rPr lang="en-GB" dirty="0"/>
              <a:t>When you call a function that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you can prefix the call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The remainder of the code in the calling function is automatically moved into a “then” </a:t>
            </a:r>
            <a:r>
              <a:rPr lang="en-GB" dirty="0" err="1"/>
              <a:t>callback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Understanding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keyword:</a:t>
            </a:r>
          </a:p>
          <a:p>
            <a:pPr lvl="1"/>
            <a:r>
              <a:rPr lang="en-GB" dirty="0"/>
              <a:t>If you use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expression in a function,</a:t>
            </a:r>
            <a:br>
              <a:rPr lang="en-GB" dirty="0"/>
            </a:br>
            <a:r>
              <a:rPr lang="en-GB" dirty="0"/>
              <a:t>you must prefix the function declaration </a:t>
            </a:r>
            <a:br>
              <a:rPr lang="en-GB" dirty="0"/>
            </a:br>
            <a:r>
              <a:rPr lang="en-GB" dirty="0"/>
              <a:t>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22005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in Web App Code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a reminder of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 in our web app, which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when we call the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function, to handle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object:</a:t>
            </a:r>
            <a:endParaRPr lang="en-GB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E140A6A-32DC-4A40-94FA-C4D1C3E2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49793"/>
            <a:ext cx="4785287" cy="53139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Promise(function (resolve, reject) {…})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14403-5308-402B-8E14-2A1416B1CBC8}"/>
              </a:ext>
            </a:extLst>
          </p:cNvPr>
          <p:cNvSpPr txBox="1"/>
          <p:nvPr/>
        </p:nvSpPr>
        <p:spPr>
          <a:xfrm>
            <a:off x="5724904" y="188000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task.js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00605"/>
            <a:ext cx="4785287" cy="160861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handleButtonClick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thisPromiseCount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('resolved',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(reason) 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('rejected', reason)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DA62-2880-4133-AD25-6AB756C34E84}"/>
              </a:ext>
            </a:extLst>
          </p:cNvPr>
          <p:cNvSpPr txBox="1"/>
          <p:nvPr/>
        </p:nvSpPr>
        <p:spPr>
          <a:xfrm>
            <a:off x="5878793" y="45077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ui.js</a:t>
            </a:r>
          </a:p>
        </p:txBody>
      </p:sp>
    </p:spTree>
    <p:extLst>
      <p:ext uri="{BB962C8B-B14F-4D97-AF65-F5344CB8AC3E}">
        <p14:creationId xmlns:p14="http://schemas.microsoft.com/office/powerpoint/2010/main" val="23628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323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in Jest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We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>
                <a:cs typeface="Courier New" panose="02070309020205020404" pitchFamily="49" charset="0"/>
              </a:rPr>
              <a:t> to simplify how we handle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objects in our test code:</a:t>
            </a:r>
            <a:br>
              <a:rPr lang="en-GB" dirty="0">
                <a:cs typeface="Courier New" panose="02070309020205020404" pitchFamily="49" charset="0"/>
              </a:rPr>
            </a:b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444025" y="340065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task.test.js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B01A-251B-4F13-83CB-A3FB7A1D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9599"/>
            <a:ext cx="4785287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expect(data).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expect.assertions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0.5);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catch(err)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expect(err).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21148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323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in Jest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We can also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>
                <a:cs typeface="Courier New" panose="02070309020205020404" pitchFamily="49" charset="0"/>
              </a:rPr>
              <a:t> in conjunction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resolves/rejects</a:t>
            </a:r>
            <a:r>
              <a:rPr lang="en-GB" dirty="0">
                <a:cs typeface="Courier New" panose="02070309020205020404" pitchFamily="49" charset="0"/>
              </a:rPr>
              <a:t> matchers:</a:t>
            </a:r>
            <a:br>
              <a:rPr lang="en-GB" dirty="0">
                <a:cs typeface="Courier New" panose="02070309020205020404" pitchFamily="49" charset="0"/>
              </a:rPr>
            </a:b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444025" y="3400650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task.test.js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B01A-251B-4F13-83CB-A3FB7A1D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9599"/>
            <a:ext cx="4785287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resolves if value &lt; 0.5',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await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0.3))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.resolves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resolved');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test('task rejects if value &gt;= 0.5',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await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doTask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0.5))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.rejects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('Task 1 rejected');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5909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790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BE36F-C938-47E0-A5A0-470A4533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80772"/>
            <a:ext cx="5079077" cy="23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4.7	 </a:t>
            </a:r>
            <a:r>
              <a:rPr lang="en-GB" sz="2400" dirty="0">
                <a:latin typeface="+mj-lt"/>
              </a:rPr>
              <a:t>Getting Started with </a:t>
            </a:r>
            <a:r>
              <a:rPr lang="en-GB" sz="2400" dirty="0" err="1">
                <a:latin typeface="+mj-lt"/>
              </a:rPr>
              <a:t>RxJs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240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- Incorrect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test, which attempts to test the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long-running function (but is incorrect):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following points: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test invokes the long-running operation,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passing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a parameter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tests if the result is correct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220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incorrect technique',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82361" y="296822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6F334C1-E205-4848-A37C-BFA855A6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220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incorrect technique',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220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incorrect technique',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 err="1"/>
              <a:t>RxJs</a:t>
            </a:r>
            <a:r>
              <a:rPr lang="en-GB" dirty="0"/>
              <a:t> is the Reactive Extensions library for JavaScript</a:t>
            </a:r>
          </a:p>
          <a:p>
            <a:pPr lvl="1"/>
            <a:r>
              <a:rPr lang="en-GB" dirty="0"/>
              <a:t>Enables you to subscribe to an observable stream of data</a:t>
            </a:r>
          </a:p>
          <a:p>
            <a:endParaRPr lang="en-GB" dirty="0"/>
          </a:p>
          <a:p>
            <a:r>
              <a:rPr lang="en-GB" dirty="0"/>
              <a:t>In this section we'll see how to: </a:t>
            </a:r>
          </a:p>
          <a:p>
            <a:pPr lvl="1"/>
            <a:r>
              <a:rPr lang="en-GB" dirty="0"/>
              <a:t>Create a simple observable stream</a:t>
            </a:r>
          </a:p>
          <a:p>
            <a:pPr lvl="1"/>
            <a:r>
              <a:rPr lang="en-GB" dirty="0"/>
              <a:t>Subscribe to the stream</a:t>
            </a:r>
          </a:p>
          <a:p>
            <a:pPr lvl="1"/>
            <a:r>
              <a:rPr lang="en-GB" dirty="0"/>
              <a:t>Test the stream</a:t>
            </a:r>
          </a:p>
          <a:p>
            <a:pPr lvl="2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TestingRxJs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1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Specifying Dependencies for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RxJs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5534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We've defined the following dependencies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@babel/node</a:t>
            </a:r>
            <a:r>
              <a:rPr lang="en-GB" dirty="0">
                <a:cs typeface="Courier New" panose="02070309020205020404" pitchFamily="49" charset="0"/>
              </a:rPr>
              <a:t> is a tool for running our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sample JavaScript code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4A3AEAC-00B7-4EF4-B092-67BE18CE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9270"/>
            <a:ext cx="478528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"~7.4.0",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"@babel/node": "7.14.7"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9863B-76C9-4E42-AC25-263807653784}"/>
              </a:ext>
            </a:extLst>
          </p:cNvPr>
          <p:cNvSpPr txBox="1"/>
          <p:nvPr/>
        </p:nvSpPr>
        <p:spPr>
          <a:xfrm>
            <a:off x="5444025" y="198015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class is at the heart of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RxJs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Represents an observable stream of data from a source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 err="1">
                <a:latin typeface="+mj-lt"/>
                <a:cs typeface="Courier New" panose="02070309020205020404" pitchFamily="49" charset="0"/>
              </a:rPr>
              <a:t>RxJs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has many factory functions for creating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of()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creates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that emits a single value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799285"/>
            <a:ext cx="4785287" cy="83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emitSingleValue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rxjs.of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DA62-2880-4133-AD25-6AB756C34E84}"/>
              </a:ext>
            </a:extLst>
          </p:cNvPr>
          <p:cNvSpPr txBox="1"/>
          <p:nvPr/>
        </p:nvSpPr>
        <p:spPr>
          <a:xfrm>
            <a:off x="5819088" y="468824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code.js</a:t>
            </a:r>
          </a:p>
        </p:txBody>
      </p:sp>
    </p:spTree>
    <p:extLst>
      <p:ext uri="{BB962C8B-B14F-4D97-AF65-F5344CB8AC3E}">
        <p14:creationId xmlns:p14="http://schemas.microsoft.com/office/powerpoint/2010/main" val="29222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Subscribing 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class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subscribe()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Enables you to subscribe to values, errors, and completion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General usage: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4409"/>
            <a:ext cx="4785287" cy="145472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anObservable.subscribe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=&gt; { … process next emitted value … } ,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err =&gt; { … process emitted error … }, 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complete: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() =&gt; { … process completion signal … }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195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Subscribing 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a complete (simple) example…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Reminder of code that returns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Code that subscribes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582333"/>
            <a:ext cx="4785287" cy="11469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code = require('./code');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observable =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code.emitSingleValue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observable.subscribe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next: data =&gt; console.log(data)</a:t>
            </a: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A0C28AA-786C-4CEB-BAE4-B3244ED7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5980"/>
            <a:ext cx="4785287" cy="83917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spcBef>
                <a:spcPct val="0"/>
              </a:spcBef>
            </a:pPr>
            <a:endParaRPr lang="en-GB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emitSingleValue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rxjs.of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124FC-7D60-4CA9-BD3F-DF0F01EC10A0}"/>
              </a:ext>
            </a:extLst>
          </p:cNvPr>
          <p:cNvSpPr txBox="1"/>
          <p:nvPr/>
        </p:nvSpPr>
        <p:spPr>
          <a:xfrm>
            <a:off x="5819088" y="285494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53D7-4026-4366-9E57-EB1E31B267E7}"/>
              </a:ext>
            </a:extLst>
          </p:cNvPr>
          <p:cNvSpPr txBox="1"/>
          <p:nvPr/>
        </p:nvSpPr>
        <p:spPr>
          <a:xfrm>
            <a:off x="5819089" y="480010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16320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Sample Code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sample code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2B5FB-D347-4EAF-A549-DFCE30751E3B}"/>
              </a:ext>
            </a:extLst>
          </p:cNvPr>
          <p:cNvSpPr txBox="1"/>
          <p:nvPr/>
        </p:nvSpPr>
        <p:spPr>
          <a:xfrm>
            <a:off x="1559628" y="1204794"/>
            <a:ext cx="50790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babel-node main.js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B48E83D-3DDF-4D10-ADC2-9520A96E0DFF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74B9E-94A4-400B-8F1F-9ACA1846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86660"/>
            <a:ext cx="5079077" cy="8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323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how you can test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cs typeface="Courier New" panose="02070309020205020404" pitchFamily="49" charset="0"/>
              </a:rPr>
              <a:t> object returned by the function-under-test: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B01A-251B-4F13-83CB-A3FB7A1D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2066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code = require('./code');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Observable that emits single value',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observable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code.emitSingleValue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observable.subscribe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next: data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expect(data).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done();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06036-3F22-4F8C-9996-78A33577FA66}"/>
              </a:ext>
            </a:extLst>
          </p:cNvPr>
          <p:cNvSpPr txBox="1"/>
          <p:nvPr/>
        </p:nvSpPr>
        <p:spPr>
          <a:xfrm>
            <a:off x="5819089" y="340448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658440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790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61685-3244-4B2E-AA94-BA8333E2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88168"/>
            <a:ext cx="5083794" cy="18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5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4.8	 </a:t>
            </a:r>
            <a:r>
              <a:rPr lang="en-GB" sz="2400" dirty="0">
                <a:latin typeface="+mj-lt"/>
              </a:rPr>
              <a:t>Going Further with </a:t>
            </a:r>
            <a:r>
              <a:rPr lang="en-GB" sz="2400" dirty="0" err="1">
                <a:latin typeface="+mj-lt"/>
              </a:rPr>
              <a:t>RxJs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7878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34461" cy="3547021"/>
          </a:xfrm>
        </p:spPr>
        <p:txBody>
          <a:bodyPr/>
          <a:lstStyle/>
          <a:p>
            <a:r>
              <a:rPr lang="en-GB" dirty="0"/>
              <a:t>In this section we'll investigate additional </a:t>
            </a:r>
            <a:r>
              <a:rPr lang="en-GB" dirty="0" err="1"/>
              <a:t>RxJs</a:t>
            </a:r>
            <a:r>
              <a:rPr lang="en-GB" dirty="0"/>
              <a:t> techniques:</a:t>
            </a:r>
          </a:p>
          <a:p>
            <a:pPr lvl="1"/>
            <a:r>
              <a:rPr lang="en-GB" dirty="0"/>
              <a:t>Creating and testing a multi-value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Creating and testing errors from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 object</a:t>
            </a:r>
          </a:p>
          <a:p>
            <a:pPr lvl="2"/>
            <a:endParaRPr lang="en-GB" dirty="0"/>
          </a:p>
          <a:p>
            <a:r>
              <a:rPr lang="en-GB" dirty="0"/>
              <a:t>See the examples in this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TestingRxJs_Techniques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0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- Incorrect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understand the problem, run the test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again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detectOpenHandles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9FD84-31E9-4DAE-B10F-6BE7BC0D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9" y="1879524"/>
            <a:ext cx="5037794" cy="2049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slow operation, incorrect technique"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36734" cy="560552"/>
          </a:xfrm>
        </p:spPr>
        <p:txBody>
          <a:bodyPr/>
          <a:lstStyle/>
          <a:p>
            <a:r>
              <a:rPr lang="en-GB" dirty="0"/>
              <a:t>Creating and Testing a Multi-Value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create a simple </a:t>
            </a:r>
            <a:r>
              <a:rPr lang="en-GB" dirty="0"/>
              <a:t>multi-value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test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100"/>
            <a:ext cx="4785287" cy="68528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emitStream1()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[100, 200, 300, 400, 500]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rxjs.from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DA62-2880-4133-AD25-6AB756C34E84}"/>
              </a:ext>
            </a:extLst>
          </p:cNvPr>
          <p:cNvSpPr txBox="1"/>
          <p:nvPr/>
        </p:nvSpPr>
        <p:spPr>
          <a:xfrm>
            <a:off x="5819088" y="193153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64F8E-5443-44F5-909E-B34324E0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808804"/>
            <a:ext cx="478528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emitStream1',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observable = code.emitStream1();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expected = 100;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observable.subscribe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next: data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expect(data).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(expected);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expected += 100;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complete: () =&gt; done()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6F7F9-FC93-4077-8CDA-F0437E0B202A}"/>
              </a:ext>
            </a:extLst>
          </p:cNvPr>
          <p:cNvSpPr txBox="1"/>
          <p:nvPr/>
        </p:nvSpPr>
        <p:spPr>
          <a:xfrm>
            <a:off x="5819089" y="4655967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34377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10135" cy="560552"/>
          </a:xfrm>
        </p:spPr>
        <p:txBody>
          <a:bodyPr/>
          <a:lstStyle/>
          <a:p>
            <a:r>
              <a:rPr lang="en-GB" dirty="0"/>
              <a:t>Creating and Testing a Multi-Value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a more realistic </a:t>
            </a:r>
            <a:r>
              <a:rPr lang="en-GB" dirty="0"/>
              <a:t>multi-value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/>
              <a:t>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test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8500"/>
            <a:ext cx="4785287" cy="11469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emitStream2(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{length: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() =&gt; 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* 101)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rxjs.from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DA62-2880-4133-AD25-6AB756C34E84}"/>
              </a:ext>
            </a:extLst>
          </p:cNvPr>
          <p:cNvSpPr txBox="1"/>
          <p:nvPr/>
        </p:nvSpPr>
        <p:spPr>
          <a:xfrm>
            <a:off x="5819088" y="240450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64F8E-5443-44F5-909E-B34324E0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210436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emitStream2',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observable = code.emitStream2(5);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observable.subscribe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next: data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expect(data &gt;= 0 &amp;&amp; data &lt; 100).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complete: () =&gt; done()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6F7F9-FC93-4077-8CDA-F0437E0B202A}"/>
              </a:ext>
            </a:extLst>
          </p:cNvPr>
          <p:cNvSpPr txBox="1"/>
          <p:nvPr/>
        </p:nvSpPr>
        <p:spPr>
          <a:xfrm>
            <a:off x="5819089" y="474154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23202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18549" cy="560552"/>
          </a:xfrm>
        </p:spPr>
        <p:txBody>
          <a:bodyPr/>
          <a:lstStyle/>
          <a:p>
            <a:r>
              <a:rPr lang="en-GB" dirty="0"/>
              <a:t>Managing Errors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that emits an error:</a:t>
            </a:r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test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469873-ECB2-4A24-A111-3768539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8500"/>
            <a:ext cx="4785287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emitStream3(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alt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rxjs.throwError</a:t>
            </a: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new Error('Bad length'))</a:t>
            </a:r>
          </a:p>
          <a:p>
            <a:pPr>
              <a:spcBef>
                <a:spcPct val="0"/>
              </a:spcBef>
            </a:pPr>
            <a:r>
              <a:rPr lang="en-GB" alt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</a:pP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9DA62-2880-4133-AD25-6AB756C34E84}"/>
              </a:ext>
            </a:extLst>
          </p:cNvPr>
          <p:cNvSpPr txBox="1"/>
          <p:nvPr/>
        </p:nvSpPr>
        <p:spPr>
          <a:xfrm>
            <a:off x="5819088" y="225436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64F8E-5443-44F5-909E-B34324E0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210436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emitStream3',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observable = code.emitStream3(0);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observable.subscribe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error: err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('Bad length');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done();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6F7F9-FC93-4077-8CDA-F0437E0B202A}"/>
              </a:ext>
            </a:extLst>
          </p:cNvPr>
          <p:cNvSpPr txBox="1"/>
          <p:nvPr/>
        </p:nvSpPr>
        <p:spPr>
          <a:xfrm>
            <a:off x="5819089" y="474154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4869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all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790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7DC976-D932-4BB7-B700-217C24662264}"/>
              </a:ext>
            </a:extLst>
          </p:cNvPr>
          <p:cNvSpPr/>
          <p:nvPr/>
        </p:nvSpPr>
        <p:spPr>
          <a:xfrm>
            <a:off x="1731436" y="1516276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F11B3-CE3F-458A-A275-2B67738B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91073"/>
            <a:ext cx="5079077" cy="2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- 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Now consider the following test, which tests the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long-running function correctly: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following points: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test function receives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arg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which is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into Jest itself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Jest will wait until we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before finishing the test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99DDD0C-DA28-4E1F-A7A5-AEDE1BB64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220"/>
            <a:ext cx="44417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incorrect technique', ()=&gt;{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4978121" y="312626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operations.test.js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6F334C1-E205-4848-A37C-BFA855A6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220"/>
            <a:ext cx="44417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incorrect technique', ()=&gt;{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78645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B20ABC7-030D-48E2-A80B-00C1828D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78645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correct technique',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112E20A-39BC-4168-A7AC-07061ACA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78645"/>
            <a:ext cx="4785287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ops = require('./operations');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test('test slow operation, correct technique',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expect(result).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ops.slowOperation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testResult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5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Function - Correct Approach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slow operation, correct technique"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FDB0-8F85-4CC1-854F-011175C9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79523"/>
            <a:ext cx="5035687" cy="16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4: Testing Asynchronous Operations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4.2	 </a:t>
            </a:r>
            <a:r>
              <a:rPr lang="en-GB" sz="2400" dirty="0">
                <a:latin typeface="+mj-lt"/>
              </a:rPr>
              <a:t>Testing Errors from </a:t>
            </a:r>
            <a:r>
              <a:rPr lang="en-GB" sz="2400" dirty="0" err="1">
                <a:latin typeface="+mj-lt"/>
              </a:rPr>
              <a:t>Callback</a:t>
            </a:r>
            <a:r>
              <a:rPr lang="en-GB" sz="2400">
                <a:latin typeface="+mj-lt"/>
              </a:rPr>
              <a:t> Functions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7754</TotalTime>
  <Words>4577</Words>
  <Application>Microsoft Office PowerPoint</Application>
  <PresentationFormat>On-screen Show (16:9)</PresentationFormat>
  <Paragraphs>861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Courier New</vt:lpstr>
      <vt:lpstr>Lucida Console</vt:lpstr>
      <vt:lpstr>Tahoma</vt:lpstr>
      <vt:lpstr>Univers</vt:lpstr>
      <vt:lpstr>Standard_LiveLessons_2017</vt:lpstr>
      <vt:lpstr>Lesson 4: Testing Asynchronous Operations</vt:lpstr>
      <vt:lpstr>Lesson 4: Testing Asynchronous Operations</vt:lpstr>
      <vt:lpstr>Overview</vt:lpstr>
      <vt:lpstr>Example Long-Running Function</vt:lpstr>
      <vt:lpstr>Testing the Function - Incorrect Approach</vt:lpstr>
      <vt:lpstr>Testing the Function - Incorrect Approach</vt:lpstr>
      <vt:lpstr>Testing the Function - Correct Approach</vt:lpstr>
      <vt:lpstr>Testing the Function - Correct Approach</vt:lpstr>
      <vt:lpstr>Lesson 4: Testing Asynchronous Operations</vt:lpstr>
      <vt:lpstr>Overview</vt:lpstr>
      <vt:lpstr>Propagating Errors - Incorrect Approach</vt:lpstr>
      <vt:lpstr>Propagating Errors - Incorrect Approach</vt:lpstr>
      <vt:lpstr>Propagating Errors - Incorrect Approach</vt:lpstr>
      <vt:lpstr>Propagating Errors - Correct Approach</vt:lpstr>
      <vt:lpstr>Propagating Errors - Correct Approach</vt:lpstr>
      <vt:lpstr>Propagating Errors - Correct Approach</vt:lpstr>
      <vt:lpstr>Lesson 4: Testing Asynchronous Operations</vt:lpstr>
      <vt:lpstr>Overview</vt:lpstr>
      <vt:lpstr>Example Function</vt:lpstr>
      <vt:lpstr>Testing the Function Using the Default Timeout</vt:lpstr>
      <vt:lpstr>Testing the Function Using the Default Timeout</vt:lpstr>
      <vt:lpstr>Specifying a Timeout for a Test</vt:lpstr>
      <vt:lpstr>Specifying a Timeout for a Test</vt:lpstr>
      <vt:lpstr>Specifying a Timeout for all Tests</vt:lpstr>
      <vt:lpstr>Specifying a Timeout for all Tests</vt:lpstr>
      <vt:lpstr>Lesson 4: Testing Asynchronous Operations</vt:lpstr>
      <vt:lpstr>Overview</vt:lpstr>
      <vt:lpstr>Creating a Promise</vt:lpstr>
      <vt:lpstr>Consuming a Promise</vt:lpstr>
      <vt:lpstr>Chaining Promises</vt:lpstr>
      <vt:lpstr>Example</vt:lpstr>
      <vt:lpstr>Resolving/Rejecting a Promise</vt:lpstr>
      <vt:lpstr>Resolving/Rejecting Many Promises</vt:lpstr>
      <vt:lpstr>Understanding the Code</vt:lpstr>
      <vt:lpstr>Lesson 4: Testing Asynchronous Operations</vt:lpstr>
      <vt:lpstr>Overview</vt:lpstr>
      <vt:lpstr>Testing a Promise Resolves</vt:lpstr>
      <vt:lpstr>Testing a Promise Rejects</vt:lpstr>
      <vt:lpstr>Running the Tests</vt:lpstr>
      <vt:lpstr>Using the Resolves and Rejects Matchers</vt:lpstr>
      <vt:lpstr>Running the Tests</vt:lpstr>
      <vt:lpstr>Lesson 4: Testing Asynchronous Operations</vt:lpstr>
      <vt:lpstr>Overview</vt:lpstr>
      <vt:lpstr>Understanding the async/await Keywords</vt:lpstr>
      <vt:lpstr>Using async/await in Web App Code</vt:lpstr>
      <vt:lpstr>Using async/await in Jest Tests</vt:lpstr>
      <vt:lpstr>Using async/await in Jest Tests</vt:lpstr>
      <vt:lpstr>Running the Tests</vt:lpstr>
      <vt:lpstr>Lesson 4: Testing Asynchronous Operations</vt:lpstr>
      <vt:lpstr>Overview</vt:lpstr>
      <vt:lpstr>Specifying Dependencies for RxJs</vt:lpstr>
      <vt:lpstr>Creating an Observable Object</vt:lpstr>
      <vt:lpstr>Subscribing to an Observable Object</vt:lpstr>
      <vt:lpstr>Subscribing to an Observable Object</vt:lpstr>
      <vt:lpstr>Running the Sample Code</vt:lpstr>
      <vt:lpstr>Testing an Observable Object</vt:lpstr>
      <vt:lpstr>Running the Test</vt:lpstr>
      <vt:lpstr>Lesson 4: Testing Asynchronous Operations</vt:lpstr>
      <vt:lpstr>Overview</vt:lpstr>
      <vt:lpstr>Creating and Testing a Multi-Value Observable</vt:lpstr>
      <vt:lpstr>Creating and Testing a Multi-Value Observable</vt:lpstr>
      <vt:lpstr>Managing Errors</vt:lpstr>
      <vt:lpstr>Running all the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313</cp:revision>
  <dcterms:created xsi:type="dcterms:W3CDTF">2015-09-28T19:52:00Z</dcterms:created>
  <dcterms:modified xsi:type="dcterms:W3CDTF">2022-07-05T11:55:51Z</dcterms:modified>
</cp:coreProperties>
</file>