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7" r:id="rId2"/>
    <p:sldId id="748" r:id="rId3"/>
    <p:sldId id="695" r:id="rId4"/>
    <p:sldId id="892" r:id="rId5"/>
    <p:sldId id="777" r:id="rId6"/>
    <p:sldId id="811" r:id="rId7"/>
    <p:sldId id="893" r:id="rId8"/>
    <p:sldId id="894" r:id="rId9"/>
    <p:sldId id="841" r:id="rId10"/>
    <p:sldId id="792" r:id="rId11"/>
    <p:sldId id="813" r:id="rId12"/>
    <p:sldId id="895" r:id="rId13"/>
    <p:sldId id="847" r:id="rId14"/>
    <p:sldId id="896" r:id="rId15"/>
    <p:sldId id="848" r:id="rId16"/>
    <p:sldId id="849" r:id="rId17"/>
    <p:sldId id="897" r:id="rId18"/>
    <p:sldId id="899" r:id="rId19"/>
    <p:sldId id="900" r:id="rId20"/>
    <p:sldId id="901" r:id="rId21"/>
    <p:sldId id="902" r:id="rId22"/>
    <p:sldId id="903" r:id="rId23"/>
    <p:sldId id="904" r:id="rId24"/>
    <p:sldId id="905" r:id="rId25"/>
    <p:sldId id="906" r:id="rId26"/>
    <p:sldId id="907" r:id="rId27"/>
    <p:sldId id="908" r:id="rId28"/>
    <p:sldId id="909" r:id="rId29"/>
    <p:sldId id="910" r:id="rId30"/>
    <p:sldId id="911" r:id="rId31"/>
    <p:sldId id="912" r:id="rId32"/>
    <p:sldId id="913" r:id="rId33"/>
    <p:sldId id="914" r:id="rId34"/>
    <p:sldId id="915" r:id="rId35"/>
    <p:sldId id="916" r:id="rId36"/>
    <p:sldId id="917" r:id="rId37"/>
    <p:sldId id="918" r:id="rId38"/>
    <p:sldId id="919" r:id="rId39"/>
    <p:sldId id="920" r:id="rId40"/>
    <p:sldId id="921" r:id="rId41"/>
    <p:sldId id="922" r:id="rId42"/>
    <p:sldId id="923" r:id="rId43"/>
    <p:sldId id="929" r:id="rId44"/>
    <p:sldId id="925" r:id="rId45"/>
    <p:sldId id="927" r:id="rId46"/>
    <p:sldId id="930" r:id="rId47"/>
    <p:sldId id="931" r:id="rId48"/>
    <p:sldId id="928" r:id="rId49"/>
    <p:sldId id="932" r:id="rId50"/>
    <p:sldId id="933" r:id="rId51"/>
    <p:sldId id="935" r:id="rId52"/>
    <p:sldId id="936" r:id="rId53"/>
    <p:sldId id="937" r:id="rId54"/>
    <p:sldId id="938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6CA62C"/>
    <a:srgbClr val="CCECFF"/>
    <a:srgbClr val="A5C5D0"/>
    <a:srgbClr val="FFE79B"/>
    <a:srgbClr val="FFD85D"/>
    <a:srgbClr val="157FA4"/>
    <a:srgbClr val="FFCC29"/>
    <a:srgbClr val="FFD757"/>
    <a:srgbClr val="74A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 autoAdjust="0"/>
    <p:restoredTop sz="96327" autoAdjust="0"/>
  </p:normalViewPr>
  <p:slideViewPr>
    <p:cSldViewPr snapToGrid="0" snapToObjects="1">
      <p:cViewPr varScale="1">
        <p:scale>
          <a:sx n="100" d="100"/>
          <a:sy n="100" d="100"/>
        </p:scale>
        <p:origin x="48" y="349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982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8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4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6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3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6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84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66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6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8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0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75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48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4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4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3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7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7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725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1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5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94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3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7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074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CAB518-4ADE-B0E4-D18D-7D471A9884DC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1D8375-72EE-EDC0-5216-FF0853D8BF32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01D5BB-13A1-D831-0EEF-AFDEF2925F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740FD-B99A-D901-0FBD-24F295E59F15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5C10E7-0F8A-528E-0354-87152356F4E2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D2B0E0-DCA8-E8EB-83E8-EAE604CAD5D1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3CE92-B876-33DF-A63A-089D1FCC94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9FFD21-7012-4AE7-2CDE-5FC89C5A38A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B04BD-26D1-BFBD-D05D-C71A11C1FF97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997F44-C967-3D6D-73B3-36AF9D9E3294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301B5E-F3E6-8442-286E-40A1E04FF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869418-071B-7288-A68E-9FFFCA01C303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E50E86-14FD-2EE5-2483-1F3D88A8B963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F8E8AB-A1EE-00FD-C1AD-B80328789FDD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F097F6-DA79-6E20-B2FD-88C2F8C0E7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4D1302-2736-516C-2F95-9C5128B553E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4898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5: Mocking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5.1	Creating and using a mock function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5.2	Understanding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sz="2200" dirty="0">
                <a:latin typeface="+mj-lt"/>
              </a:rPr>
              <a:t> property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5.3	Using mock functions to mock an API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5.4	Mocking modules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5.5	Mocking promises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5.6	Mocking REST calls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5.2	 </a:t>
            </a:r>
            <a:r>
              <a:rPr lang="en-GB" sz="2400" dirty="0">
                <a:latin typeface="+mj-lt"/>
              </a:rPr>
              <a:t>Understanding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sz="2400" dirty="0">
                <a:latin typeface="+mj-lt"/>
              </a:rPr>
              <a:t> Property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Mock Info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dirty="0"/>
              <a:t> Property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Mock functions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Returns an object, containing info about usage of the mock function</a:t>
            </a:r>
          </a:p>
          <a:p>
            <a:pPr lvl="1"/>
            <a:endParaRPr lang="en-GB" dirty="0"/>
          </a:p>
          <a:p>
            <a:r>
              <a:rPr lang="en-GB" dirty="0"/>
              <a:t>Consider the following simple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what information is available</a:t>
            </a:r>
            <a:br>
              <a:rPr lang="en-GB" dirty="0"/>
            </a:br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dirty="0"/>
              <a:t> property…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87AB66E-B28F-49B5-8129-5782AF86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00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the .mock property',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mockf1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mockObj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mockf1.mock;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mockObj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18CCE-E96D-4FD2-B0F4-99BDF5FF3066}"/>
              </a:ext>
            </a:extLst>
          </p:cNvPr>
          <p:cNvSpPr txBox="1"/>
          <p:nvPr/>
        </p:nvSpPr>
        <p:spPr>
          <a:xfrm>
            <a:off x="2904868" y="3268233"/>
            <a:ext cx="3647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MockFunctions_MockProperty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/operations.test.js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53FDB1A-C1C1-40D7-910D-2D437E38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00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the .mock property',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mockf1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mockObj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mockf1.mock;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mockObj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"accessing the .mock property"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66313-C869-49DA-AB6D-1255C20F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62441"/>
            <a:ext cx="5026462" cy="256992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CCB30A-2FCE-497B-BCEA-E5A142D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Mock Info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.mock</a:t>
            </a:r>
            <a:r>
              <a:rPr lang="en-GB" dirty="0"/>
              <a:t>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B228D-0AE1-4722-BBA1-3F66A29187B7}"/>
              </a:ext>
            </a:extLst>
          </p:cNvPr>
          <p:cNvSpPr/>
          <p:nvPr/>
        </p:nvSpPr>
        <p:spPr>
          <a:xfrm>
            <a:off x="1635109" y="2261228"/>
            <a:ext cx="3675618" cy="27448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.calls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8426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.calls</a:t>
            </a:r>
            <a:r>
              <a:rPr lang="en-GB" dirty="0">
                <a:cs typeface="Courier New" panose="02070309020205020404" pitchFamily="49" charset="0"/>
              </a:rPr>
              <a:t> property gives info about calls to a mock function: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calls[0] - </a:t>
            </a:r>
            <a:r>
              <a:rPr lang="en-GB" dirty="0">
                <a:cs typeface="Courier New" panose="02070309020205020404" pitchFamily="49" charset="0"/>
              </a:rPr>
              <a:t>call 0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calls[1] - </a:t>
            </a:r>
            <a:r>
              <a:rPr lang="en-GB" dirty="0">
                <a:cs typeface="Courier New" panose="02070309020205020404" pitchFamily="49" charset="0"/>
              </a:rPr>
              <a:t>call 1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Etc.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see each parameter for each call: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calls[0][0] - </a:t>
            </a:r>
            <a:r>
              <a:rPr lang="en-GB" dirty="0">
                <a:cs typeface="Courier New" panose="02070309020205020404" pitchFamily="49" charset="0"/>
              </a:rPr>
              <a:t>call 0, param 0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calls[0][1] - </a:t>
            </a:r>
            <a:r>
              <a:rPr lang="en-GB" dirty="0">
                <a:cs typeface="Courier New" panose="02070309020205020404" pitchFamily="49" charset="0"/>
              </a:rPr>
              <a:t>call 0, param 1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calls[1][0] - </a:t>
            </a:r>
            <a:r>
              <a:rPr lang="en-GB" dirty="0">
                <a:cs typeface="Courier New" panose="02070309020205020404" pitchFamily="49" charset="0"/>
              </a:rPr>
              <a:t>call 1, param 0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calls[1][1] - </a:t>
            </a:r>
            <a:r>
              <a:rPr lang="en-GB" dirty="0">
                <a:cs typeface="Courier New" panose="02070309020205020404" pitchFamily="49" charset="0"/>
              </a:rPr>
              <a:t>call 1, param 1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Etc.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.results</a:t>
            </a:r>
            <a:r>
              <a:rPr lang="en-GB" dirty="0">
                <a:cs typeface="Courier New" panose="02070309020205020404" pitchFamily="49" charset="0"/>
              </a:rPr>
              <a:t> 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roperty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8426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.results</a:t>
            </a:r>
            <a:r>
              <a:rPr lang="en-GB" dirty="0">
                <a:cs typeface="Courier New" panose="02070309020205020404" pitchFamily="49" charset="0"/>
              </a:rPr>
              <a:t> property gives info about the result value from each call to a mock function: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results[0].value - </a:t>
            </a:r>
            <a:r>
              <a:rPr lang="en-GB" dirty="0">
                <a:cs typeface="Courier New" panose="02070309020205020404" pitchFamily="49" charset="0"/>
              </a:rPr>
              <a:t>result value from call 0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results[1].value - </a:t>
            </a:r>
            <a:r>
              <a:rPr lang="en-GB" dirty="0">
                <a:cs typeface="Courier New" panose="02070309020205020404" pitchFamily="49" charset="0"/>
              </a:rPr>
              <a:t>result value from call 1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968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Accessing Call and Result Info - Example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trivial function, which we'd like to mock: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use a mock function and get usage info: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5371341" y="185376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E7138652-D224-43A8-BA34-817D6F37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7567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165A2-4B42-4001-B45E-C0D669AF5561}"/>
              </a:ext>
            </a:extLst>
          </p:cNvPr>
          <p:cNvSpPr txBox="1"/>
          <p:nvPr/>
        </p:nvSpPr>
        <p:spPr>
          <a:xfrm>
            <a:off x="4982361" y="466911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4FAD3-1607-47BB-946E-921D0FD5C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3275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30);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[0][1]).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0EC1B-6B76-4F6A-B4F3-EDDEF53D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3275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30);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result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[0][1]).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F9D86F-3393-40FD-8526-39D03CE0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3275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30);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mockAdd.mock.calls.length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[0][1]).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mockAdd.mock.results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959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25AE3C-B3C9-419E-A470-6C837F81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846"/>
            <a:ext cx="5341164" cy="183549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Accessing Call and Result Info - Example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"accessing call and result info - ex 1"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Accessing Call and Result Info - Example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function: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function receives a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r>
              <a:rPr lang="en-GB" dirty="0">
                <a:cs typeface="Courier New" panose="02070309020205020404" pitchFamily="49" charset="0"/>
              </a:rPr>
              <a:t>, and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invokes it for each element in an array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test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supplying a mock function for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5371341" y="213332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E7138652-D224-43A8-BA34-817D6F37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2325"/>
            <a:ext cx="478528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processArrayarr, op)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(val of arr)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op(val)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2325"/>
            <a:ext cx="478528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processArray(arr,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(val of arr)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op(val)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Accessing Call and Result Info - Example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test code: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use a mock function for the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mock function is called correctly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2361" y="3839788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78F25-BA68-45C4-85EF-659AD28A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325"/>
            <a:ext cx="4785287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ops.processArray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([10, 20, 30],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(400);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(900);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A3C9E-9066-49C0-A2EB-B07DDBA0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325"/>
            <a:ext cx="4785287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ops.processArray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([10, 20, 30],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(400);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(900);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9DBEC-A82C-4693-BB89-24333115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325"/>
            <a:ext cx="4785287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test('accessing call and result info - ex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ops.processArray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([10, 20, 30],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mockOp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mockOp.mock.calls.length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[1].value).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mockOp.mock.results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[2].value).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057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Accessing Call and Result Info - Example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"accessing call and result info - ex 2"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4E979-11F5-486C-A3E1-9B43F0DA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847"/>
            <a:ext cx="5341164" cy="1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5.1	 </a:t>
            </a:r>
            <a:r>
              <a:rPr lang="en-GB" sz="2400" dirty="0">
                <a:latin typeface="+mj-lt"/>
              </a:rPr>
              <a:t>Creating and Using a Mock 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5.3	 Using </a:t>
            </a:r>
            <a:r>
              <a:rPr lang="en-GB" sz="2400" dirty="0">
                <a:latin typeface="+mj-lt"/>
              </a:rPr>
              <a:t>Mock Functions to Mock an API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138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811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09241" cy="3547021"/>
          </a:xfrm>
        </p:spPr>
        <p:txBody>
          <a:bodyPr/>
          <a:lstStyle/>
          <a:p>
            <a:r>
              <a:rPr lang="en-GB" dirty="0"/>
              <a:t>In this section we'll see how to use Jest mock functions to mock an entire API </a:t>
            </a:r>
          </a:p>
          <a:p>
            <a:pPr lvl="1"/>
            <a:r>
              <a:rPr lang="en-GB" dirty="0"/>
              <a:t>This is one of the main reasons for using mocking</a:t>
            </a:r>
          </a:p>
          <a:p>
            <a:pPr lvl="1"/>
            <a:endParaRPr lang="en-GB" dirty="0"/>
          </a:p>
          <a:p>
            <a:r>
              <a:rPr lang="en-GB" dirty="0"/>
              <a:t>We'll see how to:</a:t>
            </a:r>
          </a:p>
          <a:p>
            <a:pPr lvl="1"/>
            <a:r>
              <a:rPr lang="en-GB" dirty="0"/>
              <a:t>Define an API to access HTML5 Local Storage </a:t>
            </a:r>
          </a:p>
          <a:p>
            <a:pPr lvl="1"/>
            <a:r>
              <a:rPr lang="en-GB" dirty="0"/>
              <a:t>Write code that uses the API</a:t>
            </a:r>
          </a:p>
          <a:p>
            <a:pPr lvl="1"/>
            <a:r>
              <a:rPr lang="en-GB" dirty="0"/>
              <a:t>Write tests that mock the API</a:t>
            </a:r>
          </a:p>
          <a:p>
            <a:pPr lvl="1"/>
            <a:endParaRPr lang="en-GB" dirty="0"/>
          </a:p>
          <a:p>
            <a:r>
              <a:rPr lang="en-GB" dirty="0"/>
              <a:t>See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MockFunctions_Api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an API to Access Local Storage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API to access Local Storage - we'll mock this API: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4986620" y="4619773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localStorageApi.js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1702"/>
            <a:ext cx="478528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isLocalStorageSupported()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typeof(Storage) !== void(0)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getNumber(propertyName, defaultValue)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value = Number(window.localStorage[propertyName])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(isNaN(value)) { 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defaultValue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saveNumber(propertyName, value)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window.localStorage[propertyName] = 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module.exports =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isLocalStorageSupported, getNumber, saveNumber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6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Code that Uses the API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some code that uses the API: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5371341" y="339907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1702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require('./localStorageApi');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incrementLikes()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(ls.isLocalStorageSupported())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likes = ls.getNumber('likes', 0);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likes++;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ls.saveNumber('likes', likes);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module.exports =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incrementLikes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76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first test in our test suite: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import the API module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define mock functions for the API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mock functions are called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9DBEC-A82C-4693-BB89-24333115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5D334-7C5F-4C8B-AA33-56F1AC27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ls  = require('./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07E42-AC32-4945-AD1D-0177653C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false)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014A6-2FF5-4136-B365-AC1E13AE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3501952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</p:spTree>
    <p:extLst>
      <p:ext uri="{BB962C8B-B14F-4D97-AF65-F5344CB8AC3E}">
        <p14:creationId xmlns:p14="http://schemas.microsoft.com/office/powerpoint/2010/main" val="23366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 storage not supported"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EA310-646C-4C22-B5D7-891E259D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4342"/>
            <a:ext cx="5341166" cy="1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76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second test in our test suite: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isLocalStorageSupported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getNumber()</a:t>
            </a:r>
            <a:r>
              <a:rPr lang="en-GB" dirty="0">
                <a:cs typeface="Courier New" panose="02070309020205020404" pitchFamily="49" charset="0"/>
              </a:rPr>
              <a:t>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should receive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9DBEC-A82C-4693-BB89-24333115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not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32091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E3360-6ED1-4B58-97A2-BF11987D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not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A9556-FE6A-4C47-9CB6-774FD81A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not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B39FB-A7CB-47F9-94FD-E4DA160C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not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4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"\"likes\" not defined in local storage"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DFC30-2580-4F52-8A22-E7C28FA7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0242"/>
            <a:ext cx="5341166" cy="1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3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76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third and final test in our test suite: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isLocalStorageSupported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getNumber()</a:t>
            </a:r>
            <a:r>
              <a:rPr lang="en-GB" dirty="0">
                <a:cs typeface="Courier New" panose="02070309020205020404" pitchFamily="49" charset="0"/>
              </a:rPr>
              <a:t>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should receive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9DBEC-A82C-4693-BB89-24333115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is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42)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43)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32091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EF3E7-64B2-4042-93F4-DC533F48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is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42)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43)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65B18-92F5-4AE7-89D5-3709BDEA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is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42)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43)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66F4A-12AA-48FB-91F6-0598C4FC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2578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is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42)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('likes',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43)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15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- Test 3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"\"likes\" is defined in local storage"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8BD3D-0378-46C9-BE5C-F9223A72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48269"/>
            <a:ext cx="5341166" cy="1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/>
              <a:t>The code in a web application typically involves lots of interacting functions and/or objects</a:t>
            </a:r>
          </a:p>
          <a:p>
            <a:pPr lvl="1"/>
            <a:r>
              <a:rPr lang="en-GB" dirty="0"/>
              <a:t>E.g., function 1 calls function 2 to calculate a value</a:t>
            </a:r>
          </a:p>
          <a:p>
            <a:pPr lvl="1"/>
            <a:r>
              <a:rPr lang="en-GB" dirty="0"/>
              <a:t>E.g., object 1 invokes methods on object 2 to </a:t>
            </a:r>
            <a:r>
              <a:rPr lang="en-GB" dirty="0" err="1"/>
              <a:t>fulfill</a:t>
            </a:r>
            <a:r>
              <a:rPr lang="en-GB" dirty="0"/>
              <a:t> a task</a:t>
            </a:r>
          </a:p>
          <a:p>
            <a:pPr lvl="1"/>
            <a:endParaRPr lang="en-GB" sz="1000" dirty="0"/>
          </a:p>
          <a:p>
            <a:r>
              <a:rPr lang="en-GB" dirty="0"/>
              <a:t>Unit testing focuses on the </a:t>
            </a:r>
            <a:r>
              <a:rPr lang="en-GB" dirty="0" err="1"/>
              <a:t>behavior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of a single function/object</a:t>
            </a:r>
          </a:p>
          <a:p>
            <a:pPr lvl="1"/>
            <a:r>
              <a:rPr lang="en-GB" dirty="0"/>
              <a:t>How do you test one function/object </a:t>
            </a:r>
            <a:br>
              <a:rPr lang="en-GB" dirty="0"/>
            </a:br>
            <a:r>
              <a:rPr lang="en-GB" dirty="0"/>
              <a:t>if it depends on others that have </a:t>
            </a:r>
            <a:br>
              <a:rPr lang="en-GB" dirty="0"/>
            </a:br>
            <a:r>
              <a:rPr lang="en-GB" dirty="0"/>
              <a:t>their own complexities?</a:t>
            </a:r>
          </a:p>
          <a:p>
            <a:pPr lvl="1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5.4	 Mocking Modules</a:t>
            </a:r>
          </a:p>
        </p:txBody>
      </p:sp>
    </p:spTree>
    <p:extLst>
      <p:ext uri="{BB962C8B-B14F-4D97-AF65-F5344CB8AC3E}">
        <p14:creationId xmlns:p14="http://schemas.microsoft.com/office/powerpoint/2010/main" val="1470266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8116"/>
            <a:ext cx="7548179" cy="560552"/>
          </a:xfrm>
        </p:spPr>
        <p:txBody>
          <a:bodyPr/>
          <a:lstStyle/>
          <a:p>
            <a:r>
              <a:rPr lang="en-GB" dirty="0"/>
              <a:t>Recap of Mocking Individual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09241" cy="3547021"/>
          </a:xfrm>
        </p:spPr>
        <p:txBody>
          <a:bodyPr/>
          <a:lstStyle/>
          <a:p>
            <a:r>
              <a:rPr lang="en-GB" dirty="0"/>
              <a:t>We've seen how to define a mock function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E.g., to mock an individual function: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E.g., to mock several functions from a module: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FD696-31D6-4740-A424-518F2CF6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23913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false)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3C200-CBE4-4373-98A2-6344BC4E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88820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30)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8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Mocking a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It's also possible to mock an entire module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sz="16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is how it works: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Specify the name of the module to mock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Jest creates mock functions for all the functions in the module</a:t>
            </a:r>
          </a:p>
          <a:p>
            <a:pPr lvl="1"/>
            <a:endParaRPr lang="en-GB" sz="16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By default, each mock function: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Has an empty implementation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2983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an API </a:t>
            </a:r>
            <a:r>
              <a:rPr lang="en-GB" dirty="0">
                <a:cs typeface="Courier New" panose="02070309020205020404" pitchFamily="49" charset="0"/>
              </a:rPr>
              <a:t>in a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API defined in a module - we'll mock this entire API: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3755514" y="4619773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Mocking_Modules/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localStorageApi.js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1702"/>
            <a:ext cx="478528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isLocalStorageSupported()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typeof(Storage) !== void(0)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getNumber(propertyName, defaultValue)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value = Number(window.localStorage[propertyName])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(isNaN(value)) { 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defaultValue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saveNumber(propertyName, value)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window.localStorage[propertyName] = value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module.exports =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isLocalStorageSupported, getNumber, saveNumber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06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API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some code that uses the API module: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5371341" y="339907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1702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require('./localStorageApi');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incrementLikes()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ls.isLocalStorageSupported()</a:t>
            </a: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likes =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ls.getNumber('likes', 0)</a:t>
            </a: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likes++;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ls.saveNumber('likes', likes);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module.exports =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incrementLikes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88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76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how to write a test that mocks the API module: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import the API module, then mock it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can augment specific mock function(s)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other mock functions are defaulted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014A6-2FF5-4136-B365-AC1E13AE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526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('./localStorageApi.js')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3236396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790D6-5A29-4656-AECE-851B9216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526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('./localStorageApi.js')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DD553-13E9-406C-BECD-5A732498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526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('./localStorageApi.js')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526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ls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('./localStorageApi.js')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test('local storage not supported',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18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the API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581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 storage not supported"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7C75E-6A0D-433E-9AC2-6902B972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4341"/>
            <a:ext cx="5341166" cy="1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Additional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76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see the remaining tests in our test suite: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7778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not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ls.getNumber.mockReturnValueOnce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12218-6FC4-461C-BB58-0E5F50C1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84761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test('"likes" is defined in local storage',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ls.isLocalStorageSupported.mockReturnValueOnce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ls.getNumber.mockReturnValueOnce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ops.incrementLikes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ls.getNumber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ls.saveNumber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('likes', 43);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477635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</p:spTree>
    <p:extLst>
      <p:ext uri="{BB962C8B-B14F-4D97-AF65-F5344CB8AC3E}">
        <p14:creationId xmlns:p14="http://schemas.microsoft.com/office/powerpoint/2010/main" val="3800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Additional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581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"\"likes\" not defined in local storage"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B0AE2-0ADC-4BD0-ADE5-EC237B6E58E5}"/>
              </a:ext>
            </a:extLst>
          </p:cNvPr>
          <p:cNvSpPr txBox="1"/>
          <p:nvPr/>
        </p:nvSpPr>
        <p:spPr>
          <a:xfrm>
            <a:off x="1559628" y="1650955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"\"likes\" is defined in local storage"</a:t>
            </a:r>
          </a:p>
        </p:txBody>
      </p:sp>
    </p:spTree>
    <p:extLst>
      <p:ext uri="{BB962C8B-B14F-4D97-AF65-F5344CB8AC3E}">
        <p14:creationId xmlns:p14="http://schemas.microsoft.com/office/powerpoint/2010/main" val="2870234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5.5	 Mocking Promises</a:t>
            </a:r>
          </a:p>
        </p:txBody>
      </p:sp>
    </p:spTree>
    <p:extLst>
      <p:ext uri="{BB962C8B-B14F-4D97-AF65-F5344CB8AC3E}">
        <p14:creationId xmlns:p14="http://schemas.microsoft.com/office/powerpoint/2010/main" val="41865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/>
              <a:t>The solution in Jest is to use </a:t>
            </a:r>
            <a:r>
              <a:rPr lang="en-GB" b="1" dirty="0"/>
              <a:t>mock functions</a:t>
            </a:r>
          </a:p>
          <a:p>
            <a:pPr lvl="1"/>
            <a:r>
              <a:rPr lang="en-GB" sz="1800" dirty="0"/>
              <a:t>An artificial replacement for another function</a:t>
            </a:r>
          </a:p>
          <a:p>
            <a:pPr lvl="1"/>
            <a:endParaRPr lang="en-GB" sz="1800" dirty="0"/>
          </a:p>
          <a:p>
            <a:r>
              <a:rPr lang="en-GB" dirty="0"/>
              <a:t>You can create a mock function as follows: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r>
              <a:rPr lang="en-GB" dirty="0"/>
              <a:t>You can invoke the mock function as normal: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D049134-F5F7-44CA-83FD-31FD9FEA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276383"/>
            <a:ext cx="4785286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mockf1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D22ED6A-429E-4A51-B6B7-9618509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327486"/>
            <a:ext cx="4785286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result = mockf1();</a:t>
            </a:r>
          </a:p>
        </p:txBody>
      </p:sp>
    </p:spTree>
    <p:extLst>
      <p:ext uri="{BB962C8B-B14F-4D97-AF65-F5344CB8AC3E}">
        <p14:creationId xmlns:p14="http://schemas.microsoft.com/office/powerpoint/2010/main" val="28984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811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09241" cy="3547021"/>
          </a:xfrm>
        </p:spPr>
        <p:txBody>
          <a:bodyPr/>
          <a:lstStyle/>
          <a:p>
            <a:r>
              <a:rPr lang="en-GB" dirty="0"/>
              <a:t>Client-side web apps typically invoke REST services to get and modify data at the server</a:t>
            </a:r>
          </a:p>
          <a:p>
            <a:pPr lvl="1"/>
            <a:endParaRPr lang="en-GB" dirty="0"/>
          </a:p>
          <a:p>
            <a:r>
              <a:rPr lang="en-GB" dirty="0"/>
              <a:t>The code that invokes REST services is typically asynchronous</a:t>
            </a:r>
          </a:p>
          <a:p>
            <a:pPr lvl="1"/>
            <a:r>
              <a:rPr lang="en-GB" dirty="0"/>
              <a:t>i.e., it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that will be </a:t>
            </a:r>
            <a:br>
              <a:rPr lang="en-GB" dirty="0"/>
            </a:br>
            <a:r>
              <a:rPr lang="en-GB" dirty="0"/>
              <a:t>resolved or rejected some time later</a:t>
            </a:r>
          </a:p>
          <a:p>
            <a:pPr lvl="1"/>
            <a:endParaRPr lang="en-GB" dirty="0"/>
          </a:p>
          <a:p>
            <a:r>
              <a:rPr lang="en-GB" dirty="0"/>
              <a:t>In this section we'll see how to mock</a:t>
            </a:r>
            <a:br>
              <a:rPr lang="en-GB" dirty="0"/>
            </a:br>
            <a:r>
              <a:rPr lang="en-GB" dirty="0"/>
              <a:t>functions that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2670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How to Mock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Result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Imagine you have a function that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Let's mock the entire module: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We can specify that a mock function should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resolve or reject to a value: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F06CCB8-57FD-490C-AA1B-91604D8D1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16899"/>
            <a:ext cx="4785286" cy="5700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someFunction()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Promise(</a:t>
            </a:r>
            <a:r>
              <a:rPr lang="en-GB" sz="1100" b="1" dirty="0">
                <a:solidFill>
                  <a:srgbClr val="FF0000"/>
                </a:solidFill>
                <a:cs typeface="Courier New" panose="02070309020205020404" pitchFamily="49" charset="0"/>
              </a:rPr>
              <a:t>…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A6154-1488-4CC1-8593-E0928AFBE3C9}"/>
              </a:ext>
            </a:extLst>
          </p:cNvPr>
          <p:cNvSpPr txBox="1"/>
          <p:nvPr/>
        </p:nvSpPr>
        <p:spPr>
          <a:xfrm>
            <a:off x="5371342" y="18413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someModule.js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CA37E-833B-4C52-85F4-5BFA37C6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03402"/>
            <a:ext cx="4785287" cy="400752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A1DFF-055F-4DC1-97F1-A0022AA73773}"/>
              </a:ext>
            </a:extLst>
          </p:cNvPr>
          <p:cNvSpPr txBox="1"/>
          <p:nvPr/>
        </p:nvSpPr>
        <p:spPr>
          <a:xfrm>
            <a:off x="5448286" y="315630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some.test.js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A19EC-0AC2-4E8B-80DE-14BBC220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4271054"/>
            <a:ext cx="4785287" cy="400752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m.someFunction.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mockResolvedValue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m.someFunction.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mockRejectedValue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E6ACA-A6F1-4EDE-8145-289269395F9A}"/>
              </a:ext>
            </a:extLst>
          </p:cNvPr>
          <p:cNvSpPr txBox="1"/>
          <p:nvPr/>
        </p:nvSpPr>
        <p:spPr>
          <a:xfrm>
            <a:off x="5448286" y="472395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some.test.js</a:t>
            </a:r>
          </a:p>
        </p:txBody>
      </p:sp>
    </p:spTree>
    <p:extLst>
      <p:ext uri="{BB962C8B-B14F-4D97-AF65-F5344CB8AC3E}">
        <p14:creationId xmlns:p14="http://schemas.microsoft.com/office/powerpoint/2010/main" val="47483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Consider the following simple REST client API: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Both functions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4063291" y="3392915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Mocking_Promises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/restClient.js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40100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axios = require('axios');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baseUrl = 'https://example.com/api/products'; 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getAllProducts()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axios.get(baseUrl)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getProductById(id)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axios.get(`${baseUrl}/${id}`)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0735DD0-7AAE-454D-BA30-C506B13E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40100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axios = require('axios');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baseUrl = 'https://example.com/api/products'; 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getAllProducts()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axios.get(baseUrl)</a:t>
            </a:r>
          </a:p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getProductById(id) {</a:t>
            </a:r>
          </a:p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axios.get(`${baseUrl}/${id}`)</a:t>
            </a:r>
          </a:p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4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some code that makes use of the REST client API: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6FD0C-9E74-4557-A850-ECA8B9B14A6B}"/>
              </a:ext>
            </a:extLst>
          </p:cNvPr>
          <p:cNvSpPr txBox="1"/>
          <p:nvPr/>
        </p:nvSpPr>
        <p:spPr>
          <a:xfrm>
            <a:off x="5371342" y="461174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425388-06E0-4445-8D85-15E8801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4778"/>
            <a:ext cx="478528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rc = require('./restClient');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getStockCount()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productsPromise = rc.getAllProducts();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productsPromise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.then(products =&gt; 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products.map(p =&gt; p.stock)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.reduce((total, next) =&gt; total + next, 0.0)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.catch(_ =&gt; 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getStockValue()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productsPromise = rc.getAllProducts();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productsPromise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.then(products =&gt; 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products.map(p =&gt; p.price * p.stock)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.reduce((total, next) =&gt; total + next, 0.0)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.catch(_ =&gt; 0)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2298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Tests that Mock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Result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how we set up our tests: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import the REST client API module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mock the REST client API module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specify a mock function resolves to a result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2919247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9519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'Skis',    price: 500, stock: 10},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'Boots',   price: 200, stock: 5},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'Goggles', price: 100, stock: 3},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rc.getAllProducts.mockResolvedValue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374DA-7E35-4A25-8C2B-8DA0A782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9519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'Skis',    price: 500, stock: 10},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'Boots',   price: 200, stock: 5},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'Goggles', price: 100, stock: 3},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rc.getAllProducts.mockResolvedValue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68990-C5F2-4FB6-A3F6-302736A8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9519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'Skis',    price: 500, stock: 10},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'Boots',   price: 200, stock: 5},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'Goggles', price: 100, stock: 3},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rc.getAllProducts.mockResolvedValue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6174C-A7AA-46AE-BB36-4E3AFFA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9519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'Skis',    price: 500, stock: 10},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'Boots',   price: 200, stock: 5},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{description: 'Goggles', price: 100, stock: 3},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rc.getAllProducts.mockResolvedValue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(products);</a:t>
            </a:r>
          </a:p>
        </p:txBody>
      </p:sp>
    </p:spTree>
    <p:extLst>
      <p:ext uri="{BB962C8B-B14F-4D97-AF65-F5344CB8AC3E}">
        <p14:creationId xmlns:p14="http://schemas.microsoft.com/office/powerpoint/2010/main" val="46611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first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a function-under-test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function-under-test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has called a REST client API function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function-under-test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resolves to the correct stock count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2166408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3E7E57-BF77-48B2-9C38-8B6FCE7E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ops.getStockCount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0473A-8F94-4D0B-852B-B79FD2F3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998BE-342A-454A-9DD1-2950365E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245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second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a function-under-test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function-under-test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has called a REST client API function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function-under-test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resolves to the correct stock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another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(6300);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2166408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CCD1C-580F-49C3-A34B-8D21CA67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another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(6300);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6CD39-721F-4045-8EB9-FA22754C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another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(6300);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7D219-79A1-4E51-9AA5-BA9AD108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another promise that resolves',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(6300);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79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3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third and final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specify a REST API mock function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rejects with an error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a function-under-test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function-under-test calls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the REST API mock function, and handles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rejection properly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rejects',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rc.getAllProducts.mockRejectedValue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(new Error('error'));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229966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D78CC-9226-4290-987B-BC8F82E9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rejects',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rc.getAllProducts.mockRejectedValue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Error('error'));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EC6FC1-EB82-413D-AD8D-D3C33D0A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rejects',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rc.getAllProducts.mockRejectedValue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(new Error('error'));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BE52A-CFA2-4309-9D0C-7B6DA0C8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test('mock a promise that rejects',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rc.getAllProducts.mockRejectedValue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(new Error('error'));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50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all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581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565A14-CEFE-4D18-9FD6-51867E1A028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79F18-CDED-4B3B-8F52-924975BA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877781"/>
            <a:ext cx="5385034" cy="19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Mocking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5.6	 Mocking REST Calls</a:t>
            </a:r>
          </a:p>
        </p:txBody>
      </p:sp>
    </p:spTree>
    <p:extLst>
      <p:ext uri="{BB962C8B-B14F-4D97-AF65-F5344CB8AC3E}">
        <p14:creationId xmlns:p14="http://schemas.microsoft.com/office/powerpoint/2010/main" val="46252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of Using Mock Functions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this code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MockFunctions_Intro</a:t>
            </a:r>
            <a:r>
              <a:rPr lang="en-GB" dirty="0">
                <a:cs typeface="Courier New" panose="02070309020205020404" pitchFamily="49" charset="0"/>
              </a:rPr>
              <a:t> folder: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mock these functions…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71341" y="383121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0955AB-A270-4CF4-9AC1-4F15E42A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13763"/>
            <a:ext cx="4785286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f2(a, b, c)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f3()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42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f1, f2, f3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8116"/>
            <a:ext cx="7548179" cy="560552"/>
          </a:xfrm>
        </p:spPr>
        <p:txBody>
          <a:bodyPr/>
          <a:lstStyle/>
          <a:p>
            <a:r>
              <a:rPr lang="en-GB" dirty="0"/>
              <a:t>Defining a REST Client API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09241" cy="3547021"/>
          </a:xfrm>
        </p:spPr>
        <p:txBody>
          <a:bodyPr/>
          <a:lstStyle/>
          <a:p>
            <a:r>
              <a:rPr lang="en-GB" dirty="0"/>
              <a:t>Consider the following REST client API, which uses </a:t>
            </a:r>
            <a:r>
              <a:rPr lang="en-GB" dirty="0" err="1"/>
              <a:t>Axios</a:t>
            </a:r>
            <a:r>
              <a:rPr lang="en-GB" dirty="0"/>
              <a:t> to invoke REST service functions on the server: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unit-test this REST client API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We'll need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442A2-3519-4638-9E09-B121A6CB1A60}"/>
              </a:ext>
            </a:extLst>
          </p:cNvPr>
          <p:cNvSpPr txBox="1"/>
          <p:nvPr/>
        </p:nvSpPr>
        <p:spPr>
          <a:xfrm>
            <a:off x="3986346" y="37259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Mocking_RestCalls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/restClient.js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AECC7FC-EEF6-4E7F-8D75-5D4FBBA93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73183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axios = require('axios');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baseUrl = 'https://example.com/api/products'; 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getAllProducts()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axios.get(baseUrl)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getProductById(id) {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axios.get(`${baseUrl}/${id}`)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.then(response =&gt; response.data);</a:t>
            </a:r>
          </a:p>
          <a:p>
            <a:pPr defTabSz="739775">
              <a:defRPr/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25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2298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Mocking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Axios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how we can mock the </a:t>
            </a:r>
            <a:r>
              <a:rPr lang="en-GB" dirty="0" err="1">
                <a:cs typeface="Courier New" panose="02070309020205020404" pitchFamily="49" charset="0"/>
              </a:rPr>
              <a:t>Axios</a:t>
            </a:r>
            <a:r>
              <a:rPr lang="en-GB" dirty="0">
                <a:cs typeface="Courier New" panose="02070309020205020404" pitchFamily="49" charset="0"/>
              </a:rPr>
              <a:t> module in our test code: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4" y="188078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restClient.test.js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0DEDB-155E-450E-82C9-BC3F3946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896"/>
            <a:ext cx="478528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743323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first unit test for the REST client API: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specify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dirty="0">
                <a:cs typeface="Courier New" panose="02070309020205020404" pitchFamily="49" charset="0"/>
              </a:rPr>
              <a:t> resolves to a result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the REST client API and test all is 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3" y="3572470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restClient.test.js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998BE-342A-454A-9DD1-2950365E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all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.then(data =&gt;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5988B-0DFE-46D8-B4DF-188F1BD0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all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products};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.then(data =&gt;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548CE0-A9AF-4C3A-936E-56B1BA03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all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rc.getAllProducts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.then(data =&gt; expect(data).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(products));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953"/>
            <a:ext cx="7865992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second unit test for the REST client API: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specify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dirty="0">
                <a:cs typeface="Courier New" panose="02070309020205020404" pitchFamily="49" charset="0"/>
              </a:rPr>
              <a:t> resolves to a result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the REST client API and test all is 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729-5393-4F61-B195-8C5AD0CB2974}"/>
              </a:ext>
            </a:extLst>
          </p:cNvPr>
          <p:cNvSpPr txBox="1"/>
          <p:nvPr/>
        </p:nvSpPr>
        <p:spPr>
          <a:xfrm>
            <a:off x="4986863" y="3572470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restClient.test.js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998BE-342A-454A-9DD1-2950365E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one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products[1]};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.then(data =&gt;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(products[1]));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/products/1');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EE9C6B-86A5-4813-B447-EC335834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one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products[1]};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.then(data =&gt;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(products[1]));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/products/1');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A603A-FC1B-4A8C-91E4-CE7741B1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6336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 … mock data … 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one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response = {data: products[1]};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axios.get.mockResolvedValueOnce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rc.getProductById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.then(data =&gt; expect(data).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(products[1]));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'https://example.com/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/products/1');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06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all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5581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565A14-CEFE-4D18-9FD6-51867E1A028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56D40-185A-4FE6-87B2-BCB401D4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72" y="1877781"/>
            <a:ext cx="5350642" cy="1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a Simple Mock Function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how to create and use a mock function: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 mock function:</a:t>
            </a:r>
          </a:p>
          <a:p>
            <a:pPr lvl="1"/>
            <a:r>
              <a:rPr lang="en-GB" dirty="0"/>
              <a:t>Remembers info about calls, params, etc.</a:t>
            </a: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, by default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32552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4531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a simple mock function',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mockf1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result = mockf1();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expect(mockf1).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92F01DC-723B-49E9-AFE3-56601BFC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4531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a simple mock function',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mockf1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mockf1();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expect(mockf1).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E3D0EE8-0DBC-41FA-8ECA-B7F9DAB8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4531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a simple mock function',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mockf1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mockf1();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expect(mockf1).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a Mock Function that Takes Parameters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mock function that takes parameters: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47417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658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a mock function that takes parameters',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mockf2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result = mockf2(10, 20, 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expect(mockf2).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expect(mockf2).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20, 30);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259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a Mock Function that Returns a Value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mock function that returns a value: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32102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026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a mock function that returns a value',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mockf3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42);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mockf3();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expect(mockf3).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91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5C947-1924-45F6-AE79-BE32C728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24" y="1864659"/>
            <a:ext cx="5036176" cy="20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10791</TotalTime>
  <Words>6553</Words>
  <Application>Microsoft Office PowerPoint</Application>
  <PresentationFormat>On-screen Show (16:9)</PresentationFormat>
  <Paragraphs>1113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5: Mocking</vt:lpstr>
      <vt:lpstr>Lesson 5: Mocking</vt:lpstr>
      <vt:lpstr>Problem Statement</vt:lpstr>
      <vt:lpstr>Solution</vt:lpstr>
      <vt:lpstr>Example of Using Mock Functions</vt:lpstr>
      <vt:lpstr>Using a Simple Mock Function</vt:lpstr>
      <vt:lpstr>Using a Mock Function that Takes Parameters</vt:lpstr>
      <vt:lpstr>Using a Mock Function that Returns a Value</vt:lpstr>
      <vt:lpstr>Running the Tests</vt:lpstr>
      <vt:lpstr>Lesson 5: Mocking</vt:lpstr>
      <vt:lpstr>Accessing Mock Info via the .mock Property</vt:lpstr>
      <vt:lpstr>Accessing Mock Info via the .mock Property</vt:lpstr>
      <vt:lpstr>Using the .calls Property</vt:lpstr>
      <vt:lpstr>Using the .results Property</vt:lpstr>
      <vt:lpstr>Accessing Call and Result Info - Example 1</vt:lpstr>
      <vt:lpstr>Accessing Call and Result Info - Example 1</vt:lpstr>
      <vt:lpstr>Accessing Call and Result Info - Example 2</vt:lpstr>
      <vt:lpstr>Accessing Call and Result Info - Example 2</vt:lpstr>
      <vt:lpstr>Accessing Call and Result Info - Example 2</vt:lpstr>
      <vt:lpstr>Lesson 5: Mocking</vt:lpstr>
      <vt:lpstr>Overview</vt:lpstr>
      <vt:lpstr>Defining an API to Access Local Storage</vt:lpstr>
      <vt:lpstr>Writing Code that Uses the API</vt:lpstr>
      <vt:lpstr>Writing Tests that Mock the API - Test 1</vt:lpstr>
      <vt:lpstr>Writing Tests that Mock the API - Test 1</vt:lpstr>
      <vt:lpstr>Writing Tests that Mock the API - Test 2</vt:lpstr>
      <vt:lpstr>Writing Tests that Mock the API - Test 2</vt:lpstr>
      <vt:lpstr>Writing Tests that Mock the API - Test 3</vt:lpstr>
      <vt:lpstr>Writing Tests that Mock the API - Test 3</vt:lpstr>
      <vt:lpstr>Lesson 5: Mocking</vt:lpstr>
      <vt:lpstr>Recap of Mocking Individual Functions</vt:lpstr>
      <vt:lpstr>Mocking a Module</vt:lpstr>
      <vt:lpstr>Defining an API in a Module</vt:lpstr>
      <vt:lpstr>Using the API Module</vt:lpstr>
      <vt:lpstr>Writing Tests that Mock the API Module</vt:lpstr>
      <vt:lpstr>Writing Tests that Mock the API Module</vt:lpstr>
      <vt:lpstr>Writing Additional Tests</vt:lpstr>
      <vt:lpstr>Writing Additional Tests</vt:lpstr>
      <vt:lpstr>Lesson 5: Mocking</vt:lpstr>
      <vt:lpstr>Overview</vt:lpstr>
      <vt:lpstr>How to Mock a Promise Result</vt:lpstr>
      <vt:lpstr>Example Scenario</vt:lpstr>
      <vt:lpstr>Example Scenario</vt:lpstr>
      <vt:lpstr>Writing Tests that Mock a Promise Result</vt:lpstr>
      <vt:lpstr>Writing Test 1</vt:lpstr>
      <vt:lpstr>Writing Test 2</vt:lpstr>
      <vt:lpstr>Writing Test 3</vt:lpstr>
      <vt:lpstr>Running all the Tests</vt:lpstr>
      <vt:lpstr>Lesson 5: Mocking</vt:lpstr>
      <vt:lpstr>Defining a REST Client API</vt:lpstr>
      <vt:lpstr>Mocking the Axios Module</vt:lpstr>
      <vt:lpstr>Writing Test 1</vt:lpstr>
      <vt:lpstr>Writing Test 2</vt:lpstr>
      <vt:lpstr>Running all the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338</cp:revision>
  <dcterms:created xsi:type="dcterms:W3CDTF">2015-09-28T19:52:00Z</dcterms:created>
  <dcterms:modified xsi:type="dcterms:W3CDTF">2022-07-05T11:55:00Z</dcterms:modified>
</cp:coreProperties>
</file>