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2"/>
  </p:notesMasterIdLst>
  <p:sldIdLst>
    <p:sldId id="257" r:id="rId2"/>
    <p:sldId id="748" r:id="rId3"/>
    <p:sldId id="892" r:id="rId4"/>
    <p:sldId id="777" r:id="rId5"/>
    <p:sldId id="811" r:id="rId6"/>
    <p:sldId id="940" r:id="rId7"/>
    <p:sldId id="893" r:id="rId8"/>
    <p:sldId id="894" r:id="rId9"/>
    <p:sldId id="841" r:id="rId10"/>
    <p:sldId id="941" r:id="rId11"/>
    <p:sldId id="942" r:id="rId12"/>
    <p:sldId id="792" r:id="rId13"/>
    <p:sldId id="813" r:id="rId14"/>
    <p:sldId id="943" r:id="rId15"/>
    <p:sldId id="944" r:id="rId16"/>
    <p:sldId id="945" r:id="rId17"/>
    <p:sldId id="946" r:id="rId18"/>
    <p:sldId id="947" r:id="rId19"/>
    <p:sldId id="948" r:id="rId20"/>
    <p:sldId id="949" r:id="rId21"/>
    <p:sldId id="950" r:id="rId22"/>
    <p:sldId id="951" r:id="rId23"/>
    <p:sldId id="952" r:id="rId24"/>
    <p:sldId id="953" r:id="rId25"/>
    <p:sldId id="954" r:id="rId26"/>
    <p:sldId id="955" r:id="rId27"/>
    <p:sldId id="956" r:id="rId28"/>
    <p:sldId id="957" r:id="rId29"/>
    <p:sldId id="966" r:id="rId30"/>
    <p:sldId id="959" r:id="rId31"/>
    <p:sldId id="960" r:id="rId32"/>
    <p:sldId id="967" r:id="rId33"/>
    <p:sldId id="962" r:id="rId34"/>
    <p:sldId id="963" r:id="rId35"/>
    <p:sldId id="964" r:id="rId36"/>
    <p:sldId id="965" r:id="rId37"/>
    <p:sldId id="968" r:id="rId38"/>
    <p:sldId id="969" r:id="rId39"/>
    <p:sldId id="970" r:id="rId40"/>
    <p:sldId id="971" r:id="rId41"/>
    <p:sldId id="972" r:id="rId42"/>
    <p:sldId id="973" r:id="rId43"/>
    <p:sldId id="974" r:id="rId44"/>
    <p:sldId id="975" r:id="rId45"/>
    <p:sldId id="694" r:id="rId46"/>
    <p:sldId id="976" r:id="rId47"/>
    <p:sldId id="753" r:id="rId48"/>
    <p:sldId id="686" r:id="rId49"/>
    <p:sldId id="977" r:id="rId50"/>
    <p:sldId id="978" r:id="rId51"/>
    <p:sldId id="979" r:id="rId52"/>
    <p:sldId id="980" r:id="rId53"/>
    <p:sldId id="981" r:id="rId54"/>
    <p:sldId id="982" r:id="rId55"/>
    <p:sldId id="983" r:id="rId56"/>
    <p:sldId id="984" r:id="rId57"/>
    <p:sldId id="985" r:id="rId58"/>
    <p:sldId id="986" r:id="rId59"/>
    <p:sldId id="987" r:id="rId60"/>
    <p:sldId id="988" r:id="rId61"/>
    <p:sldId id="989" r:id="rId62"/>
    <p:sldId id="990" r:id="rId63"/>
    <p:sldId id="991" r:id="rId64"/>
    <p:sldId id="992" r:id="rId65"/>
    <p:sldId id="993" r:id="rId66"/>
    <p:sldId id="994" r:id="rId67"/>
    <p:sldId id="995" r:id="rId68"/>
    <p:sldId id="996" r:id="rId69"/>
    <p:sldId id="997" r:id="rId70"/>
    <p:sldId id="998" r:id="rId71"/>
    <p:sldId id="1000" r:id="rId72"/>
    <p:sldId id="999" r:id="rId73"/>
    <p:sldId id="1001" r:id="rId74"/>
    <p:sldId id="1002" r:id="rId75"/>
    <p:sldId id="1003" r:id="rId76"/>
    <p:sldId id="1004" r:id="rId77"/>
    <p:sldId id="1005" r:id="rId78"/>
    <p:sldId id="1006" r:id="rId79"/>
    <p:sldId id="1007" r:id="rId80"/>
    <p:sldId id="1008" r:id="rId8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5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A0217019-B269-E7CE-4AF8-D1C51EC27C5F}" name="Eleanor Bru" initials="EB" userId="c3414d580ad3abed" providerId="Windows Live"/>
  <p188:author id="{EF5443F8-339B-911B-DEC5-F5824A0E0637}" name="Andy Olsen" initials="AO" userId="31001af84371f4e8" providerId="Windows Live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leanor Bru" initials="EB" lastIdx="2" clrIdx="0">
    <p:extLst>
      <p:ext uri="{19B8F6BF-5375-455C-9EA6-DF929625EA0E}">
        <p15:presenceInfo xmlns:p15="http://schemas.microsoft.com/office/powerpoint/2012/main" userId="c3414d580ad3abed" providerId="Windows Live"/>
      </p:ext>
    </p:extLst>
  </p:cmAuthor>
  <p:cmAuthor id="2" name="Andy Olsen" initials="AO" lastIdx="2" clrIdx="1">
    <p:extLst>
      <p:ext uri="{19B8F6BF-5375-455C-9EA6-DF929625EA0E}">
        <p15:presenceInfo xmlns:p15="http://schemas.microsoft.com/office/powerpoint/2012/main" userId="31001af84371f4e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7FA2"/>
    <a:srgbClr val="C00000"/>
    <a:srgbClr val="157EA1"/>
    <a:srgbClr val="157FA1"/>
    <a:srgbClr val="6CA62C"/>
    <a:srgbClr val="CCECFF"/>
    <a:srgbClr val="A5C5D0"/>
    <a:srgbClr val="FFE79B"/>
    <a:srgbClr val="FFD85D"/>
    <a:srgbClr val="157F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37" autoAdjust="0"/>
    <p:restoredTop sz="96327" autoAdjust="0"/>
  </p:normalViewPr>
  <p:slideViewPr>
    <p:cSldViewPr snapToGrid="0" snapToObjects="1">
      <p:cViewPr varScale="1">
        <p:scale>
          <a:sx n="111" d="100"/>
          <a:sy n="111" d="100"/>
        </p:scale>
        <p:origin x="64" y="176"/>
      </p:cViewPr>
      <p:guideLst>
        <p:guide orient="horz" pos="1620"/>
        <p:guide pos="526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0" d="100"/>
        <a:sy n="120" d="100"/>
      </p:scale>
      <p:origin x="0" y="0"/>
    </p:cViewPr>
  </p:sorterViewPr>
  <p:notesViewPr>
    <p:cSldViewPr snapToGrid="0" snapToObjects="1">
      <p:cViewPr varScale="1">
        <p:scale>
          <a:sx n="84" d="100"/>
          <a:sy n="84" d="100"/>
        </p:scale>
        <p:origin x="263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presProps" Target="pres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commentAuthors" Target="commentAuthors.xml"/><Relationship Id="rId88" Type="http://schemas.microsoft.com/office/2018/10/relationships/authors" Target="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DEBBD1-6077-4938-811F-54E4AC433829}" type="datetimeFigureOut">
              <a:rPr lang="en-GB" smtClean="0"/>
              <a:t>05/07/2022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77016-B761-47E8-ADDA-7F73F02D16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4563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58603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8741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3277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22235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Introduction to Unit Testing with Jasmine</a:t>
            </a:r>
            <a:endParaRPr lang="en-GB" dirty="0"/>
          </a:p>
        </p:txBody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41466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76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977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533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1708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07834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5083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258971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46119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43764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417100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Introduction to Unit Testing with Jasmine</a:t>
            </a:r>
            <a:endParaRPr lang="en-GB" dirty="0"/>
          </a:p>
        </p:txBody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577935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Introduction to Unit Testing with Jasmine</a:t>
            </a:r>
            <a:endParaRPr lang="en-GB" dirty="0"/>
          </a:p>
        </p:txBody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184190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43466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Introduction to Unit Testing with Jasmine</a:t>
            </a:r>
            <a:endParaRPr lang="en-GB" dirty="0"/>
          </a:p>
        </p:txBody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258003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Introduction to Unit Testing with Jasmine</a:t>
            </a:r>
            <a:endParaRPr lang="en-GB" dirty="0"/>
          </a:p>
        </p:txBody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377351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Introduction to Unit Testing with Jasmine</a:t>
            </a:r>
            <a:endParaRPr lang="en-GB" dirty="0"/>
          </a:p>
        </p:txBody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766820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Introduction to Unit Testing with Jasmine</a:t>
            </a:r>
            <a:endParaRPr lang="en-GB" dirty="0"/>
          </a:p>
        </p:txBody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72234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Introduction to Unit Testing with Jasmine</a:t>
            </a:r>
            <a:endParaRPr lang="en-GB" dirty="0"/>
          </a:p>
        </p:txBody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134867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Introduction to Unit Testing with Jasmine</a:t>
            </a:r>
            <a:endParaRPr lang="en-GB" dirty="0"/>
          </a:p>
        </p:txBody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929472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Introduction to Unit Testing with Jasmine</a:t>
            </a:r>
            <a:endParaRPr lang="en-GB" dirty="0"/>
          </a:p>
        </p:txBody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39021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Introduction to Unit Testing with Jasmine</a:t>
            </a:r>
            <a:endParaRPr lang="en-GB" dirty="0"/>
          </a:p>
        </p:txBody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921411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Introduction to Unit Testing with Jasmine</a:t>
            </a:r>
            <a:endParaRPr lang="en-GB" dirty="0"/>
          </a:p>
        </p:txBody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741683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09278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Introduction to Unit Testing with Jasmine</a:t>
            </a:r>
            <a:endParaRPr lang="en-GB" dirty="0"/>
          </a:p>
        </p:txBody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493781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36935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167334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Introduction to Unit Testing with Jasmine</a:t>
            </a:r>
            <a:endParaRPr lang="en-GB" dirty="0"/>
          </a:p>
        </p:txBody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413173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Introduction to Unit Testing with Jasmine</a:t>
            </a:r>
            <a:endParaRPr lang="en-GB" dirty="0"/>
          </a:p>
        </p:txBody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65185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37341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Introduction to Unit Testing with Jasmine</a:t>
            </a:r>
            <a:endParaRPr lang="en-GB" dirty="0"/>
          </a:p>
        </p:txBody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466997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97924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Introduction to Unit Testing with Jasmine</a:t>
            </a:r>
            <a:endParaRPr lang="en-GB" dirty="0"/>
          </a:p>
        </p:txBody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564019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42246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778495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ChangeArrowheads="1"/>
          </p:cNvSpPr>
          <p:nvPr/>
        </p:nvSpPr>
        <p:spPr bwMode="auto">
          <a:xfrm>
            <a:off x="414642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1" name="Rectangle 3"/>
          <p:cNvSpPr>
            <a:spLocks noChangeArrowheads="1"/>
          </p:cNvSpPr>
          <p:nvPr/>
        </p:nvSpPr>
        <p:spPr bwMode="auto">
          <a:xfrm>
            <a:off x="0" y="9140342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2" name="Rectangle 4"/>
          <p:cNvSpPr>
            <a:spLocks noChangeArrowheads="1"/>
          </p:cNvSpPr>
          <p:nvPr/>
        </p:nvSpPr>
        <p:spPr bwMode="auto">
          <a:xfrm>
            <a:off x="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4" name="Rectangle 6"/>
          <p:cNvSpPr>
            <a:spLocks noChangeArrowheads="1"/>
          </p:cNvSpPr>
          <p:nvPr/>
        </p:nvSpPr>
        <p:spPr bwMode="auto">
          <a:xfrm>
            <a:off x="986186" y="4493362"/>
            <a:ext cx="119641" cy="294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Classes</a:t>
            </a:r>
            <a:endParaRPr lang="en-GB" dirty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Introduction to Unit Testing with Jasmine</a:t>
            </a:r>
            <a:endParaRPr lang="en-GB" dirty="0"/>
          </a:p>
        </p:txBody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490715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ChangeArrowheads="1"/>
          </p:cNvSpPr>
          <p:nvPr/>
        </p:nvSpPr>
        <p:spPr bwMode="auto">
          <a:xfrm>
            <a:off x="414642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1" name="Rectangle 3"/>
          <p:cNvSpPr>
            <a:spLocks noChangeArrowheads="1"/>
          </p:cNvSpPr>
          <p:nvPr/>
        </p:nvSpPr>
        <p:spPr bwMode="auto">
          <a:xfrm>
            <a:off x="0" y="9140342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2" name="Rectangle 4"/>
          <p:cNvSpPr>
            <a:spLocks noChangeArrowheads="1"/>
          </p:cNvSpPr>
          <p:nvPr/>
        </p:nvSpPr>
        <p:spPr bwMode="auto">
          <a:xfrm>
            <a:off x="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4" name="Rectangle 6"/>
          <p:cNvSpPr>
            <a:spLocks noChangeArrowheads="1"/>
          </p:cNvSpPr>
          <p:nvPr/>
        </p:nvSpPr>
        <p:spPr bwMode="auto">
          <a:xfrm>
            <a:off x="986186" y="4493362"/>
            <a:ext cx="119641" cy="294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Classes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867488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ChangeArrowheads="1"/>
          </p:cNvSpPr>
          <p:nvPr/>
        </p:nvSpPr>
        <p:spPr bwMode="auto">
          <a:xfrm>
            <a:off x="414642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1" name="Rectangle 3"/>
          <p:cNvSpPr>
            <a:spLocks noChangeArrowheads="1"/>
          </p:cNvSpPr>
          <p:nvPr/>
        </p:nvSpPr>
        <p:spPr bwMode="auto">
          <a:xfrm>
            <a:off x="0" y="9140342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2" name="Rectangle 4"/>
          <p:cNvSpPr>
            <a:spLocks noChangeArrowheads="1"/>
          </p:cNvSpPr>
          <p:nvPr/>
        </p:nvSpPr>
        <p:spPr bwMode="auto">
          <a:xfrm>
            <a:off x="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4" name="Rectangle 6"/>
          <p:cNvSpPr>
            <a:spLocks noChangeArrowheads="1"/>
          </p:cNvSpPr>
          <p:nvPr/>
        </p:nvSpPr>
        <p:spPr bwMode="auto">
          <a:xfrm>
            <a:off x="986186" y="4493362"/>
            <a:ext cx="119641" cy="294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Classes</a:t>
            </a:r>
            <a:endParaRPr lang="en-GB" dirty="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ChangeArrowheads="1"/>
          </p:cNvSpPr>
          <p:nvPr/>
        </p:nvSpPr>
        <p:spPr bwMode="auto">
          <a:xfrm>
            <a:off x="414642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1" name="Rectangle 3"/>
          <p:cNvSpPr>
            <a:spLocks noChangeArrowheads="1"/>
          </p:cNvSpPr>
          <p:nvPr/>
        </p:nvSpPr>
        <p:spPr bwMode="auto">
          <a:xfrm>
            <a:off x="0" y="9140342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2" name="Rectangle 4"/>
          <p:cNvSpPr>
            <a:spLocks noChangeArrowheads="1"/>
          </p:cNvSpPr>
          <p:nvPr/>
        </p:nvSpPr>
        <p:spPr bwMode="auto">
          <a:xfrm>
            <a:off x="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4" name="Rectangle 6"/>
          <p:cNvSpPr>
            <a:spLocks noChangeArrowheads="1"/>
          </p:cNvSpPr>
          <p:nvPr/>
        </p:nvSpPr>
        <p:spPr bwMode="auto">
          <a:xfrm>
            <a:off x="986186" y="4493362"/>
            <a:ext cx="119641" cy="294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Classes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274032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721904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712105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ChangeArrowheads="1"/>
          </p:cNvSpPr>
          <p:nvPr/>
        </p:nvSpPr>
        <p:spPr bwMode="auto">
          <a:xfrm>
            <a:off x="414642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1" name="Rectangle 3"/>
          <p:cNvSpPr>
            <a:spLocks noChangeArrowheads="1"/>
          </p:cNvSpPr>
          <p:nvPr/>
        </p:nvSpPr>
        <p:spPr bwMode="auto">
          <a:xfrm>
            <a:off x="0" y="9140342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2" name="Rectangle 4"/>
          <p:cNvSpPr>
            <a:spLocks noChangeArrowheads="1"/>
          </p:cNvSpPr>
          <p:nvPr/>
        </p:nvSpPr>
        <p:spPr bwMode="auto">
          <a:xfrm>
            <a:off x="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4" name="Rectangle 6"/>
          <p:cNvSpPr>
            <a:spLocks noChangeArrowheads="1"/>
          </p:cNvSpPr>
          <p:nvPr/>
        </p:nvSpPr>
        <p:spPr bwMode="auto">
          <a:xfrm>
            <a:off x="986186" y="4493362"/>
            <a:ext cx="119641" cy="294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Classes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90151052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ChangeArrowheads="1"/>
          </p:cNvSpPr>
          <p:nvPr/>
        </p:nvSpPr>
        <p:spPr bwMode="auto">
          <a:xfrm>
            <a:off x="414642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1" name="Rectangle 3"/>
          <p:cNvSpPr>
            <a:spLocks noChangeArrowheads="1"/>
          </p:cNvSpPr>
          <p:nvPr/>
        </p:nvSpPr>
        <p:spPr bwMode="auto">
          <a:xfrm>
            <a:off x="0" y="9140342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2" name="Rectangle 4"/>
          <p:cNvSpPr>
            <a:spLocks noChangeArrowheads="1"/>
          </p:cNvSpPr>
          <p:nvPr/>
        </p:nvSpPr>
        <p:spPr bwMode="auto">
          <a:xfrm>
            <a:off x="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4" name="Rectangle 6"/>
          <p:cNvSpPr>
            <a:spLocks noChangeArrowheads="1"/>
          </p:cNvSpPr>
          <p:nvPr/>
        </p:nvSpPr>
        <p:spPr bwMode="auto">
          <a:xfrm>
            <a:off x="986186" y="4493362"/>
            <a:ext cx="119641" cy="294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Classes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2784673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Introduction to Unit Testing with Jasmine</a:t>
            </a:r>
            <a:endParaRPr lang="en-GB" dirty="0"/>
          </a:p>
        </p:txBody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3781028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Introduction to Unit Testing with Jasmine</a:t>
            </a:r>
            <a:endParaRPr lang="en-GB" dirty="0"/>
          </a:p>
        </p:txBody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9601422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Introduction to Unit Testing with Jasmine</a:t>
            </a:r>
            <a:endParaRPr lang="en-GB" dirty="0"/>
          </a:p>
        </p:txBody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5027963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Introduction to Unit Testing with Jasmine</a:t>
            </a:r>
            <a:endParaRPr lang="en-GB" dirty="0"/>
          </a:p>
        </p:txBody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3161004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Introduction to Unit Testing with Jasmine</a:t>
            </a:r>
            <a:endParaRPr lang="en-GB" dirty="0"/>
          </a:p>
        </p:txBody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1422216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281206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Introduction to Unit Testing with Jasmine</a:t>
            </a:r>
            <a:endParaRPr lang="en-GB" dirty="0"/>
          </a:p>
        </p:txBody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60140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757434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Introduction to Unit Testing with Jasmine</a:t>
            </a:r>
            <a:endParaRPr lang="en-GB" dirty="0"/>
          </a:p>
        </p:txBody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0110863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Introduction to Unit Testing with Jasmine</a:t>
            </a:r>
            <a:endParaRPr lang="en-GB" dirty="0"/>
          </a:p>
        </p:txBody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220707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393547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Introduction to Unit Testing with Jasmine</a:t>
            </a:r>
            <a:endParaRPr lang="en-GB" dirty="0"/>
          </a:p>
        </p:txBody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7762546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Introduction to Unit Testing with Jasmine</a:t>
            </a:r>
            <a:endParaRPr lang="en-GB" dirty="0"/>
          </a:p>
        </p:txBody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1876637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Introduction to Unit Testing with Jasmine</a:t>
            </a:r>
            <a:endParaRPr lang="en-GB" dirty="0"/>
          </a:p>
        </p:txBody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6114186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Introduction to Unit Testing with Jasmine</a:t>
            </a:r>
            <a:endParaRPr lang="en-GB" dirty="0"/>
          </a:p>
        </p:txBody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3958278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Introduction to Unit Testing with Jasmine</a:t>
            </a:r>
            <a:endParaRPr lang="en-GB" dirty="0"/>
          </a:p>
        </p:txBody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4529079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Introduction to Unit Testing with Jasmine</a:t>
            </a:r>
            <a:endParaRPr lang="en-GB" dirty="0"/>
          </a:p>
        </p:txBody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3398558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0256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142192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5571994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ChangeArrowheads="1"/>
          </p:cNvSpPr>
          <p:nvPr/>
        </p:nvSpPr>
        <p:spPr bwMode="auto">
          <a:xfrm>
            <a:off x="414642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1" name="Rectangle 3"/>
          <p:cNvSpPr>
            <a:spLocks noChangeArrowheads="1"/>
          </p:cNvSpPr>
          <p:nvPr/>
        </p:nvSpPr>
        <p:spPr bwMode="auto">
          <a:xfrm>
            <a:off x="0" y="9140342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2" name="Rectangle 4"/>
          <p:cNvSpPr>
            <a:spLocks noChangeArrowheads="1"/>
          </p:cNvSpPr>
          <p:nvPr/>
        </p:nvSpPr>
        <p:spPr bwMode="auto">
          <a:xfrm>
            <a:off x="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4" name="Rectangle 6"/>
          <p:cNvSpPr>
            <a:spLocks noChangeArrowheads="1"/>
          </p:cNvSpPr>
          <p:nvPr/>
        </p:nvSpPr>
        <p:spPr bwMode="auto">
          <a:xfrm>
            <a:off x="986186" y="4493362"/>
            <a:ext cx="119641" cy="294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Classes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94658168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ChangeArrowheads="1"/>
          </p:cNvSpPr>
          <p:nvPr/>
        </p:nvSpPr>
        <p:spPr bwMode="auto">
          <a:xfrm>
            <a:off x="414642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1" name="Rectangle 3"/>
          <p:cNvSpPr>
            <a:spLocks noChangeArrowheads="1"/>
          </p:cNvSpPr>
          <p:nvPr/>
        </p:nvSpPr>
        <p:spPr bwMode="auto">
          <a:xfrm>
            <a:off x="0" y="9140342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2" name="Rectangle 4"/>
          <p:cNvSpPr>
            <a:spLocks noChangeArrowheads="1"/>
          </p:cNvSpPr>
          <p:nvPr/>
        </p:nvSpPr>
        <p:spPr bwMode="auto">
          <a:xfrm>
            <a:off x="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4" name="Rectangle 6"/>
          <p:cNvSpPr>
            <a:spLocks noChangeArrowheads="1"/>
          </p:cNvSpPr>
          <p:nvPr/>
        </p:nvSpPr>
        <p:spPr bwMode="auto">
          <a:xfrm>
            <a:off x="986186" y="4493362"/>
            <a:ext cx="119641" cy="294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Classes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51112314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ChangeArrowheads="1"/>
          </p:cNvSpPr>
          <p:nvPr/>
        </p:nvSpPr>
        <p:spPr bwMode="auto">
          <a:xfrm>
            <a:off x="414642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1" name="Rectangle 3"/>
          <p:cNvSpPr>
            <a:spLocks noChangeArrowheads="1"/>
          </p:cNvSpPr>
          <p:nvPr/>
        </p:nvSpPr>
        <p:spPr bwMode="auto">
          <a:xfrm>
            <a:off x="0" y="9140342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2" name="Rectangle 4"/>
          <p:cNvSpPr>
            <a:spLocks noChangeArrowheads="1"/>
          </p:cNvSpPr>
          <p:nvPr/>
        </p:nvSpPr>
        <p:spPr bwMode="auto">
          <a:xfrm>
            <a:off x="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4" name="Rectangle 6"/>
          <p:cNvSpPr>
            <a:spLocks noChangeArrowheads="1"/>
          </p:cNvSpPr>
          <p:nvPr/>
        </p:nvSpPr>
        <p:spPr bwMode="auto">
          <a:xfrm>
            <a:off x="986186" y="4493362"/>
            <a:ext cx="119641" cy="294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Classes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66498624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963595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199993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868742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388146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263965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2563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366027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8518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9488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5E3EC92-0BF8-B04C-BDA1-D36DC16EC2C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11061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36832" y="1597819"/>
            <a:ext cx="4975394" cy="1102519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Lesson #: Lesson Name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36831" y="2788538"/>
            <a:ext cx="4975395" cy="1314450"/>
          </a:xfrm>
        </p:spPr>
        <p:txBody>
          <a:bodyPr>
            <a:normAutofit/>
          </a:bodyPr>
          <a:lstStyle>
            <a:lvl1pPr marL="685800" indent="-630936" algn="l">
              <a:buNone/>
              <a:tabLst>
                <a:tab pos="574675" algn="l"/>
              </a:tabLst>
              <a:defRPr sz="2800" b="0" baseline="0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#.# 	Learning objective or      Sub-lesson Title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43C0618-779A-C7ED-52A3-08711465680E}"/>
              </a:ext>
            </a:extLst>
          </p:cNvPr>
          <p:cNvGrpSpPr/>
          <p:nvPr userDrawn="1"/>
        </p:nvGrpSpPr>
        <p:grpSpPr>
          <a:xfrm>
            <a:off x="76678" y="4582950"/>
            <a:ext cx="1515337" cy="386752"/>
            <a:chOff x="76678" y="4578933"/>
            <a:chExt cx="1515337" cy="386752"/>
          </a:xfrm>
          <a:solidFill>
            <a:srgbClr val="8A8B8D"/>
          </a:solidFill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1C27F7D-2C16-C8E7-68A6-06EC3F5C3F6E}"/>
                </a:ext>
              </a:extLst>
            </p:cNvPr>
            <p:cNvSpPr/>
            <p:nvPr/>
          </p:nvSpPr>
          <p:spPr bwMode="auto">
            <a:xfrm>
              <a:off x="76678" y="4578933"/>
              <a:ext cx="1515337" cy="386752"/>
            </a:xfrm>
            <a:prstGeom prst="rect">
              <a:avLst/>
            </a:prstGeom>
            <a:grpFill/>
            <a:ln w="28575" cap="flat" cmpd="sng" algn="ctr">
              <a:noFill/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</a:endParaRP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D0608D38-2121-97E2-BA2A-537B54470EC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733" y="4623730"/>
              <a:ext cx="307000" cy="291943"/>
            </a:xfrm>
            <a:prstGeom prst="rect">
              <a:avLst/>
            </a:prstGeom>
            <a:grpFill/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04BEFCC-67EE-018F-01EB-2408485DB29B}"/>
                </a:ext>
              </a:extLst>
            </p:cNvPr>
            <p:cNvSpPr txBox="1"/>
            <p:nvPr userDrawn="1"/>
          </p:nvSpPr>
          <p:spPr>
            <a:xfrm>
              <a:off x="436809" y="4656476"/>
              <a:ext cx="1074333" cy="246221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GB" sz="1000" dirty="0">
                  <a:solidFill>
                    <a:srgbClr val="66CCFF"/>
                  </a:solidFill>
                  <a:latin typeface="Univers" panose="020B0503020202020204" pitchFamily="34" charset="0"/>
                </a:rPr>
                <a:t>olsen software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28257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3823434-19E5-7244-957A-48409271A87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8620" y="11269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0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6839712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D814DF3-D711-3776-BBDA-E16D3E2B5CE4}"/>
              </a:ext>
            </a:extLst>
          </p:cNvPr>
          <p:cNvGrpSpPr/>
          <p:nvPr userDrawn="1"/>
        </p:nvGrpSpPr>
        <p:grpSpPr>
          <a:xfrm>
            <a:off x="76678" y="4691233"/>
            <a:ext cx="1515337" cy="386752"/>
            <a:chOff x="76678" y="4578933"/>
            <a:chExt cx="1515337" cy="386752"/>
          </a:xfrm>
          <a:solidFill>
            <a:srgbClr val="8A8B8D"/>
          </a:solidFill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221018F-5528-B6B8-E9C2-67AD0AE47003}"/>
                </a:ext>
              </a:extLst>
            </p:cNvPr>
            <p:cNvSpPr/>
            <p:nvPr/>
          </p:nvSpPr>
          <p:spPr bwMode="auto">
            <a:xfrm>
              <a:off x="76678" y="4578933"/>
              <a:ext cx="1515337" cy="386752"/>
            </a:xfrm>
            <a:prstGeom prst="rect">
              <a:avLst/>
            </a:prstGeom>
            <a:grpFill/>
            <a:ln w="28575" cap="flat" cmpd="sng" algn="ctr">
              <a:noFill/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</a:endParaRP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30101CB6-A8B4-1A66-BA45-923D18EE0C2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733" y="4623730"/>
              <a:ext cx="307000" cy="291943"/>
            </a:xfrm>
            <a:prstGeom prst="rect">
              <a:avLst/>
            </a:prstGeom>
            <a:grpFill/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84737DD-5A71-10B1-66E0-AC55FAEB6B4D}"/>
                </a:ext>
              </a:extLst>
            </p:cNvPr>
            <p:cNvSpPr txBox="1"/>
            <p:nvPr userDrawn="1"/>
          </p:nvSpPr>
          <p:spPr>
            <a:xfrm>
              <a:off x="436809" y="4656476"/>
              <a:ext cx="1074333" cy="246221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GB" sz="1000" dirty="0">
                  <a:solidFill>
                    <a:srgbClr val="66CCFF"/>
                  </a:solidFill>
                  <a:latin typeface="Univers" panose="020B0503020202020204" pitchFamily="34" charset="0"/>
                </a:rPr>
                <a:t>olsen software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42777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70CCCA5-FF07-3E49-BCA2-619E38AACDE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4598"/>
            <a:ext cx="7552944" cy="557784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0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46140"/>
            <a:ext cx="4038600" cy="339447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7344" y="946356"/>
            <a:ext cx="4038600" cy="339447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394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Images or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A56CC22-FD07-7A4D-847A-EADD8CC5182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4598"/>
            <a:ext cx="7556938" cy="557784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0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06183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No Gray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1161795-AF74-6141-B77F-64153FAB4A6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4371" y="4595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0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48318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No Bottom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00254D4-82EE-7743-8DC5-A96F5C67993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44371" y="4604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0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3625110-8AE1-2595-BBDA-CEB90ED48BE6}"/>
              </a:ext>
            </a:extLst>
          </p:cNvPr>
          <p:cNvGrpSpPr/>
          <p:nvPr userDrawn="1"/>
        </p:nvGrpSpPr>
        <p:grpSpPr>
          <a:xfrm>
            <a:off x="76678" y="4691233"/>
            <a:ext cx="1515337" cy="386752"/>
            <a:chOff x="76678" y="4578933"/>
            <a:chExt cx="1515337" cy="386752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12618A1-AC7F-F5D6-305E-06927C655A0E}"/>
                </a:ext>
              </a:extLst>
            </p:cNvPr>
            <p:cNvSpPr/>
            <p:nvPr/>
          </p:nvSpPr>
          <p:spPr bwMode="auto">
            <a:xfrm>
              <a:off x="76678" y="4578933"/>
              <a:ext cx="1515337" cy="386752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noFill/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</a:endParaRPr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31FEDC28-C432-3684-123E-0CA4D869106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733" y="4623730"/>
              <a:ext cx="307000" cy="291943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2185352-5B0F-8DEE-DB22-3036CFFAF2E7}"/>
                </a:ext>
              </a:extLst>
            </p:cNvPr>
            <p:cNvSpPr txBox="1"/>
            <p:nvPr userDrawn="1"/>
          </p:nvSpPr>
          <p:spPr>
            <a:xfrm>
              <a:off x="436809" y="4656476"/>
              <a:ext cx="107433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>
                  <a:solidFill>
                    <a:srgbClr val="66CCFF"/>
                  </a:solidFill>
                  <a:latin typeface="Univers" panose="020B0503020202020204" pitchFamily="34" charset="0"/>
                </a:rPr>
                <a:t>olsen software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61151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9A03A33-EFE2-8C43-836B-41753232C69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05778" y="1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3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14537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A808F26-E813-3A4A-5E90-59390F0B5029}"/>
              </a:ext>
            </a:extLst>
          </p:cNvPr>
          <p:cNvGrpSpPr/>
          <p:nvPr userDrawn="1"/>
        </p:nvGrpSpPr>
        <p:grpSpPr>
          <a:xfrm>
            <a:off x="76678" y="4691233"/>
            <a:ext cx="1515337" cy="386752"/>
            <a:chOff x="76678" y="4578933"/>
            <a:chExt cx="1515337" cy="38675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1029EFA-56AB-116D-1504-2851B97E8E77}"/>
                </a:ext>
              </a:extLst>
            </p:cNvPr>
            <p:cNvSpPr/>
            <p:nvPr/>
          </p:nvSpPr>
          <p:spPr bwMode="auto">
            <a:xfrm>
              <a:off x="76678" y="4578933"/>
              <a:ext cx="1515337" cy="386752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noFill/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</a:endParaRP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6627AB90-24A7-C5B0-E5F9-E0F0E66DD2D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733" y="4623730"/>
              <a:ext cx="307000" cy="291943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550EE7D-0CC4-BB20-08FD-7273AF347603}"/>
                </a:ext>
              </a:extLst>
            </p:cNvPr>
            <p:cNvSpPr txBox="1"/>
            <p:nvPr userDrawn="1"/>
          </p:nvSpPr>
          <p:spPr>
            <a:xfrm>
              <a:off x="436809" y="4656476"/>
              <a:ext cx="107433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>
                  <a:solidFill>
                    <a:srgbClr val="66CCFF"/>
                  </a:solidFill>
                  <a:latin typeface="Univers" panose="020B0503020202020204" pitchFamily="34" charset="0"/>
                </a:rPr>
                <a:t>olsen software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46337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>
            <a:alphaModFix amt="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B0A6C-EF38-9441-ADBF-8FE45FA6C46E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32D76-6BE4-154B-A130-37D069E4235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457200" y="210636"/>
            <a:ext cx="8229600" cy="560552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7476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6" r:id="rId5"/>
    <p:sldLayoutId id="2147483657" r:id="rId6"/>
    <p:sldLayoutId id="2147483655" r:id="rId7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8809" y="-114898"/>
            <a:ext cx="5289902" cy="586426"/>
          </a:xfrm>
        </p:spPr>
        <p:txBody>
          <a:bodyPr/>
          <a:lstStyle/>
          <a:p>
            <a:r>
              <a:rPr lang="en-GB" sz="3000" dirty="0">
                <a:solidFill>
                  <a:schemeClr val="bg1"/>
                </a:solidFill>
              </a:rPr>
              <a:t>Lesson 6: Additional Mocking Techniques</a:t>
            </a:r>
            <a:endParaRPr lang="en-US" sz="3000" dirty="0">
              <a:solidFill>
                <a:schemeClr val="bg1"/>
              </a:solidFill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58FE4899-46EA-4D85-B506-C969501309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8810" y="982981"/>
            <a:ext cx="5289902" cy="3351559"/>
          </a:xfrm>
        </p:spPr>
        <p:txBody>
          <a:bodyPr>
            <a:normAutofit lnSpcReduction="10000"/>
          </a:bodyPr>
          <a:lstStyle/>
          <a:p>
            <a:pPr marL="55563" indent="0">
              <a:tabLst>
                <a:tab pos="627063" algn="l"/>
              </a:tabLst>
            </a:pPr>
            <a:r>
              <a:rPr lang="en-GB" sz="2200" dirty="0">
                <a:latin typeface="+mj-lt"/>
              </a:rPr>
              <a:t>6.1	Spying on functions</a:t>
            </a:r>
          </a:p>
          <a:p>
            <a:pPr marL="55563" indent="0">
              <a:tabLst>
                <a:tab pos="627063" algn="l"/>
              </a:tabLst>
            </a:pPr>
            <a:r>
              <a:rPr lang="en-GB" sz="2200" dirty="0">
                <a:latin typeface="+mj-lt"/>
              </a:rPr>
              <a:t>6.2	Defining a mock implementation for a spy</a:t>
            </a:r>
          </a:p>
          <a:p>
            <a:pPr marL="55563" indent="0">
              <a:tabLst>
                <a:tab pos="627063" algn="l"/>
              </a:tabLst>
            </a:pPr>
            <a:r>
              <a:rPr lang="en-GB" sz="2200" dirty="0">
                <a:latin typeface="+mj-lt"/>
              </a:rPr>
              <a:t>6.3	Mocking timers</a:t>
            </a:r>
          </a:p>
          <a:p>
            <a:pPr marL="55563" indent="0">
              <a:tabLst>
                <a:tab pos="627063" algn="l"/>
              </a:tabLst>
            </a:pPr>
            <a:r>
              <a:rPr lang="en-GB" sz="2200" dirty="0">
                <a:latin typeface="+mj-lt"/>
              </a:rPr>
              <a:t>6.4	Mocking timers - additional techniques</a:t>
            </a:r>
          </a:p>
          <a:p>
            <a:pPr marL="55563" indent="0">
              <a:tabLst>
                <a:tab pos="627063" algn="l"/>
              </a:tabLst>
            </a:pPr>
            <a:r>
              <a:rPr lang="en-GB" sz="2200" dirty="0">
                <a:latin typeface="+mj-lt"/>
              </a:rPr>
              <a:t>6.5	Introduction to ES6 classes</a:t>
            </a:r>
          </a:p>
          <a:p>
            <a:pPr marL="55563" indent="0">
              <a:tabLst>
                <a:tab pos="627063" algn="l"/>
              </a:tabLst>
            </a:pPr>
            <a:r>
              <a:rPr lang="en-GB" sz="2200" dirty="0">
                <a:latin typeface="+mj-lt"/>
              </a:rPr>
              <a:t>6.6	Defining automatic mocks for ES6 classes</a:t>
            </a:r>
          </a:p>
          <a:p>
            <a:pPr marL="55563" indent="0">
              <a:tabLst>
                <a:tab pos="627063" algn="l"/>
              </a:tabLst>
            </a:pPr>
            <a:r>
              <a:rPr lang="en-GB" sz="2200" dirty="0">
                <a:latin typeface="+mj-lt"/>
              </a:rPr>
              <a:t>6.7	Defining manual mocks for ES6 classes</a:t>
            </a:r>
          </a:p>
        </p:txBody>
      </p:sp>
    </p:spTree>
    <p:extLst>
      <p:ext uri="{BB962C8B-B14F-4D97-AF65-F5344CB8AC3E}">
        <p14:creationId xmlns:p14="http://schemas.microsoft.com/office/powerpoint/2010/main" val="20054805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5563">
              <a:tabLst>
                <a:tab pos="446088" algn="l"/>
              </a:tabLst>
            </a:pPr>
            <a:r>
              <a:rPr lang="en-GB" dirty="0">
                <a:latin typeface="+mj-lt"/>
                <a:cs typeface="Courier New" panose="02070309020205020404" pitchFamily="49" charset="0"/>
              </a:rPr>
              <a:t>Writing Test 2</a:t>
            </a:r>
            <a:endParaRPr lang="en-GB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cs typeface="Courier New" panose="02070309020205020404" pitchFamily="49" charset="0"/>
              </a:rPr>
              <a:t>Here's our second test: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+mj-lt"/>
                <a:cs typeface="Courier New" panose="02070309020205020404" pitchFamily="49" charset="0"/>
              </a:rPr>
              <a:t>Notes:</a:t>
            </a:r>
          </a:p>
          <a:p>
            <a:pPr lvl="1"/>
            <a:r>
              <a:rPr lang="en-GB" dirty="0">
                <a:latin typeface="+mj-lt"/>
                <a:cs typeface="Courier New" panose="02070309020205020404" pitchFamily="49" charset="0"/>
              </a:rPr>
              <a:t>Invoke the function-under-test</a:t>
            </a:r>
          </a:p>
          <a:p>
            <a:pPr lvl="1"/>
            <a:r>
              <a:rPr lang="en-GB" dirty="0">
                <a:latin typeface="+mj-lt"/>
                <a:cs typeface="Courier New" panose="02070309020205020404" pitchFamily="49" charset="0"/>
              </a:rPr>
              <a:t>Verify it called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warn()</a:t>
            </a:r>
            <a:r>
              <a:rPr lang="en-GB" dirty="0">
                <a:latin typeface="+mj-lt"/>
                <a:cs typeface="Courier New" panose="02070309020205020404" pitchFamily="49" charset="0"/>
              </a:rPr>
              <a:t> correctly </a:t>
            </a:r>
          </a:p>
          <a:p>
            <a:pPr lvl="1"/>
            <a:r>
              <a:rPr lang="en-GB" dirty="0">
                <a:latin typeface="+mj-lt"/>
                <a:cs typeface="Courier New" panose="02070309020205020404" pitchFamily="49" charset="0"/>
              </a:rPr>
              <a:t>Verify it didn't call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info()</a:t>
            </a:r>
            <a:r>
              <a:rPr lang="en-GB" dirty="0">
                <a:latin typeface="+mj-lt"/>
                <a:cs typeface="Courier New" panose="02070309020205020404" pitchFamily="49" charset="0"/>
              </a:rPr>
              <a:t> or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error()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ED6131-3DD5-4A59-9609-BB381CC5480A}"/>
              </a:ext>
            </a:extLst>
          </p:cNvPr>
          <p:cNvSpPr txBox="1"/>
          <p:nvPr/>
        </p:nvSpPr>
        <p:spPr>
          <a:xfrm>
            <a:off x="4981951" y="2666564"/>
            <a:ext cx="15696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operations.test.js</a:t>
            </a:r>
          </a:p>
        </p:txBody>
      </p:sp>
      <p:sp>
        <p:nvSpPr>
          <p:cNvPr id="8" name="Rectangle 14">
            <a:extLst>
              <a:ext uri="{FF2B5EF4-FFF2-40B4-BE49-F238E27FC236}">
                <a16:creationId xmlns:a16="http://schemas.microsoft.com/office/drawing/2014/main" id="{7BEEE98C-0A13-4B6B-9E8E-4E3C7E0795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1243163"/>
            <a:ext cx="4785287" cy="1324081"/>
          </a:xfrm>
          <a:prstGeom prst="rect">
            <a:avLst/>
          </a:prstGeom>
          <a:solidFill>
            <a:srgbClr val="FFE79B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test('spying on a function - example 2', () =&gt; {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ops.divide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(10, 0);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expect(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warnMock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toHaveBeenCalledWith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('In divide(10, 0)');    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expect(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infoMock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not.toHaveBeenCalled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expect(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errorMock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not.toHaveBeenCalled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</p:txBody>
      </p:sp>
      <p:sp>
        <p:nvSpPr>
          <p:cNvPr id="9" name="Rectangle 14">
            <a:extLst>
              <a:ext uri="{FF2B5EF4-FFF2-40B4-BE49-F238E27FC236}">
                <a16:creationId xmlns:a16="http://schemas.microsoft.com/office/drawing/2014/main" id="{3ECC4C5A-5391-446F-87B1-E3B89B87B5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1243163"/>
            <a:ext cx="4785287" cy="1324081"/>
          </a:xfrm>
          <a:prstGeom prst="rect">
            <a:avLst/>
          </a:prstGeom>
          <a:solidFill>
            <a:srgbClr val="FFE79B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test('spying on a function - example 2', () =&gt; {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ops.divide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(10, 0);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expect(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warnMock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toHaveBeenCalledWith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('In divide(10, 0)');   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expect(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infoMock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not.toHaveBeenCalled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expect(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errorMock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not.toHaveBeenCalled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</p:txBody>
      </p:sp>
      <p:sp>
        <p:nvSpPr>
          <p:cNvPr id="13" name="Rectangle 14">
            <a:extLst>
              <a:ext uri="{FF2B5EF4-FFF2-40B4-BE49-F238E27FC236}">
                <a16:creationId xmlns:a16="http://schemas.microsoft.com/office/drawing/2014/main" id="{A226F541-ED3D-48F2-8F8A-E4CC056CD9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1243163"/>
            <a:ext cx="4785287" cy="1324081"/>
          </a:xfrm>
          <a:prstGeom prst="rect">
            <a:avLst/>
          </a:prstGeom>
          <a:solidFill>
            <a:srgbClr val="FFE79B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test('spying on a function - example 2', () =&gt; {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ops.divide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(10, 0);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expect(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warnMock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toHaveBeenCalledWith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('In divide(10, 0)');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expect(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infoMock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not.toHaveBeenCalled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expect(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errorMock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not.toHaveBeenCalled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</p:txBody>
      </p:sp>
      <p:sp>
        <p:nvSpPr>
          <p:cNvPr id="14" name="Rectangle 14">
            <a:extLst>
              <a:ext uri="{FF2B5EF4-FFF2-40B4-BE49-F238E27FC236}">
                <a16:creationId xmlns:a16="http://schemas.microsoft.com/office/drawing/2014/main" id="{5A3D2E61-BCB2-42FC-9554-6CDBE3F23D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1243163"/>
            <a:ext cx="4785287" cy="1324081"/>
          </a:xfrm>
          <a:prstGeom prst="rect">
            <a:avLst/>
          </a:prstGeom>
          <a:solidFill>
            <a:srgbClr val="FFE79B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test('spying on a function - example 2', () =&gt; {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ops.divide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(10, 0);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expect(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warnMock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toHaveBeenCalledWith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('In divide(10, 0)');    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expect(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infoMock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not.toHaveBeenCalled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expect(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errorMock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not.toHaveBeenCalled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1108155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3" grpId="0" animBg="1"/>
      <p:bldP spid="1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EC2C422-6789-442C-B313-979E59FBD2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5124" y="1855647"/>
            <a:ext cx="5032424" cy="2211853"/>
          </a:xfrm>
          <a:prstGeom prst="rect">
            <a:avLst/>
          </a:prstGeom>
        </p:spPr>
      </p:pic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5563">
              <a:tabLst>
                <a:tab pos="446088" algn="l"/>
              </a:tabLst>
            </a:pPr>
            <a:r>
              <a:rPr lang="en-GB" dirty="0">
                <a:latin typeface="+mj-lt"/>
                <a:cs typeface="Courier New" panose="02070309020205020404" pitchFamily="49" charset="0"/>
              </a:rPr>
              <a:t>Running Test 2</a:t>
            </a:r>
            <a:endParaRPr lang="en-GB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cs typeface="Courier New" panose="02070309020205020404" pitchFamily="49" charset="0"/>
              </a:rPr>
              <a:t>Run test 2 as follows:</a:t>
            </a: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C8CBA6-F7F1-424C-BC58-2F6EB3936B23}"/>
              </a:ext>
            </a:extLst>
          </p:cNvPr>
          <p:cNvSpPr txBox="1"/>
          <p:nvPr/>
        </p:nvSpPr>
        <p:spPr>
          <a:xfrm>
            <a:off x="1559628" y="1204794"/>
            <a:ext cx="5031672" cy="2769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jest -t </a:t>
            </a:r>
            <a:r>
              <a:rPr lang="en-GB" sz="12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"spying on a function - example 2"</a:t>
            </a:r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61B08221-E797-4C17-AC37-CD71DBB5D133}"/>
              </a:ext>
            </a:extLst>
          </p:cNvPr>
          <p:cNvSpPr/>
          <p:nvPr/>
        </p:nvSpPr>
        <p:spPr>
          <a:xfrm>
            <a:off x="1731436" y="1502759"/>
            <a:ext cx="275275" cy="313345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0F38899-FB2A-43DA-9981-A93351A5D275}"/>
              </a:ext>
            </a:extLst>
          </p:cNvPr>
          <p:cNvSpPr/>
          <p:nvPr/>
        </p:nvSpPr>
        <p:spPr>
          <a:xfrm>
            <a:off x="1594569" y="2297957"/>
            <a:ext cx="3058511" cy="153324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3555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35D15F9-B1AB-4831-A046-EC5CE7BA98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36832" y="1581074"/>
            <a:ext cx="4975394" cy="1102519"/>
          </a:xfrm>
        </p:spPr>
        <p:txBody>
          <a:bodyPr/>
          <a:lstStyle/>
          <a:p>
            <a:r>
              <a:rPr lang="en-GB" sz="2400" dirty="0"/>
              <a:t>Lesson 6: Additional Mocking Techniques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DA7CE06E-521B-42F9-B4CA-6B1C8AF8E7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6.2	 </a:t>
            </a:r>
            <a:r>
              <a:rPr lang="en-GB" sz="2400" dirty="0">
                <a:latin typeface="+mj-lt"/>
              </a:rPr>
              <a:t>Defining a Mock Implementation for a Spy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1650912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144371" y="4604"/>
            <a:ext cx="7548179" cy="560552"/>
          </a:xfrm>
        </p:spPr>
        <p:txBody>
          <a:bodyPr/>
          <a:lstStyle/>
          <a:p>
            <a:r>
              <a:rPr lang="en-GB" dirty="0"/>
              <a:t>Overview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1147378" y="814771"/>
            <a:ext cx="7956081" cy="3547021"/>
          </a:xfrm>
        </p:spPr>
        <p:txBody>
          <a:bodyPr/>
          <a:lstStyle/>
          <a:p>
            <a:r>
              <a:rPr lang="en-GB" dirty="0"/>
              <a:t>We've seen how to define a spy on a function: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r>
              <a:rPr lang="en-GB" dirty="0"/>
              <a:t>The spy intercepts calls to the original function</a:t>
            </a:r>
          </a:p>
          <a:p>
            <a:pPr lvl="1"/>
            <a:r>
              <a:rPr lang="en-GB" dirty="0"/>
              <a:t>The original function is still called as normal</a:t>
            </a:r>
          </a:p>
          <a:p>
            <a:pPr lvl="1"/>
            <a:endParaRPr lang="en-GB" dirty="0"/>
          </a:p>
          <a:p>
            <a:r>
              <a:rPr lang="en-GB" dirty="0"/>
              <a:t>You can define a mock implementation for a spy:</a:t>
            </a:r>
          </a:p>
        </p:txBody>
      </p:sp>
      <p:sp>
        <p:nvSpPr>
          <p:cNvPr id="8" name="Rectangle 14">
            <a:extLst>
              <a:ext uri="{FF2B5EF4-FFF2-40B4-BE49-F238E27FC236}">
                <a16:creationId xmlns:a16="http://schemas.microsoft.com/office/drawing/2014/main" id="{6AC52422-0726-45AB-A161-2BC0F48A63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1235351"/>
            <a:ext cx="4785287" cy="554640"/>
          </a:xfrm>
          <a:prstGeom prst="rect">
            <a:avLst/>
          </a:prstGeom>
          <a:solidFill>
            <a:srgbClr val="FFE79B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const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someModule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require('./someModule.js')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someFuncMock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jest.spyOn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someModule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'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someFunc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</p:txBody>
      </p:sp>
      <p:sp>
        <p:nvSpPr>
          <p:cNvPr id="11" name="Rectangle 14">
            <a:extLst>
              <a:ext uri="{FF2B5EF4-FFF2-40B4-BE49-F238E27FC236}">
                <a16:creationId xmlns:a16="http://schemas.microsoft.com/office/drawing/2014/main" id="{F16C9931-2813-4285-92B6-B38E5ABB5D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3453218"/>
            <a:ext cx="4785287" cy="708528"/>
          </a:xfrm>
          <a:prstGeom prst="rect">
            <a:avLst/>
          </a:prstGeom>
          <a:solidFill>
            <a:srgbClr val="FFE79B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const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someModule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require('./someModule.js')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someFuncMock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jest.spyOn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someModule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'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someFunc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.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mockImplementation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(() =&gt; … … … )</a:t>
            </a:r>
          </a:p>
        </p:txBody>
      </p:sp>
    </p:spTree>
    <p:extLst>
      <p:ext uri="{BB962C8B-B14F-4D97-AF65-F5344CB8AC3E}">
        <p14:creationId xmlns:p14="http://schemas.microsoft.com/office/powerpoint/2010/main" val="3506216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5563">
              <a:tabLst>
                <a:tab pos="446088" algn="l"/>
              </a:tabLst>
            </a:pPr>
            <a:r>
              <a:rPr lang="en-GB" dirty="0">
                <a:latin typeface="+mj-lt"/>
                <a:cs typeface="Courier New" panose="02070309020205020404" pitchFamily="49" charset="0"/>
              </a:rPr>
              <a:t>Example Scenario</a:t>
            </a:r>
            <a:endParaRPr lang="en-GB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1147378" y="827650"/>
            <a:ext cx="7953691" cy="3547021"/>
          </a:xfrm>
        </p:spPr>
        <p:txBody>
          <a:bodyPr/>
          <a:lstStyle/>
          <a:p>
            <a:r>
              <a:rPr lang="en-GB" dirty="0">
                <a:cs typeface="Courier New" panose="02070309020205020404" pitchFamily="49" charset="0"/>
              </a:rPr>
              <a:t>C</a:t>
            </a:r>
            <a:r>
              <a:rPr lang="en-GB" dirty="0">
                <a:latin typeface="+mj-lt"/>
                <a:cs typeface="Courier New" panose="02070309020205020404" pitchFamily="49" charset="0"/>
              </a:rPr>
              <a:t>onsider this example in the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Mocking_SpyOn_Impl</a:t>
            </a:r>
            <a:r>
              <a:rPr lang="en-GB" dirty="0">
                <a:latin typeface="+mj-lt"/>
                <a:cs typeface="Courier New" panose="02070309020205020404" pitchFamily="49" charset="0"/>
              </a:rPr>
              <a:t> folder:</a:t>
            </a: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486618BF-CDEC-4338-8740-90E96355EE7E}"/>
              </a:ext>
            </a:extLst>
          </p:cNvPr>
          <p:cNvGrpSpPr/>
          <p:nvPr/>
        </p:nvGrpSpPr>
        <p:grpSpPr>
          <a:xfrm>
            <a:off x="1636500" y="1483188"/>
            <a:ext cx="1854441" cy="2086795"/>
            <a:chOff x="1636500" y="2629405"/>
            <a:chExt cx="1854441" cy="2086795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7C4279A7-BF95-4963-B099-CC0C5FD8F21D}"/>
                </a:ext>
              </a:extLst>
            </p:cNvPr>
            <p:cNvSpPr/>
            <p:nvPr/>
          </p:nvSpPr>
          <p:spPr>
            <a:xfrm>
              <a:off x="1636500" y="2629405"/>
              <a:ext cx="1758157" cy="1840574"/>
            </a:xfrm>
            <a:prstGeom prst="rect">
              <a:avLst/>
            </a:prstGeom>
            <a:solidFill>
              <a:srgbClr val="FFC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E5C5278E-8463-4CC4-AC50-F3C866A05520}"/>
                </a:ext>
              </a:extLst>
            </p:cNvPr>
            <p:cNvSpPr/>
            <p:nvPr/>
          </p:nvSpPr>
          <p:spPr>
            <a:xfrm>
              <a:off x="1795439" y="2778536"/>
              <a:ext cx="1440278" cy="306109"/>
            </a:xfrm>
            <a:prstGeom prst="rect">
              <a:avLst/>
            </a:prstGeom>
            <a:solidFill>
              <a:srgbClr val="157FA2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add()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B89D866-8263-45EB-9162-62D6126D54D0}"/>
                </a:ext>
              </a:extLst>
            </p:cNvPr>
            <p:cNvSpPr/>
            <p:nvPr/>
          </p:nvSpPr>
          <p:spPr>
            <a:xfrm>
              <a:off x="1795439" y="3186026"/>
              <a:ext cx="1440278" cy="306109"/>
            </a:xfrm>
            <a:prstGeom prst="rect">
              <a:avLst/>
            </a:prstGeom>
            <a:solidFill>
              <a:srgbClr val="157FA2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subtract()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EFCFD29-FAF8-46E4-B20C-94698397BC0D}"/>
                </a:ext>
              </a:extLst>
            </p:cNvPr>
            <p:cNvSpPr/>
            <p:nvPr/>
          </p:nvSpPr>
          <p:spPr>
            <a:xfrm>
              <a:off x="1795439" y="3602015"/>
              <a:ext cx="1440278" cy="306109"/>
            </a:xfrm>
            <a:prstGeom prst="rect">
              <a:avLst/>
            </a:prstGeom>
            <a:solidFill>
              <a:srgbClr val="157FA2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multiply()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784E27F-9194-41F6-BA42-EC9DA1E0A0B3}"/>
                </a:ext>
              </a:extLst>
            </p:cNvPr>
            <p:cNvSpPr/>
            <p:nvPr/>
          </p:nvSpPr>
          <p:spPr>
            <a:xfrm>
              <a:off x="1795439" y="4018004"/>
              <a:ext cx="1440278" cy="306109"/>
            </a:xfrm>
            <a:prstGeom prst="rect">
              <a:avLst/>
            </a:prstGeom>
            <a:solidFill>
              <a:srgbClr val="157FA2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divide()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330976B-CEF7-45B2-8F0B-575D088E771E}"/>
                </a:ext>
              </a:extLst>
            </p:cNvPr>
            <p:cNvSpPr txBox="1"/>
            <p:nvPr/>
          </p:nvSpPr>
          <p:spPr>
            <a:xfrm>
              <a:off x="2306001" y="4469979"/>
              <a:ext cx="118494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GB" sz="1000" b="1" dirty="0">
                  <a:solidFill>
                    <a:srgbClr val="33339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operations.js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F4F6738D-9117-4C11-9EB6-56AB8D42D53A}"/>
              </a:ext>
            </a:extLst>
          </p:cNvPr>
          <p:cNvGrpSpPr/>
          <p:nvPr/>
        </p:nvGrpSpPr>
        <p:grpSpPr>
          <a:xfrm>
            <a:off x="4116110" y="1491037"/>
            <a:ext cx="1870141" cy="1682829"/>
            <a:chOff x="4116110" y="2637254"/>
            <a:chExt cx="1870141" cy="1682829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FC27F9-077B-4398-B028-803E2DC3063F}"/>
                </a:ext>
              </a:extLst>
            </p:cNvPr>
            <p:cNvSpPr/>
            <p:nvPr/>
          </p:nvSpPr>
          <p:spPr>
            <a:xfrm>
              <a:off x="4116110" y="2637254"/>
              <a:ext cx="1758157" cy="1436346"/>
            </a:xfrm>
            <a:prstGeom prst="rect">
              <a:avLst/>
            </a:prstGeom>
            <a:solidFill>
              <a:srgbClr val="FFC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0223562-947A-42E4-9AC2-216B1E65D04B}"/>
                </a:ext>
              </a:extLst>
            </p:cNvPr>
            <p:cNvSpPr/>
            <p:nvPr/>
          </p:nvSpPr>
          <p:spPr>
            <a:xfrm>
              <a:off x="4273091" y="2786385"/>
              <a:ext cx="1440278" cy="306109"/>
            </a:xfrm>
            <a:prstGeom prst="rect">
              <a:avLst/>
            </a:prstGeom>
            <a:solidFill>
              <a:srgbClr val="157FA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info()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FFC37CB-235B-4B22-9CD7-76CE675049E4}"/>
                </a:ext>
              </a:extLst>
            </p:cNvPr>
            <p:cNvSpPr/>
            <p:nvPr/>
          </p:nvSpPr>
          <p:spPr>
            <a:xfrm>
              <a:off x="4273091" y="3193875"/>
              <a:ext cx="1440278" cy="306109"/>
            </a:xfrm>
            <a:prstGeom prst="rect">
              <a:avLst/>
            </a:prstGeom>
            <a:solidFill>
              <a:srgbClr val="157FA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warn()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5F3ABEC-2654-4AC6-B505-AD2B1B8F1C14}"/>
                </a:ext>
              </a:extLst>
            </p:cNvPr>
            <p:cNvSpPr/>
            <p:nvPr/>
          </p:nvSpPr>
          <p:spPr>
            <a:xfrm>
              <a:off x="4273091" y="3609864"/>
              <a:ext cx="1440278" cy="306109"/>
            </a:xfrm>
            <a:prstGeom prst="rect">
              <a:avLst/>
            </a:prstGeom>
            <a:solidFill>
              <a:srgbClr val="157FA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error()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51AEA67-1A8C-49A7-9558-80017A80A3BF}"/>
                </a:ext>
              </a:extLst>
            </p:cNvPr>
            <p:cNvSpPr txBox="1"/>
            <p:nvPr/>
          </p:nvSpPr>
          <p:spPr>
            <a:xfrm>
              <a:off x="4878255" y="4073862"/>
              <a:ext cx="110799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GB" sz="1000" b="1" dirty="0">
                  <a:solidFill>
                    <a:srgbClr val="33339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messaging.js</a:t>
              </a:r>
            </a:p>
          </p:txBody>
        </p:sp>
      </p:grp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0BB7E50-6FF3-412B-AC04-5D19B2047832}"/>
              </a:ext>
            </a:extLst>
          </p:cNvPr>
          <p:cNvCxnSpPr>
            <a:cxnSpLocks/>
          </p:cNvCxnSpPr>
          <p:nvPr/>
        </p:nvCxnSpPr>
        <p:spPr>
          <a:xfrm>
            <a:off x="3728247" y="2224909"/>
            <a:ext cx="603714" cy="0"/>
          </a:xfrm>
          <a:prstGeom prst="straightConnector1">
            <a:avLst/>
          </a:prstGeom>
          <a:ln w="57150">
            <a:solidFill>
              <a:srgbClr val="157FA2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6AD3BF3-34EA-4B09-A1D9-941EAC04C557}"/>
              </a:ext>
            </a:extLst>
          </p:cNvPr>
          <p:cNvCxnSpPr>
            <a:cxnSpLocks/>
          </p:cNvCxnSpPr>
          <p:nvPr/>
        </p:nvCxnSpPr>
        <p:spPr>
          <a:xfrm>
            <a:off x="3728247" y="1804992"/>
            <a:ext cx="603714" cy="0"/>
          </a:xfrm>
          <a:prstGeom prst="straightConnector1">
            <a:avLst/>
          </a:prstGeom>
          <a:ln w="57150">
            <a:solidFill>
              <a:srgbClr val="157FA2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6A944AA-D2B2-451A-AADE-A342FAF14389}"/>
              </a:ext>
            </a:extLst>
          </p:cNvPr>
          <p:cNvCxnSpPr>
            <a:cxnSpLocks/>
          </p:cNvCxnSpPr>
          <p:nvPr/>
        </p:nvCxnSpPr>
        <p:spPr>
          <a:xfrm>
            <a:off x="3728247" y="2621280"/>
            <a:ext cx="603714" cy="0"/>
          </a:xfrm>
          <a:prstGeom prst="straightConnector1">
            <a:avLst/>
          </a:prstGeom>
          <a:ln w="57150">
            <a:solidFill>
              <a:srgbClr val="157FA2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367E959-8D70-4ADD-ABA0-9076FF6B2DF7}"/>
              </a:ext>
            </a:extLst>
          </p:cNvPr>
          <p:cNvGrpSpPr/>
          <p:nvPr/>
        </p:nvGrpSpPr>
        <p:grpSpPr>
          <a:xfrm>
            <a:off x="6672154" y="1491037"/>
            <a:ext cx="1870142" cy="865781"/>
            <a:chOff x="4116110" y="2637254"/>
            <a:chExt cx="1870142" cy="865781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F9026FA-FDC5-4A79-8F14-ECAA5DF69795}"/>
                </a:ext>
              </a:extLst>
            </p:cNvPr>
            <p:cNvSpPr/>
            <p:nvPr/>
          </p:nvSpPr>
          <p:spPr>
            <a:xfrm>
              <a:off x="4116110" y="2637254"/>
              <a:ext cx="1758157" cy="602388"/>
            </a:xfrm>
            <a:prstGeom prst="rect">
              <a:avLst/>
            </a:prstGeom>
            <a:solidFill>
              <a:srgbClr val="FFC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141CD56E-D88B-4432-8A34-5009506DA05D}"/>
                </a:ext>
              </a:extLst>
            </p:cNvPr>
            <p:cNvSpPr/>
            <p:nvPr/>
          </p:nvSpPr>
          <p:spPr>
            <a:xfrm>
              <a:off x="4273091" y="2786385"/>
              <a:ext cx="1440278" cy="306109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nowString</a:t>
              </a:r>
              <a:r>
                <a:rPr lang="en-GB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EA80C36-5358-47A8-BE69-F58BBAFC91E5}"/>
                </a:ext>
              </a:extLst>
            </p:cNvPr>
            <p:cNvSpPr txBox="1"/>
            <p:nvPr/>
          </p:nvSpPr>
          <p:spPr>
            <a:xfrm>
              <a:off x="4955200" y="3256814"/>
              <a:ext cx="103105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GB" sz="1000" b="1" dirty="0">
                  <a:solidFill>
                    <a:srgbClr val="33339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datetime.js</a:t>
              </a: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02DEFAE0-8393-46F8-8AD2-4AF989C13ECF}"/>
              </a:ext>
            </a:extLst>
          </p:cNvPr>
          <p:cNvSpPr txBox="1"/>
          <p:nvPr/>
        </p:nvSpPr>
        <p:spPr>
          <a:xfrm>
            <a:off x="6449411" y="2380400"/>
            <a:ext cx="221028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>
                <a:solidFill>
                  <a:srgbClr val="C00000"/>
                </a:solidFill>
              </a:rPr>
              <a:t>We can define a spy </a:t>
            </a:r>
            <a:br>
              <a:rPr lang="en-GB" sz="1400" dirty="0">
                <a:solidFill>
                  <a:srgbClr val="C00000"/>
                </a:solidFill>
              </a:rPr>
            </a:br>
            <a:r>
              <a:rPr lang="en-GB" sz="1400" dirty="0">
                <a:solidFill>
                  <a:srgbClr val="C00000"/>
                </a:solidFill>
              </a:rPr>
              <a:t>for this function and define </a:t>
            </a:r>
            <a:br>
              <a:rPr lang="en-GB" sz="1400" dirty="0">
                <a:solidFill>
                  <a:srgbClr val="C00000"/>
                </a:solidFill>
              </a:rPr>
            </a:br>
            <a:r>
              <a:rPr lang="en-GB" sz="1400" dirty="0">
                <a:solidFill>
                  <a:srgbClr val="C00000"/>
                </a:solidFill>
              </a:rPr>
              <a:t>a mock implementation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A180F8E-2038-4347-A22B-147D2FE3B836}"/>
              </a:ext>
            </a:extLst>
          </p:cNvPr>
          <p:cNvCxnSpPr>
            <a:cxnSpLocks/>
          </p:cNvCxnSpPr>
          <p:nvPr/>
        </p:nvCxnSpPr>
        <p:spPr>
          <a:xfrm>
            <a:off x="6284291" y="1804992"/>
            <a:ext cx="603714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85D5C1EF-8123-4665-8E6C-185300B69EB3}"/>
              </a:ext>
            </a:extLst>
          </p:cNvPr>
          <p:cNvSpPr/>
          <p:nvPr/>
        </p:nvSpPr>
        <p:spPr>
          <a:xfrm>
            <a:off x="6425354" y="1682569"/>
            <a:ext cx="126124" cy="245692"/>
          </a:xfrm>
          <a:prstGeom prst="ellipse">
            <a:avLst/>
          </a:prstGeom>
          <a:solidFill>
            <a:schemeClr val="bg1"/>
          </a:solidFill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Right Brace 43">
            <a:extLst>
              <a:ext uri="{FF2B5EF4-FFF2-40B4-BE49-F238E27FC236}">
                <a16:creationId xmlns:a16="http://schemas.microsoft.com/office/drawing/2014/main" id="{AA83385E-69BD-4182-85AB-71889C84FFF3}"/>
              </a:ext>
            </a:extLst>
          </p:cNvPr>
          <p:cNvSpPr/>
          <p:nvPr/>
        </p:nvSpPr>
        <p:spPr>
          <a:xfrm>
            <a:off x="5961260" y="1491037"/>
            <a:ext cx="121619" cy="1436608"/>
          </a:xfrm>
          <a:prstGeom prst="rightBrace">
            <a:avLst>
              <a:gd name="adj1" fmla="val 8333"/>
              <a:gd name="adj2" fmla="val 22578"/>
            </a:avLst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Right Brace 45">
            <a:extLst>
              <a:ext uri="{FF2B5EF4-FFF2-40B4-BE49-F238E27FC236}">
                <a16:creationId xmlns:a16="http://schemas.microsoft.com/office/drawing/2014/main" id="{FF8E4B01-FB80-48D6-AEDA-0E298E116718}"/>
              </a:ext>
            </a:extLst>
          </p:cNvPr>
          <p:cNvSpPr/>
          <p:nvPr/>
        </p:nvSpPr>
        <p:spPr>
          <a:xfrm>
            <a:off x="3445892" y="1483187"/>
            <a:ext cx="121619" cy="1875028"/>
          </a:xfrm>
          <a:prstGeom prst="rightBrace">
            <a:avLst>
              <a:gd name="adj1" fmla="val 8333"/>
              <a:gd name="adj2" fmla="val 39910"/>
            </a:avLst>
          </a:prstGeom>
          <a:ln>
            <a:solidFill>
              <a:srgbClr val="157FA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6341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41" grpId="0" animBg="1"/>
      <p:bldP spid="44" grpId="0" animBg="1"/>
      <p:bldP spid="4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144371" y="4604"/>
            <a:ext cx="7939528" cy="560552"/>
          </a:xfrm>
        </p:spPr>
        <p:txBody>
          <a:bodyPr/>
          <a:lstStyle/>
          <a:p>
            <a:pPr marL="55563">
              <a:tabLst>
                <a:tab pos="446088" algn="l"/>
              </a:tabLst>
            </a:pPr>
            <a:r>
              <a:rPr lang="en-GB" dirty="0">
                <a:latin typeface="+mj-lt"/>
                <a:cs typeface="Courier New" panose="02070309020205020404" pitchFamily="49" charset="0"/>
              </a:rPr>
              <a:t>Writing the Code to be Tested</a:t>
            </a:r>
            <a:endParaRPr lang="en-GB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1147378" y="814771"/>
            <a:ext cx="7854953" cy="3547021"/>
          </a:xfrm>
        </p:spPr>
        <p:txBody>
          <a:bodyPr/>
          <a:lstStyle/>
          <a:p>
            <a:r>
              <a:rPr lang="en-GB" dirty="0">
                <a:cs typeface="Courier New" panose="02070309020205020404" pitchFamily="49" charset="0"/>
              </a:rPr>
              <a:t>Here's the function we're going to spy upon (and re-implement):</a:t>
            </a: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+mj-lt"/>
                <a:cs typeface="Courier New" panose="02070309020205020404" pitchFamily="49" charset="0"/>
              </a:rPr>
              <a:t>We call the function from the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messaging</a:t>
            </a:r>
            <a:r>
              <a:rPr lang="en-GB" dirty="0">
                <a:latin typeface="+mj-lt"/>
                <a:cs typeface="Courier New" panose="02070309020205020404" pitchFamily="49" charset="0"/>
              </a:rPr>
              <a:t> module:</a:t>
            </a:r>
          </a:p>
        </p:txBody>
      </p:sp>
      <p:sp>
        <p:nvSpPr>
          <p:cNvPr id="12" name="Rectangle 14">
            <a:extLst>
              <a:ext uri="{FF2B5EF4-FFF2-40B4-BE49-F238E27FC236}">
                <a16:creationId xmlns:a16="http://schemas.microsoft.com/office/drawing/2014/main" id="{FE516429-3658-49C6-BDA2-EB79FDAB11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4" y="1216673"/>
            <a:ext cx="4785286" cy="554640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nowString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new Date().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toISOString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Rectangle 14">
            <a:extLst>
              <a:ext uri="{FF2B5EF4-FFF2-40B4-BE49-F238E27FC236}">
                <a16:creationId xmlns:a16="http://schemas.microsoft.com/office/drawing/2014/main" id="{824C49F2-31FD-4CD2-AA77-797D76B415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4" y="2716059"/>
            <a:ext cx="4785286" cy="2093523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const dt = require('./datetime')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info(message)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`[${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dt.nowString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}] INFO: ${message}`;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warn(message)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`[${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dt.nowString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}] WARNING: ${message}`;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error(message)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`[${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dt.nowString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}] ERROR: ${message}`;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7F76051-72CD-41AF-8663-74D8B208A1C6}"/>
              </a:ext>
            </a:extLst>
          </p:cNvPr>
          <p:cNvSpPr txBox="1"/>
          <p:nvPr/>
        </p:nvSpPr>
        <p:spPr>
          <a:xfrm>
            <a:off x="5413613" y="1569773"/>
            <a:ext cx="10310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datetime.js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1116E3-2C5B-4C8F-83D1-319D88039990}"/>
              </a:ext>
            </a:extLst>
          </p:cNvPr>
          <p:cNvSpPr txBox="1"/>
          <p:nvPr/>
        </p:nvSpPr>
        <p:spPr>
          <a:xfrm>
            <a:off x="5330230" y="4601998"/>
            <a:ext cx="11079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messaging.js</a:t>
            </a:r>
          </a:p>
        </p:txBody>
      </p:sp>
    </p:spTree>
    <p:extLst>
      <p:ext uri="{BB962C8B-B14F-4D97-AF65-F5344CB8AC3E}">
        <p14:creationId xmlns:p14="http://schemas.microsoft.com/office/powerpoint/2010/main" val="1566850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144371" y="4604"/>
            <a:ext cx="7939528" cy="560552"/>
          </a:xfrm>
        </p:spPr>
        <p:txBody>
          <a:bodyPr/>
          <a:lstStyle/>
          <a:p>
            <a:pPr marL="55563">
              <a:tabLst>
                <a:tab pos="446088" algn="l"/>
              </a:tabLst>
            </a:pPr>
            <a:r>
              <a:rPr lang="en-GB" dirty="0">
                <a:latin typeface="+mj-lt"/>
                <a:cs typeface="Courier New" panose="02070309020205020404" pitchFamily="49" charset="0"/>
              </a:rPr>
              <a:t>Writing the Code to be Tested</a:t>
            </a:r>
            <a:endParaRPr lang="en-GB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1147379" y="814771"/>
            <a:ext cx="7936520" cy="3547021"/>
          </a:xfrm>
        </p:spPr>
        <p:txBody>
          <a:bodyPr/>
          <a:lstStyle/>
          <a:p>
            <a:r>
              <a:rPr lang="en-GB" dirty="0">
                <a:cs typeface="Courier New" panose="02070309020205020404" pitchFamily="49" charset="0"/>
              </a:rPr>
              <a:t>Here's the top-level code in our example:</a:t>
            </a:r>
            <a:endParaRPr lang="en-GB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2" name="Rectangle 14">
            <a:extLst>
              <a:ext uri="{FF2B5EF4-FFF2-40B4-BE49-F238E27FC236}">
                <a16:creationId xmlns:a16="http://schemas.microsoft.com/office/drawing/2014/main" id="{FE516429-3658-49C6-BDA2-EB79FDAB11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4" y="1202119"/>
            <a:ext cx="4785286" cy="3786294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const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require('./messaging');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add(a, b)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console.log(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msg.info(`In add(${a}, ${b})`)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a + b;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subtract(a, b)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console.log(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msg.info(`In subtract(${a}, ${b})`)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a / b;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multiply(a, b)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console.log(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msg.info(`In multiply(${a}, ${b})`)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a * b;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divide(a, b)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if (b === 0) 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console.log(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msg.warn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(`In divide(${a}, ${b})`)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else 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console.log(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msg.info(`In divide(${a}, ${b})`)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a / b;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1116E3-2C5B-4C8F-83D1-319D88039990}"/>
              </a:ext>
            </a:extLst>
          </p:cNvPr>
          <p:cNvSpPr txBox="1"/>
          <p:nvPr/>
        </p:nvSpPr>
        <p:spPr>
          <a:xfrm>
            <a:off x="5253287" y="4765132"/>
            <a:ext cx="11849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operations.js</a:t>
            </a:r>
          </a:p>
        </p:txBody>
      </p:sp>
    </p:spTree>
    <p:extLst>
      <p:ext uri="{BB962C8B-B14F-4D97-AF65-F5344CB8AC3E}">
        <p14:creationId xmlns:p14="http://schemas.microsoft.com/office/powerpoint/2010/main" val="2966410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5563">
              <a:tabLst>
                <a:tab pos="446088" algn="l"/>
              </a:tabLst>
            </a:pPr>
            <a:r>
              <a:rPr lang="en-GB" dirty="0">
                <a:latin typeface="+mj-lt"/>
                <a:cs typeface="Courier New" panose="02070309020205020404" pitchFamily="49" charset="0"/>
              </a:rPr>
              <a:t>Setting up Spies in our Test Code</a:t>
            </a:r>
            <a:endParaRPr lang="en-GB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1147378" y="801892"/>
            <a:ext cx="7915541" cy="3547021"/>
          </a:xfrm>
        </p:spPr>
        <p:txBody>
          <a:bodyPr/>
          <a:lstStyle/>
          <a:p>
            <a:r>
              <a:rPr lang="en-GB" dirty="0">
                <a:cs typeface="Courier New" panose="02070309020205020404" pitchFamily="49" charset="0"/>
              </a:rPr>
              <a:t>In our test code, we set up spies on functions of interest:</a:t>
            </a:r>
          </a:p>
          <a:p>
            <a:pPr lvl="2"/>
            <a:endParaRPr lang="en-GB" dirty="0">
              <a:cs typeface="Courier New" panose="02070309020205020404" pitchFamily="49" charset="0"/>
            </a:endParaRPr>
          </a:p>
          <a:p>
            <a:pPr lvl="2"/>
            <a:endParaRPr lang="en-GB" dirty="0">
              <a:cs typeface="Courier New" panose="02070309020205020404" pitchFamily="49" charset="0"/>
            </a:endParaRPr>
          </a:p>
          <a:p>
            <a:pPr lvl="2"/>
            <a:endParaRPr lang="en-GB" dirty="0">
              <a:cs typeface="Courier New" panose="02070309020205020404" pitchFamily="49" charset="0"/>
            </a:endParaRPr>
          </a:p>
          <a:p>
            <a:pPr lvl="2"/>
            <a:endParaRPr lang="en-GB" dirty="0">
              <a:cs typeface="Courier New" panose="02070309020205020404" pitchFamily="49" charset="0"/>
            </a:endParaRPr>
          </a:p>
          <a:p>
            <a:pPr lvl="2"/>
            <a:endParaRPr lang="en-GB" dirty="0">
              <a:cs typeface="Courier New" panose="02070309020205020404" pitchFamily="49" charset="0"/>
            </a:endParaRPr>
          </a:p>
          <a:p>
            <a:pPr lvl="2"/>
            <a:endParaRPr lang="en-GB" dirty="0">
              <a:cs typeface="Courier New" panose="02070309020205020404" pitchFamily="49" charset="0"/>
            </a:endParaRPr>
          </a:p>
          <a:p>
            <a:pPr lvl="2"/>
            <a:endParaRPr lang="en-GB" dirty="0">
              <a:cs typeface="Courier New" panose="02070309020205020404" pitchFamily="49" charset="0"/>
            </a:endParaRPr>
          </a:p>
          <a:p>
            <a:r>
              <a:rPr lang="en-GB" dirty="0">
                <a:cs typeface="Courier New" panose="02070309020205020404" pitchFamily="49" charset="0"/>
              </a:rPr>
              <a:t>Notes:</a:t>
            </a:r>
          </a:p>
          <a:p>
            <a:pPr lvl="1"/>
            <a:r>
              <a:rPr lang="en-GB" dirty="0">
                <a:cs typeface="Courier New" panose="02070309020205020404" pitchFamily="49" charset="0"/>
              </a:rPr>
              <a:t>Before each test, create and implement </a:t>
            </a:r>
            <a:br>
              <a:rPr lang="en-GB" dirty="0">
                <a:cs typeface="Courier New" panose="02070309020205020404" pitchFamily="49" charset="0"/>
              </a:rPr>
            </a:br>
            <a:r>
              <a:rPr lang="en-GB" dirty="0">
                <a:cs typeface="Courier New" panose="02070309020205020404" pitchFamily="49" charset="0"/>
              </a:rPr>
              <a:t>a spy on the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nowString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dirty="0">
                <a:cs typeface="Courier New" panose="02070309020205020404" pitchFamily="49" charset="0"/>
              </a:rPr>
              <a:t> function</a:t>
            </a:r>
            <a:endParaRPr lang="en-GB" dirty="0">
              <a:latin typeface="+mj-lt"/>
              <a:cs typeface="Courier New" panose="02070309020205020404" pitchFamily="49" charset="0"/>
            </a:endParaRPr>
          </a:p>
          <a:p>
            <a:pPr lvl="1"/>
            <a:r>
              <a:rPr lang="en-GB" dirty="0">
                <a:latin typeface="+mj-lt"/>
                <a:cs typeface="Courier New" panose="02070309020205020404" pitchFamily="49" charset="0"/>
              </a:rPr>
              <a:t>After each test, clear all accrued spy info</a:t>
            </a: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ED6131-3DD5-4A59-9609-BB381CC5480A}"/>
              </a:ext>
            </a:extLst>
          </p:cNvPr>
          <p:cNvSpPr txBox="1"/>
          <p:nvPr/>
        </p:nvSpPr>
        <p:spPr>
          <a:xfrm>
            <a:off x="4982361" y="3367009"/>
            <a:ext cx="15696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operations.test.js</a:t>
            </a:r>
          </a:p>
        </p:txBody>
      </p:sp>
      <p:sp>
        <p:nvSpPr>
          <p:cNvPr id="8" name="Rectangle 14">
            <a:extLst>
              <a:ext uri="{FF2B5EF4-FFF2-40B4-BE49-F238E27FC236}">
                <a16:creationId xmlns:a16="http://schemas.microsoft.com/office/drawing/2014/main" id="{7BEEE98C-0A13-4B6B-9E8E-4E3C7E0795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1199485"/>
            <a:ext cx="4785287" cy="2093523"/>
          </a:xfrm>
          <a:prstGeom prst="rect">
            <a:avLst/>
          </a:prstGeom>
          <a:solidFill>
            <a:srgbClr val="FFE79B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const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require('./messaging')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const dt  = require('./datetime')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const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infoMock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jest.spyOn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 'info');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beforeEach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(() =&gt; {    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jest.spyOn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(dt, '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nowString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.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mockImplementation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(() =&gt; '2021-12-03T08:00:00.123Z');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afterEach(() =&gt; {    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jest.clearAllMocks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</p:txBody>
      </p:sp>
      <p:sp>
        <p:nvSpPr>
          <p:cNvPr id="11" name="Rectangle 14">
            <a:extLst>
              <a:ext uri="{FF2B5EF4-FFF2-40B4-BE49-F238E27FC236}">
                <a16:creationId xmlns:a16="http://schemas.microsoft.com/office/drawing/2014/main" id="{AE75EEC0-19E3-48D2-94E4-79FAD412FB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1199485"/>
            <a:ext cx="4785287" cy="2093523"/>
          </a:xfrm>
          <a:prstGeom prst="rect">
            <a:avLst/>
          </a:prstGeom>
          <a:solidFill>
            <a:srgbClr val="FFE79B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const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require('./messaging')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const dt  = require('./datetime')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const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infoMock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jest.spyOn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 'info');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beforeEach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(() =&gt; {    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jest.spyOn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(dt, '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nowString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.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mockImplementation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(() =&gt; '2021-12-03T08:00:00.123Z');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afterEach(() =&gt; {    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jest.clearAllMocks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</p:txBody>
      </p:sp>
      <p:sp>
        <p:nvSpPr>
          <p:cNvPr id="12" name="Rectangle 14">
            <a:extLst>
              <a:ext uri="{FF2B5EF4-FFF2-40B4-BE49-F238E27FC236}">
                <a16:creationId xmlns:a16="http://schemas.microsoft.com/office/drawing/2014/main" id="{F330752C-D895-42F3-880F-6B61D2024A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1199485"/>
            <a:ext cx="4785287" cy="2093523"/>
          </a:xfrm>
          <a:prstGeom prst="rect">
            <a:avLst/>
          </a:prstGeom>
          <a:solidFill>
            <a:srgbClr val="FFE79B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const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require('./messaging')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const dt  = require('./datetime')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const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infoMock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jest.spyOn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 'info');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beforeEach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(() =&gt; {    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jest.spyOn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(dt, '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nowString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.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mockImplementation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(() =&gt; '2021-12-03T08:00:00.123Z');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afterEach(() =&gt; {    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jest.clearAllMocks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1526927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5563">
              <a:tabLst>
                <a:tab pos="446088" algn="l"/>
              </a:tabLst>
            </a:pPr>
            <a:r>
              <a:rPr lang="en-GB" dirty="0">
                <a:latin typeface="+mj-lt"/>
                <a:cs typeface="Courier New" panose="02070309020205020404" pitchFamily="49" charset="0"/>
              </a:rPr>
              <a:t>Writing Simple Tests</a:t>
            </a:r>
            <a:endParaRPr lang="en-GB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1147379" y="801892"/>
            <a:ext cx="7539420" cy="3547021"/>
          </a:xfrm>
        </p:spPr>
        <p:txBody>
          <a:bodyPr/>
          <a:lstStyle/>
          <a:p>
            <a:r>
              <a:rPr lang="en-GB" dirty="0">
                <a:cs typeface="Courier New" panose="02070309020205020404" pitchFamily="49" charset="0"/>
              </a:rPr>
              <a:t>This test calls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nowString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dirty="0">
                <a:cs typeface="Courier New" panose="02070309020205020404" pitchFamily="49" charset="0"/>
              </a:rPr>
              <a:t> directly:</a:t>
            </a: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+mj-lt"/>
                <a:cs typeface="Courier New" panose="02070309020205020404" pitchFamily="49" charset="0"/>
              </a:rPr>
              <a:t>This test calls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nowString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dirty="0">
                <a:latin typeface="+mj-lt"/>
                <a:cs typeface="Courier New" panose="02070309020205020404" pitchFamily="49" charset="0"/>
              </a:rPr>
              <a:t> indirectly,</a:t>
            </a:r>
            <a:br>
              <a:rPr lang="en-GB" dirty="0">
                <a:latin typeface="+mj-lt"/>
                <a:cs typeface="Courier New" panose="02070309020205020404" pitchFamily="49" charset="0"/>
              </a:rPr>
            </a:br>
            <a:r>
              <a:rPr lang="en-GB" dirty="0">
                <a:latin typeface="+mj-lt"/>
                <a:cs typeface="Courier New" panose="02070309020205020404" pitchFamily="49" charset="0"/>
              </a:rPr>
              <a:t>via a call to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msg.info()</a:t>
            </a:r>
            <a:r>
              <a:rPr lang="en-GB" dirty="0">
                <a:latin typeface="+mj-lt"/>
                <a:cs typeface="Courier New" panose="02070309020205020404" pitchFamily="49" charset="0"/>
              </a:rPr>
              <a:t>:</a:t>
            </a:r>
          </a:p>
        </p:txBody>
      </p:sp>
      <p:sp>
        <p:nvSpPr>
          <p:cNvPr id="8" name="Rectangle 14">
            <a:extLst>
              <a:ext uri="{FF2B5EF4-FFF2-40B4-BE49-F238E27FC236}">
                <a16:creationId xmlns:a16="http://schemas.microsoft.com/office/drawing/2014/main" id="{7BEEE98C-0A13-4B6B-9E8E-4E3C7E0795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1199485"/>
            <a:ext cx="4785287" cy="554640"/>
          </a:xfrm>
          <a:prstGeom prst="rect">
            <a:avLst/>
          </a:prstGeom>
          <a:solidFill>
            <a:srgbClr val="FFE79B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test(simple tests - example 1', () =&gt;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expect(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dt.nowString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toBe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('2021-12-03T08:00:00.123Z');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</p:txBody>
      </p:sp>
      <p:sp>
        <p:nvSpPr>
          <p:cNvPr id="14" name="Rectangle 14">
            <a:extLst>
              <a:ext uri="{FF2B5EF4-FFF2-40B4-BE49-F238E27FC236}">
                <a16:creationId xmlns:a16="http://schemas.microsoft.com/office/drawing/2014/main" id="{1BF20993-03CD-4C6F-8E04-20CFBF39DF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3427954"/>
            <a:ext cx="4785287" cy="708528"/>
          </a:xfrm>
          <a:prstGeom prst="rect">
            <a:avLst/>
          </a:prstGeom>
          <a:solidFill>
            <a:srgbClr val="FFE79B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test(simple tests - example 2', () =&gt;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 str = msg.info('Hi!');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expect(str).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toBe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('[2021-12-03T08:00:00.123Z] INFO: Hi!');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ED6131-3DD5-4A59-9609-BB381CC5480A}"/>
              </a:ext>
            </a:extLst>
          </p:cNvPr>
          <p:cNvSpPr txBox="1"/>
          <p:nvPr/>
        </p:nvSpPr>
        <p:spPr>
          <a:xfrm>
            <a:off x="4981951" y="1824067"/>
            <a:ext cx="15696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operations.test.js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E2EB71C-3C0E-48AF-8B22-8D71FC9EC78B}"/>
              </a:ext>
            </a:extLst>
          </p:cNvPr>
          <p:cNvSpPr txBox="1"/>
          <p:nvPr/>
        </p:nvSpPr>
        <p:spPr>
          <a:xfrm>
            <a:off x="4981951" y="4204512"/>
            <a:ext cx="15696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operations.test.js</a:t>
            </a:r>
          </a:p>
        </p:txBody>
      </p:sp>
    </p:spTree>
    <p:extLst>
      <p:ext uri="{BB962C8B-B14F-4D97-AF65-F5344CB8AC3E}">
        <p14:creationId xmlns:p14="http://schemas.microsoft.com/office/powerpoint/2010/main" val="2962577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5563">
              <a:tabLst>
                <a:tab pos="446088" algn="l"/>
              </a:tabLst>
            </a:pPr>
            <a:r>
              <a:rPr lang="en-GB" dirty="0">
                <a:latin typeface="+mj-lt"/>
                <a:cs typeface="Courier New" panose="02070309020205020404" pitchFamily="49" charset="0"/>
              </a:rPr>
              <a:t>Running the Simple Tests</a:t>
            </a:r>
            <a:endParaRPr lang="en-GB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cs typeface="Courier New" panose="02070309020205020404" pitchFamily="49" charset="0"/>
              </a:rPr>
              <a:t>Run the simple tests as follows:</a:t>
            </a: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C8CBA6-F7F1-424C-BC58-2F6EB3936B23}"/>
              </a:ext>
            </a:extLst>
          </p:cNvPr>
          <p:cNvSpPr txBox="1"/>
          <p:nvPr/>
        </p:nvSpPr>
        <p:spPr>
          <a:xfrm>
            <a:off x="1559628" y="1204794"/>
            <a:ext cx="5031672" cy="2769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jest -t </a:t>
            </a:r>
            <a:r>
              <a:rPr lang="en-GB" sz="12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"simple tests"</a:t>
            </a:r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61B08221-E797-4C17-AC37-CD71DBB5D133}"/>
              </a:ext>
            </a:extLst>
          </p:cNvPr>
          <p:cNvSpPr/>
          <p:nvPr/>
        </p:nvSpPr>
        <p:spPr>
          <a:xfrm>
            <a:off x="1731436" y="1502759"/>
            <a:ext cx="275275" cy="313345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95A372-FB57-4FEF-B07A-591C4DD517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5124" y="1855649"/>
            <a:ext cx="4990477" cy="1686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16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35D15F9-B1AB-4831-A046-EC5CE7BA98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36832" y="1581074"/>
            <a:ext cx="4975394" cy="1102519"/>
          </a:xfrm>
        </p:spPr>
        <p:txBody>
          <a:bodyPr/>
          <a:lstStyle/>
          <a:p>
            <a:r>
              <a:rPr lang="en-GB" sz="2400" dirty="0"/>
              <a:t>Lesson 6: Additional Mocking Techniques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DA7CE06E-521B-42F9-B4CA-6B1C8AF8E7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6.1	 </a:t>
            </a:r>
            <a:r>
              <a:rPr lang="en-GB" sz="2400" dirty="0">
                <a:latin typeface="+mj-lt"/>
              </a:rPr>
              <a:t>Spying on Functions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8937341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5563">
              <a:tabLst>
                <a:tab pos="446088" algn="l"/>
              </a:tabLst>
            </a:pPr>
            <a:r>
              <a:rPr lang="en-GB" dirty="0">
                <a:latin typeface="+mj-lt"/>
                <a:cs typeface="Courier New" panose="02070309020205020404" pitchFamily="49" charset="0"/>
              </a:rPr>
              <a:t>Writing a Realistic Test</a:t>
            </a:r>
            <a:endParaRPr lang="en-GB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1147379" y="801892"/>
            <a:ext cx="7539420" cy="3547021"/>
          </a:xfrm>
        </p:spPr>
        <p:txBody>
          <a:bodyPr/>
          <a:lstStyle/>
          <a:p>
            <a:r>
              <a:rPr lang="en-GB" dirty="0">
                <a:cs typeface="Courier New" panose="02070309020205020404" pitchFamily="49" charset="0"/>
              </a:rPr>
              <a:t>Here's a realistic test that calls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nowString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dirty="0">
                <a:cs typeface="Courier New" panose="02070309020205020404" pitchFamily="49" charset="0"/>
              </a:rPr>
              <a:t> indirectly:</a:t>
            </a:r>
          </a:p>
          <a:p>
            <a:pPr lvl="2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+mj-lt"/>
                <a:cs typeface="Courier New" panose="02070309020205020404" pitchFamily="49" charset="0"/>
              </a:rPr>
              <a:t>Notes:</a:t>
            </a:r>
          </a:p>
          <a:p>
            <a:pPr lvl="1"/>
            <a:r>
              <a:rPr lang="en-GB" dirty="0">
                <a:latin typeface="+mj-lt"/>
                <a:cs typeface="Courier New" panose="02070309020205020404" pitchFamily="49" charset="0"/>
              </a:rPr>
              <a:t>Call a top-level function, which causes</a:t>
            </a:r>
            <a:br>
              <a:rPr lang="en-GB" dirty="0">
                <a:latin typeface="+mj-lt"/>
                <a:cs typeface="Courier New" panose="02070309020205020404" pitchFamily="49" charset="0"/>
              </a:rPr>
            </a:b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nowString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dirty="0">
                <a:latin typeface="+mj-lt"/>
                <a:cs typeface="Courier New" panose="02070309020205020404" pitchFamily="49" charset="0"/>
              </a:rPr>
              <a:t> to be called</a:t>
            </a:r>
          </a:p>
          <a:p>
            <a:pPr lvl="1"/>
            <a:r>
              <a:rPr lang="en-GB" dirty="0">
                <a:latin typeface="+mj-lt"/>
                <a:cs typeface="Courier New" panose="02070309020205020404" pitchFamily="49" charset="0"/>
              </a:rPr>
              <a:t>Check the mocked functions were called,</a:t>
            </a:r>
            <a:br>
              <a:rPr lang="en-GB" dirty="0">
                <a:latin typeface="+mj-lt"/>
                <a:cs typeface="Courier New" panose="02070309020205020404" pitchFamily="49" charset="0"/>
              </a:rPr>
            </a:br>
            <a:r>
              <a:rPr lang="en-GB" dirty="0">
                <a:latin typeface="+mj-lt"/>
                <a:cs typeface="Courier New" panose="02070309020205020404" pitchFamily="49" charset="0"/>
              </a:rPr>
              <a:t>and verify the overall result is correct</a:t>
            </a:r>
          </a:p>
        </p:txBody>
      </p:sp>
      <p:sp>
        <p:nvSpPr>
          <p:cNvPr id="8" name="Rectangle 14">
            <a:extLst>
              <a:ext uri="{FF2B5EF4-FFF2-40B4-BE49-F238E27FC236}">
                <a16:creationId xmlns:a16="http://schemas.microsoft.com/office/drawing/2014/main" id="{7BEEE98C-0A13-4B6B-9E8E-4E3C7E0795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1202119"/>
            <a:ext cx="4785287" cy="1785746"/>
          </a:xfrm>
          <a:prstGeom prst="rect">
            <a:avLst/>
          </a:prstGeom>
          <a:solidFill>
            <a:srgbClr val="FFE79B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test('realistic test', () =&gt; {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ops.divide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(10, 20);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expect(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infoMock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toHaveBeenCalledWith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('In divide(10,20)');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expect(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infoMock.mock.results.length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toBe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(1);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expect(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infoMock.mock.results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[0].value).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toBe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'[2021-12-03T08:00:00.123Z] INFO: In divide(10, 20)');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ED6131-3DD5-4A59-9609-BB381CC5480A}"/>
              </a:ext>
            </a:extLst>
          </p:cNvPr>
          <p:cNvSpPr txBox="1"/>
          <p:nvPr/>
        </p:nvSpPr>
        <p:spPr>
          <a:xfrm>
            <a:off x="4981951" y="3069733"/>
            <a:ext cx="15696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operations.test.js</a:t>
            </a:r>
          </a:p>
        </p:txBody>
      </p:sp>
      <p:sp>
        <p:nvSpPr>
          <p:cNvPr id="9" name="Rectangle 14">
            <a:extLst>
              <a:ext uri="{FF2B5EF4-FFF2-40B4-BE49-F238E27FC236}">
                <a16:creationId xmlns:a16="http://schemas.microsoft.com/office/drawing/2014/main" id="{5C257748-6730-4E29-AE83-B1910F875F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1202119"/>
            <a:ext cx="4785287" cy="1785746"/>
          </a:xfrm>
          <a:prstGeom prst="rect">
            <a:avLst/>
          </a:prstGeom>
          <a:solidFill>
            <a:srgbClr val="FFE79B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test('realistic test', () =&gt; {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ops.divide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(10, 20);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expect(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infoMock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toHaveBeenCalledWith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('In divide(10,20)');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expect(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infoMock.mock.results.length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toBe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(1);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expect(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infoMock.mock.results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[0].value).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toBe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'[2021-12-03T08:00:00.123Z] INFO: In divide(10, 20)');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</p:txBody>
      </p:sp>
      <p:sp>
        <p:nvSpPr>
          <p:cNvPr id="10" name="Rectangle 14">
            <a:extLst>
              <a:ext uri="{FF2B5EF4-FFF2-40B4-BE49-F238E27FC236}">
                <a16:creationId xmlns:a16="http://schemas.microsoft.com/office/drawing/2014/main" id="{A5FB71C2-47F1-4751-BE44-713A7DF154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1202119"/>
            <a:ext cx="4785287" cy="1785746"/>
          </a:xfrm>
          <a:prstGeom prst="rect">
            <a:avLst/>
          </a:prstGeom>
          <a:solidFill>
            <a:srgbClr val="FFE79B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test('realistic test', () =&gt; {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ops.divide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(10, 20);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expect(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infoMock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toHaveBeenCalledWith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('In divide(10,20)');</a:t>
            </a:r>
          </a:p>
          <a:p>
            <a:pPr defTabSz="739775">
              <a:defRPr/>
            </a:pPr>
            <a:endParaRPr lang="en-GB" sz="10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expect(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infoMock.mock.results.length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toBe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(1);</a:t>
            </a:r>
          </a:p>
          <a:p>
            <a:pPr defTabSz="739775">
              <a:defRPr/>
            </a:pPr>
            <a:endParaRPr lang="en-GB" sz="10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expect(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infoMock.mock.results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[0].value).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toBe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'[2021-12-03T08:00:00.123Z] INFO: In divide(10, 20)');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1524081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5563">
              <a:tabLst>
                <a:tab pos="446088" algn="l"/>
              </a:tabLst>
            </a:pPr>
            <a:r>
              <a:rPr lang="en-GB" dirty="0">
                <a:latin typeface="+mj-lt"/>
                <a:cs typeface="Courier New" panose="02070309020205020404" pitchFamily="49" charset="0"/>
              </a:rPr>
              <a:t>Running the Test</a:t>
            </a:r>
            <a:endParaRPr lang="en-GB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cs typeface="Courier New" panose="02070309020205020404" pitchFamily="49" charset="0"/>
              </a:rPr>
              <a:t>Run the test as follows:</a:t>
            </a: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C8CBA6-F7F1-424C-BC58-2F6EB3936B23}"/>
              </a:ext>
            </a:extLst>
          </p:cNvPr>
          <p:cNvSpPr txBox="1"/>
          <p:nvPr/>
        </p:nvSpPr>
        <p:spPr>
          <a:xfrm>
            <a:off x="1559628" y="1204794"/>
            <a:ext cx="5031672" cy="2769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jest -t </a:t>
            </a:r>
            <a:r>
              <a:rPr lang="en-GB" sz="12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"realistic test"</a:t>
            </a:r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61B08221-E797-4C17-AC37-CD71DBB5D133}"/>
              </a:ext>
            </a:extLst>
          </p:cNvPr>
          <p:cNvSpPr/>
          <p:nvPr/>
        </p:nvSpPr>
        <p:spPr>
          <a:xfrm>
            <a:off x="1731436" y="1502759"/>
            <a:ext cx="275275" cy="313345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16583F6-A5CC-41DC-A252-21674AEE25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9628" y="1855649"/>
            <a:ext cx="4985973" cy="2277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250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35D15F9-B1AB-4831-A046-EC5CE7BA98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36832" y="1581074"/>
            <a:ext cx="4975394" cy="1102519"/>
          </a:xfrm>
        </p:spPr>
        <p:txBody>
          <a:bodyPr/>
          <a:lstStyle/>
          <a:p>
            <a:r>
              <a:rPr lang="en-GB" sz="2400" dirty="0"/>
              <a:t>Lesson 6: Additional Mocking Techniques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DA7CE06E-521B-42F9-B4CA-6B1C8AF8E7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6.3	 </a:t>
            </a:r>
            <a:r>
              <a:rPr lang="en-GB" sz="2400" dirty="0">
                <a:latin typeface="+mj-lt"/>
              </a:rPr>
              <a:t>Mocking Timers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0092925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144371" y="4604"/>
            <a:ext cx="7548179" cy="560552"/>
          </a:xfrm>
        </p:spPr>
        <p:txBody>
          <a:bodyPr/>
          <a:lstStyle/>
          <a:p>
            <a:r>
              <a:rPr lang="en-GB" dirty="0"/>
              <a:t>Overview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1147378" y="814771"/>
            <a:ext cx="7956081" cy="3547021"/>
          </a:xfrm>
        </p:spPr>
        <p:txBody>
          <a:bodyPr/>
          <a:lstStyle/>
          <a:p>
            <a:r>
              <a:rPr lang="en-GB" dirty="0"/>
              <a:t>If a test involves a timer, it will probably be quite slow</a:t>
            </a:r>
          </a:p>
          <a:p>
            <a:pPr lvl="1"/>
            <a:r>
              <a:rPr lang="en-GB" dirty="0"/>
              <a:t>This is bad!</a:t>
            </a:r>
          </a:p>
          <a:p>
            <a:pPr lvl="1"/>
            <a:r>
              <a:rPr lang="en-GB" dirty="0"/>
              <a:t>Unit tests are meant to be fast, so you can run them often</a:t>
            </a:r>
          </a:p>
          <a:p>
            <a:pPr lvl="1"/>
            <a:endParaRPr lang="en-GB" dirty="0"/>
          </a:p>
          <a:p>
            <a:r>
              <a:rPr lang="en-GB" dirty="0"/>
              <a:t>Jest provides an API for mocking timers</a:t>
            </a:r>
          </a:p>
          <a:p>
            <a:pPr lvl="1"/>
            <a:r>
              <a:rPr lang="en-GB"/>
              <a:t>Enables </a:t>
            </a:r>
            <a:r>
              <a:rPr lang="en-GB" dirty="0"/>
              <a:t>you to avoid delays in your tests</a:t>
            </a:r>
          </a:p>
          <a:p>
            <a:pPr lvl="1"/>
            <a:endParaRPr lang="en-GB" dirty="0"/>
          </a:p>
          <a:p>
            <a:r>
              <a:rPr lang="en-GB" dirty="0"/>
              <a:t>See this folder for examples:</a:t>
            </a:r>
          </a:p>
          <a:p>
            <a:pPr lvl="1"/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Mocking_Timers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06131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144371" y="4604"/>
            <a:ext cx="7548179" cy="560552"/>
          </a:xfrm>
        </p:spPr>
        <p:txBody>
          <a:bodyPr/>
          <a:lstStyle/>
          <a:p>
            <a:r>
              <a:rPr lang="en-GB" dirty="0"/>
              <a:t>Example that Uses a Real Timer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1147378" y="814771"/>
            <a:ext cx="7956081" cy="3547021"/>
          </a:xfrm>
        </p:spPr>
        <p:txBody>
          <a:bodyPr/>
          <a:lstStyle/>
          <a:p>
            <a:r>
              <a:rPr lang="en-GB" dirty="0"/>
              <a:t>Let's see an example that uses a real timer first…</a:t>
            </a:r>
          </a:p>
          <a:p>
            <a:pPr lvl="1"/>
            <a:endParaRPr lang="en-GB" dirty="0"/>
          </a:p>
          <a:p>
            <a:r>
              <a:rPr lang="en-GB" dirty="0"/>
              <a:t>Here's our code - it invokes a </a:t>
            </a:r>
            <a:r>
              <a:rPr lang="en-GB" dirty="0" err="1"/>
              <a:t>callback</a:t>
            </a:r>
            <a:r>
              <a:rPr lang="en-GB" dirty="0"/>
              <a:t> after a specified timeout:</a:t>
            </a:r>
          </a:p>
          <a:p>
            <a:pPr lvl="2"/>
            <a:endParaRPr lang="en-GB" dirty="0"/>
          </a:p>
          <a:p>
            <a:pPr lvl="2"/>
            <a:endParaRPr lang="en-GB" dirty="0"/>
          </a:p>
          <a:p>
            <a:pPr lvl="2"/>
            <a:endParaRPr lang="en-GB" dirty="0"/>
          </a:p>
          <a:p>
            <a:pPr lvl="2"/>
            <a:endParaRPr lang="en-GB" dirty="0"/>
          </a:p>
          <a:p>
            <a:r>
              <a:rPr lang="en-GB" dirty="0"/>
              <a:t>Here's our test:</a:t>
            </a:r>
          </a:p>
        </p:txBody>
      </p:sp>
      <p:sp>
        <p:nvSpPr>
          <p:cNvPr id="4" name="Rectangle 14">
            <a:extLst>
              <a:ext uri="{FF2B5EF4-FFF2-40B4-BE49-F238E27FC236}">
                <a16:creationId xmlns:a16="http://schemas.microsoft.com/office/drawing/2014/main" id="{A7560CA2-AA75-47D6-A995-E6C7AD40F5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4" y="1981807"/>
            <a:ext cx="4785286" cy="1016305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countdown(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callback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 seconds)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setTimeout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() =&gt;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callback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(`${seconds} seconds countdown complete`),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seconds * 1000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3396F1-884D-4514-9A67-3D45F8E9FB2D}"/>
              </a:ext>
            </a:extLst>
          </p:cNvPr>
          <p:cNvSpPr txBox="1"/>
          <p:nvPr/>
        </p:nvSpPr>
        <p:spPr>
          <a:xfrm>
            <a:off x="5261873" y="2799110"/>
            <a:ext cx="11849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operations.js</a:t>
            </a:r>
          </a:p>
        </p:txBody>
      </p:sp>
      <p:sp>
        <p:nvSpPr>
          <p:cNvPr id="7" name="Rectangle 14">
            <a:extLst>
              <a:ext uri="{FF2B5EF4-FFF2-40B4-BE49-F238E27FC236}">
                <a16:creationId xmlns:a16="http://schemas.microsoft.com/office/drawing/2014/main" id="{7328AF42-4DB5-4BBA-88B7-C53CEEEDE7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3695009"/>
            <a:ext cx="4785287" cy="1170193"/>
          </a:xfrm>
          <a:prstGeom prst="rect">
            <a:avLst/>
          </a:prstGeom>
          <a:solidFill>
            <a:srgbClr val="FFE79B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test('use real timers [default behaviour]', done =&gt;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function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callback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expect(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toBe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('4 seconds countdown complete');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done();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ops.countdown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callback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 4);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E70F2D-7D07-47C2-9570-317777A623FD}"/>
              </a:ext>
            </a:extLst>
          </p:cNvPr>
          <p:cNvSpPr txBox="1"/>
          <p:nvPr/>
        </p:nvSpPr>
        <p:spPr>
          <a:xfrm>
            <a:off x="4878919" y="4655116"/>
            <a:ext cx="15696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operations.test.js</a:t>
            </a:r>
          </a:p>
        </p:txBody>
      </p:sp>
    </p:spTree>
    <p:extLst>
      <p:ext uri="{BB962C8B-B14F-4D97-AF65-F5344CB8AC3E}">
        <p14:creationId xmlns:p14="http://schemas.microsoft.com/office/powerpoint/2010/main" val="4054145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7" grpId="0" animBg="1"/>
      <p:bldP spid="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097148" y="4604"/>
            <a:ext cx="7548179" cy="560552"/>
          </a:xfrm>
        </p:spPr>
        <p:txBody>
          <a:bodyPr/>
          <a:lstStyle/>
          <a:p>
            <a:pPr marL="55563">
              <a:tabLst>
                <a:tab pos="446088" algn="l"/>
              </a:tabLst>
            </a:pPr>
            <a:r>
              <a:rPr lang="en-GB" dirty="0">
                <a:latin typeface="+mj-lt"/>
                <a:cs typeface="Courier New" panose="02070309020205020404" pitchFamily="49" charset="0"/>
              </a:rPr>
              <a:t>Running the Test</a:t>
            </a:r>
            <a:endParaRPr lang="en-GB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cs typeface="Courier New" panose="02070309020205020404" pitchFamily="49" charset="0"/>
              </a:rPr>
              <a:t>Run the test as follows:</a:t>
            </a: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C8CBA6-F7F1-424C-BC58-2F6EB3936B23}"/>
              </a:ext>
            </a:extLst>
          </p:cNvPr>
          <p:cNvSpPr txBox="1"/>
          <p:nvPr/>
        </p:nvSpPr>
        <p:spPr>
          <a:xfrm>
            <a:off x="1559628" y="1204794"/>
            <a:ext cx="5031672" cy="2769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jest -t </a:t>
            </a:r>
            <a:r>
              <a:rPr lang="en-GB" sz="12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"use real timers"</a:t>
            </a:r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61B08221-E797-4C17-AC37-CD71DBB5D133}"/>
              </a:ext>
            </a:extLst>
          </p:cNvPr>
          <p:cNvSpPr/>
          <p:nvPr/>
        </p:nvSpPr>
        <p:spPr>
          <a:xfrm>
            <a:off x="1731436" y="1502759"/>
            <a:ext cx="275275" cy="313345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55C4BBA-88FA-45FA-980E-E647193206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9628" y="1855649"/>
            <a:ext cx="4985973" cy="133097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1599B03-D14F-4860-BC8C-3AFD20ECBD00}"/>
              </a:ext>
            </a:extLst>
          </p:cNvPr>
          <p:cNvSpPr/>
          <p:nvPr/>
        </p:nvSpPr>
        <p:spPr>
          <a:xfrm>
            <a:off x="1511121" y="2721735"/>
            <a:ext cx="1317938" cy="171719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3899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144371" y="4604"/>
            <a:ext cx="7548179" cy="560552"/>
          </a:xfrm>
        </p:spPr>
        <p:txBody>
          <a:bodyPr/>
          <a:lstStyle/>
          <a:p>
            <a:r>
              <a:rPr lang="en-GB" dirty="0"/>
              <a:t>Defining Fake Timers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1147378" y="814771"/>
            <a:ext cx="7956081" cy="3547021"/>
          </a:xfrm>
        </p:spPr>
        <p:txBody>
          <a:bodyPr/>
          <a:lstStyle/>
          <a:p>
            <a:r>
              <a:rPr lang="en-GB" dirty="0"/>
              <a:t>You can tell Jest to use fake timers as follows: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This causes Jest to mock the following functions:</a:t>
            </a:r>
          </a:p>
          <a:p>
            <a:pPr lvl="1"/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setTimeout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clearTimeout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setInterval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clearInterval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+mj-lt"/>
                <a:cs typeface="Courier New" panose="02070309020205020404" pitchFamily="49" charset="0"/>
              </a:rPr>
              <a:t>You can reinstate real timers as follows:</a:t>
            </a:r>
          </a:p>
        </p:txBody>
      </p:sp>
      <p:sp>
        <p:nvSpPr>
          <p:cNvPr id="7" name="Rectangle 14">
            <a:extLst>
              <a:ext uri="{FF2B5EF4-FFF2-40B4-BE49-F238E27FC236}">
                <a16:creationId xmlns:a16="http://schemas.microsoft.com/office/drawing/2014/main" id="{7328AF42-4DB5-4BBA-88B7-C53CEEEDE7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1215998"/>
            <a:ext cx="4785287" cy="246863"/>
          </a:xfrm>
          <a:prstGeom prst="rect">
            <a:avLst/>
          </a:prstGeom>
          <a:solidFill>
            <a:srgbClr val="FFE79B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jest.useFakeTimers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</p:txBody>
      </p:sp>
      <p:sp>
        <p:nvSpPr>
          <p:cNvPr id="8" name="Rectangle 14">
            <a:extLst>
              <a:ext uri="{FF2B5EF4-FFF2-40B4-BE49-F238E27FC236}">
                <a16:creationId xmlns:a16="http://schemas.microsoft.com/office/drawing/2014/main" id="{50D0927A-5AF0-4028-84DF-29FAA42A79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4583824"/>
            <a:ext cx="4785287" cy="246863"/>
          </a:xfrm>
          <a:prstGeom prst="rect">
            <a:avLst/>
          </a:prstGeom>
          <a:solidFill>
            <a:srgbClr val="FFE79B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jest.useRealTimers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74347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144371" y="4604"/>
            <a:ext cx="7548179" cy="560552"/>
          </a:xfrm>
        </p:spPr>
        <p:txBody>
          <a:bodyPr/>
          <a:lstStyle/>
          <a:p>
            <a:r>
              <a:rPr lang="en-GB" dirty="0"/>
              <a:t>Example of Using Fake Timers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1147378" y="814771"/>
            <a:ext cx="7956081" cy="3547021"/>
          </a:xfrm>
        </p:spPr>
        <p:txBody>
          <a:bodyPr/>
          <a:lstStyle/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7" name="Rectangle 14">
            <a:extLst>
              <a:ext uri="{FF2B5EF4-FFF2-40B4-BE49-F238E27FC236}">
                <a16:creationId xmlns:a16="http://schemas.microsoft.com/office/drawing/2014/main" id="{7328AF42-4DB5-4BBA-88B7-C53CEEEDE7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808153"/>
            <a:ext cx="4785287" cy="2862964"/>
          </a:xfrm>
          <a:prstGeom prst="rect">
            <a:avLst/>
          </a:prstGeom>
          <a:solidFill>
            <a:srgbClr val="FFE79B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afterEach(() =&gt;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jest.useRealTimers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test('using fake timers', () =&gt; {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jest.useFakeTimers();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const spy =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jest.spyOn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(global, '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setTimeout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');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ops.countdown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(() =&gt; {}, 4);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expect(spy).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toHaveBeenCalledTimes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(1);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expect(spy).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toHaveBeenLastCalledWith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expect.any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(Function),                    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4_000);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spy.mockRestore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7C89957-D41B-42CB-9BB8-294726C18F5A}"/>
              </a:ext>
            </a:extLst>
          </p:cNvPr>
          <p:cNvSpPr txBox="1"/>
          <p:nvPr/>
        </p:nvSpPr>
        <p:spPr>
          <a:xfrm>
            <a:off x="3981676" y="3735098"/>
            <a:ext cx="25699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operationWithFakeTimers.test.js</a:t>
            </a:r>
          </a:p>
        </p:txBody>
      </p:sp>
    </p:spTree>
    <p:extLst>
      <p:ext uri="{BB962C8B-B14F-4D97-AF65-F5344CB8AC3E}">
        <p14:creationId xmlns:p14="http://schemas.microsoft.com/office/powerpoint/2010/main" val="26354095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144371" y="4604"/>
            <a:ext cx="7548179" cy="560552"/>
          </a:xfrm>
        </p:spPr>
        <p:txBody>
          <a:bodyPr/>
          <a:lstStyle/>
          <a:p>
            <a:r>
              <a:rPr lang="en-GB" dirty="0"/>
              <a:t>Example of Using Fake Timers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1147378" y="814771"/>
            <a:ext cx="7956081" cy="3547021"/>
          </a:xfrm>
        </p:spPr>
        <p:txBody>
          <a:bodyPr/>
          <a:lstStyle/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First, we start using fake timers</a:t>
            </a:r>
            <a:endParaRPr lang="en-GB" dirty="0">
              <a:latin typeface="+mj-lt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9" name="Rectangle 14">
            <a:extLst>
              <a:ext uri="{FF2B5EF4-FFF2-40B4-BE49-F238E27FC236}">
                <a16:creationId xmlns:a16="http://schemas.microsoft.com/office/drawing/2014/main" id="{8C35F2AB-C326-47EF-9E7C-6C21C20310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808153"/>
            <a:ext cx="4785287" cy="2862964"/>
          </a:xfrm>
          <a:prstGeom prst="rect">
            <a:avLst/>
          </a:prstGeom>
          <a:solidFill>
            <a:srgbClr val="FFE79B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afterEach(() =&gt;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jest.useRealTimers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test('using fake timers', () =&gt; {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jest.useFakeTimers();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const spy =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jest.spyOn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(global, '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setTimeout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');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ops.countdown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(() =&gt; {}, 4);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expect(spy).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toHaveBeenCalledTimes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(1);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expect(spy).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toHaveBeenLastCalledWith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expect.any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(Function),                    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4_000);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spy.mockRestore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7509A4C-7FD4-4CAE-8634-29271F4384EA}"/>
              </a:ext>
            </a:extLst>
          </p:cNvPr>
          <p:cNvSpPr txBox="1"/>
          <p:nvPr/>
        </p:nvSpPr>
        <p:spPr>
          <a:xfrm>
            <a:off x="3981676" y="3735098"/>
            <a:ext cx="25699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operationWithFakeTimers.test.js</a:t>
            </a:r>
          </a:p>
        </p:txBody>
      </p:sp>
    </p:spTree>
    <p:extLst>
      <p:ext uri="{BB962C8B-B14F-4D97-AF65-F5344CB8AC3E}">
        <p14:creationId xmlns:p14="http://schemas.microsoft.com/office/powerpoint/2010/main" val="31183639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144371" y="4604"/>
            <a:ext cx="7548179" cy="560552"/>
          </a:xfrm>
        </p:spPr>
        <p:txBody>
          <a:bodyPr/>
          <a:lstStyle/>
          <a:p>
            <a:r>
              <a:rPr lang="en-GB" dirty="0"/>
              <a:t>Example of Using Fake Timers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1147378" y="814771"/>
            <a:ext cx="7956081" cy="3547021"/>
          </a:xfrm>
        </p:spPr>
        <p:txBody>
          <a:bodyPr/>
          <a:lstStyle/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We also set up a spy on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setTimeout</a:t>
            </a:r>
            <a:r>
              <a:rPr lang="en-GB" dirty="0"/>
              <a:t>,</a:t>
            </a:r>
            <a:br>
              <a:rPr lang="en-GB" dirty="0"/>
            </a:br>
            <a:r>
              <a:rPr lang="en-GB" dirty="0"/>
              <a:t>so we can detect calls to this function</a:t>
            </a:r>
            <a:endParaRPr lang="en-GB" dirty="0">
              <a:latin typeface="+mj-lt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9" name="Rectangle 14">
            <a:extLst>
              <a:ext uri="{FF2B5EF4-FFF2-40B4-BE49-F238E27FC236}">
                <a16:creationId xmlns:a16="http://schemas.microsoft.com/office/drawing/2014/main" id="{8C35F2AB-C326-47EF-9E7C-6C21C20310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808153"/>
            <a:ext cx="4785287" cy="2862964"/>
          </a:xfrm>
          <a:prstGeom prst="rect">
            <a:avLst/>
          </a:prstGeom>
          <a:solidFill>
            <a:srgbClr val="FFE79B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afterEach(() =&gt;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jest.useRealTimers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test('using fake timers', () =&gt; {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jest.useFakeTimers();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 spy =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jest.spyOn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(global, '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setTimeout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');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ops.countdown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(() =&gt; {}, 4);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expect(spy).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toHaveBeenCalledTimes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(1);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expect(spy).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toHaveBeenLastCalledWith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expect.any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(Function),                    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4_000);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spy.mockRestore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7509A4C-7FD4-4CAE-8634-29271F4384EA}"/>
              </a:ext>
            </a:extLst>
          </p:cNvPr>
          <p:cNvSpPr txBox="1"/>
          <p:nvPr/>
        </p:nvSpPr>
        <p:spPr>
          <a:xfrm>
            <a:off x="3981676" y="3735098"/>
            <a:ext cx="25699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operationWithFakeTimers.test.js</a:t>
            </a:r>
          </a:p>
        </p:txBody>
      </p:sp>
    </p:spTree>
    <p:extLst>
      <p:ext uri="{BB962C8B-B14F-4D97-AF65-F5344CB8AC3E}">
        <p14:creationId xmlns:p14="http://schemas.microsoft.com/office/powerpoint/2010/main" val="2877885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178715" y="4604"/>
            <a:ext cx="7548179" cy="560552"/>
          </a:xfrm>
        </p:spPr>
        <p:txBody>
          <a:bodyPr/>
          <a:lstStyle/>
          <a:p>
            <a:r>
              <a:rPr lang="en-GB" dirty="0"/>
              <a:t>Overview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/>
          <a:lstStyle/>
          <a:p>
            <a:r>
              <a:rPr lang="en-GB" dirty="0"/>
              <a:t>We've already seen how to define a mock function:</a:t>
            </a:r>
          </a:p>
          <a:p>
            <a:pPr lvl="2"/>
            <a:endParaRPr lang="en-GB" dirty="0"/>
          </a:p>
          <a:p>
            <a:pPr lvl="2"/>
            <a:endParaRPr lang="en-GB" dirty="0"/>
          </a:p>
          <a:p>
            <a:r>
              <a:rPr lang="en-GB" dirty="0"/>
              <a:t>We've also seen how to mock an entire module:</a:t>
            </a:r>
          </a:p>
          <a:p>
            <a:pPr lvl="2"/>
            <a:endParaRPr lang="en-GB" dirty="0"/>
          </a:p>
          <a:p>
            <a:pPr lvl="2"/>
            <a:endParaRPr lang="en-GB" dirty="0"/>
          </a:p>
          <a:p>
            <a:pPr lvl="2"/>
            <a:endParaRPr lang="en-GB" dirty="0"/>
          </a:p>
          <a:p>
            <a:r>
              <a:rPr lang="en-GB" dirty="0"/>
              <a:t>It's also possible to </a:t>
            </a:r>
            <a:r>
              <a:rPr lang="en-GB" b="1" dirty="0"/>
              <a:t>spy </a:t>
            </a:r>
            <a:r>
              <a:rPr lang="en-GB" dirty="0"/>
              <a:t>on a function:</a:t>
            </a:r>
          </a:p>
          <a:p>
            <a:pPr lvl="2"/>
            <a:endParaRPr lang="en-GB" dirty="0"/>
          </a:p>
          <a:p>
            <a:pPr lvl="2"/>
            <a:endParaRPr lang="en-GB" dirty="0"/>
          </a:p>
          <a:p>
            <a:pPr lvl="1"/>
            <a:r>
              <a:rPr lang="en-GB" dirty="0">
                <a:cs typeface="Courier New" panose="02070309020205020404" pitchFamily="49" charset="0"/>
              </a:rPr>
              <a:t>The spy detects and records calls to a function</a:t>
            </a:r>
          </a:p>
          <a:p>
            <a:pPr lvl="1"/>
            <a:r>
              <a:rPr lang="en-GB" dirty="0">
                <a:cs typeface="Courier New" panose="02070309020205020404" pitchFamily="49" charset="0"/>
              </a:rPr>
              <a:t>The original function is still called as normal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6" name="Rectangle 14">
            <a:extLst>
              <a:ext uri="{FF2B5EF4-FFF2-40B4-BE49-F238E27FC236}">
                <a16:creationId xmlns:a16="http://schemas.microsoft.com/office/drawing/2014/main" id="{33EC3AD4-2DFC-4AA3-A6F5-E85FBC3F97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1205712"/>
            <a:ext cx="4785287" cy="246863"/>
          </a:xfrm>
          <a:prstGeom prst="rect">
            <a:avLst/>
          </a:prstGeom>
          <a:solidFill>
            <a:srgbClr val="FFE79B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const mockf1 =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jest.fn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14">
            <a:extLst>
              <a:ext uri="{FF2B5EF4-FFF2-40B4-BE49-F238E27FC236}">
                <a16:creationId xmlns:a16="http://schemas.microsoft.com/office/drawing/2014/main" id="{D9AA2883-D1BF-474B-9453-298528BCB5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2271547"/>
            <a:ext cx="4785287" cy="554640"/>
          </a:xfrm>
          <a:prstGeom prst="rect">
            <a:avLst/>
          </a:prstGeom>
          <a:solidFill>
            <a:srgbClr val="FFE79B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const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someModule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require('./someModule.js')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jest.mock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('./someModule.js')</a:t>
            </a:r>
          </a:p>
        </p:txBody>
      </p:sp>
      <p:sp>
        <p:nvSpPr>
          <p:cNvPr id="8" name="Rectangle 14">
            <a:extLst>
              <a:ext uri="{FF2B5EF4-FFF2-40B4-BE49-F238E27FC236}">
                <a16:creationId xmlns:a16="http://schemas.microsoft.com/office/drawing/2014/main" id="{70E30B68-2C7E-4BBD-9B5B-CA9C93EBC4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3665162"/>
            <a:ext cx="4785287" cy="554640"/>
          </a:xfrm>
          <a:prstGeom prst="rect">
            <a:avLst/>
          </a:prstGeom>
          <a:solidFill>
            <a:srgbClr val="FFE79B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const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someModule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require('./someModule.js')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someFuncMock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jest.spyOn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someModule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'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someFunc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</p:txBody>
      </p:sp>
    </p:spTree>
    <p:extLst>
      <p:ext uri="{BB962C8B-B14F-4D97-AF65-F5344CB8AC3E}">
        <p14:creationId xmlns:p14="http://schemas.microsoft.com/office/powerpoint/2010/main" val="2898495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144371" y="4604"/>
            <a:ext cx="7548179" cy="560552"/>
          </a:xfrm>
        </p:spPr>
        <p:txBody>
          <a:bodyPr/>
          <a:lstStyle/>
          <a:p>
            <a:r>
              <a:rPr lang="en-GB" dirty="0"/>
              <a:t>Example of Using Fake Timers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1147378" y="814771"/>
            <a:ext cx="7956081" cy="3547021"/>
          </a:xfrm>
        </p:spPr>
        <p:txBody>
          <a:bodyPr/>
          <a:lstStyle/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Invoke a function-under-test, which</a:t>
            </a:r>
            <a:br>
              <a:rPr lang="en-GB" dirty="0"/>
            </a:br>
            <a:r>
              <a:rPr lang="en-GB" dirty="0"/>
              <a:t>calls the mocked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setTimeout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dirty="0"/>
              <a:t> 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" name="Rectangle 14">
            <a:extLst>
              <a:ext uri="{FF2B5EF4-FFF2-40B4-BE49-F238E27FC236}">
                <a16:creationId xmlns:a16="http://schemas.microsoft.com/office/drawing/2014/main" id="{C17C60FD-C10E-4D2B-B7F5-750C1BC729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808153"/>
            <a:ext cx="4785287" cy="2862964"/>
          </a:xfrm>
          <a:prstGeom prst="rect">
            <a:avLst/>
          </a:prstGeom>
          <a:solidFill>
            <a:srgbClr val="FFE79B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afterEach(() =&gt;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jest.useRealTimers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test('using fake timers', () =&gt; {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jest.useFakeTimers();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const spy =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jest.spyOn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(global, '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setTimeout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');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ops.countdown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(() =&gt; {}, 4);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expect(spy).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toHaveBeenCalledTimes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(1);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expect(spy).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toHaveBeenLastCalledWith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expect.any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(Function),                    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4_000);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spy.mockRestore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BFD340-F5CB-43CE-B9E9-D85ED45CD1E6}"/>
              </a:ext>
            </a:extLst>
          </p:cNvPr>
          <p:cNvSpPr txBox="1"/>
          <p:nvPr/>
        </p:nvSpPr>
        <p:spPr>
          <a:xfrm>
            <a:off x="3981676" y="3735098"/>
            <a:ext cx="25699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operationWithFakeTimers.test.js</a:t>
            </a:r>
          </a:p>
        </p:txBody>
      </p:sp>
    </p:spTree>
    <p:extLst>
      <p:ext uri="{BB962C8B-B14F-4D97-AF65-F5344CB8AC3E}">
        <p14:creationId xmlns:p14="http://schemas.microsoft.com/office/powerpoint/2010/main" val="19731972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144371" y="4604"/>
            <a:ext cx="7548179" cy="560552"/>
          </a:xfrm>
        </p:spPr>
        <p:txBody>
          <a:bodyPr/>
          <a:lstStyle/>
          <a:p>
            <a:r>
              <a:rPr lang="en-GB" dirty="0"/>
              <a:t>Example of Using Fake Timers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1147378" y="814771"/>
            <a:ext cx="7956081" cy="3547021"/>
          </a:xfrm>
        </p:spPr>
        <p:txBody>
          <a:bodyPr/>
          <a:lstStyle/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Verify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setTimeout</a:t>
            </a:r>
            <a:r>
              <a:rPr lang="en-GB" dirty="0"/>
              <a:t> has been called,</a:t>
            </a:r>
            <a:br>
              <a:rPr lang="en-GB" dirty="0"/>
            </a:br>
            <a:r>
              <a:rPr lang="en-GB" dirty="0"/>
              <a:t>with the correct parameters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" name="Rectangle 14">
            <a:extLst>
              <a:ext uri="{FF2B5EF4-FFF2-40B4-BE49-F238E27FC236}">
                <a16:creationId xmlns:a16="http://schemas.microsoft.com/office/drawing/2014/main" id="{50434CA1-93C5-4FB3-9DFF-B03BD96341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808153"/>
            <a:ext cx="4785287" cy="2862964"/>
          </a:xfrm>
          <a:prstGeom prst="rect">
            <a:avLst/>
          </a:prstGeom>
          <a:solidFill>
            <a:srgbClr val="FFE79B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afterEach(() =&gt;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jest.useRealTimers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test('using fake timers', () =&gt; {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jest.useFakeTimers();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const spy =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jest.spyOn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(global, '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setTimeout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');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ops.countdown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(() =&gt; {}, 4);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expect(spy).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toHaveBeenCalledTimes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(1);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expect(spy).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toHaveBeenLastCalledWith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expect.any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(Function),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4_000);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spy.mockRestore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92047D-3B66-4C82-B081-5418181F69AA}"/>
              </a:ext>
            </a:extLst>
          </p:cNvPr>
          <p:cNvSpPr txBox="1"/>
          <p:nvPr/>
        </p:nvSpPr>
        <p:spPr>
          <a:xfrm>
            <a:off x="3981676" y="3735098"/>
            <a:ext cx="25699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operationWithFakeTimers.test.js</a:t>
            </a:r>
          </a:p>
        </p:txBody>
      </p:sp>
    </p:spTree>
    <p:extLst>
      <p:ext uri="{BB962C8B-B14F-4D97-AF65-F5344CB8AC3E}">
        <p14:creationId xmlns:p14="http://schemas.microsoft.com/office/powerpoint/2010/main" val="30243809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144371" y="4604"/>
            <a:ext cx="7548179" cy="560552"/>
          </a:xfrm>
        </p:spPr>
        <p:txBody>
          <a:bodyPr/>
          <a:lstStyle/>
          <a:p>
            <a:r>
              <a:rPr lang="en-GB" dirty="0"/>
              <a:t>Example of Using Fake Timers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1147378" y="814771"/>
            <a:ext cx="7956081" cy="3547021"/>
          </a:xfrm>
        </p:spPr>
        <p:txBody>
          <a:bodyPr/>
          <a:lstStyle/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Clear the spy (this clears all info accrued, </a:t>
            </a:r>
            <a:br>
              <a:rPr lang="en-GB" dirty="0"/>
            </a:br>
            <a:r>
              <a:rPr lang="en-GB" dirty="0"/>
              <a:t>and removes the mock implementation)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" name="Rectangle 14">
            <a:extLst>
              <a:ext uri="{FF2B5EF4-FFF2-40B4-BE49-F238E27FC236}">
                <a16:creationId xmlns:a16="http://schemas.microsoft.com/office/drawing/2014/main" id="{50434CA1-93C5-4FB3-9DFF-B03BD96341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808153"/>
            <a:ext cx="4785287" cy="2862964"/>
          </a:xfrm>
          <a:prstGeom prst="rect">
            <a:avLst/>
          </a:prstGeom>
          <a:solidFill>
            <a:srgbClr val="FFE79B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afterEach(() =&gt;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jest.useRealTimers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test('using fake timers', () =&gt; {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jest.useFakeTimers();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const spy =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jest.spyOn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(global, '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setTimeout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');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ops.countdown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(() =&gt; {}, 4);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expect(spy).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toHaveBeenCalledTimes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(1);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expect(spy).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toHaveBeenLastCalledWith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expect.any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(Function),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4_000);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spy.mockRestore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92047D-3B66-4C82-B081-5418181F69AA}"/>
              </a:ext>
            </a:extLst>
          </p:cNvPr>
          <p:cNvSpPr txBox="1"/>
          <p:nvPr/>
        </p:nvSpPr>
        <p:spPr>
          <a:xfrm>
            <a:off x="3981676" y="3735098"/>
            <a:ext cx="25699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operationWithFakeTimers.test.js</a:t>
            </a:r>
          </a:p>
        </p:txBody>
      </p:sp>
    </p:spTree>
    <p:extLst>
      <p:ext uri="{BB962C8B-B14F-4D97-AF65-F5344CB8AC3E}">
        <p14:creationId xmlns:p14="http://schemas.microsoft.com/office/powerpoint/2010/main" val="29396133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144371" y="4604"/>
            <a:ext cx="7548179" cy="560552"/>
          </a:xfrm>
        </p:spPr>
        <p:txBody>
          <a:bodyPr/>
          <a:lstStyle/>
          <a:p>
            <a:r>
              <a:rPr lang="en-GB" dirty="0"/>
              <a:t>Example of Using Fake Timers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1147378" y="814771"/>
            <a:ext cx="7956081" cy="3547021"/>
          </a:xfrm>
        </p:spPr>
        <p:txBody>
          <a:bodyPr/>
          <a:lstStyle/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After each test, reinstate real timers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" name="Rectangle 14">
            <a:extLst>
              <a:ext uri="{FF2B5EF4-FFF2-40B4-BE49-F238E27FC236}">
                <a16:creationId xmlns:a16="http://schemas.microsoft.com/office/drawing/2014/main" id="{E8544774-5889-4F65-84A7-831EBAD3CE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808153"/>
            <a:ext cx="4785287" cy="2862964"/>
          </a:xfrm>
          <a:prstGeom prst="rect">
            <a:avLst/>
          </a:prstGeom>
          <a:solidFill>
            <a:srgbClr val="FFE79B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afterEach(() =&gt; {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jest.useRealTimers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test('using fake timers', () =&gt; {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jest.useFakeTimers();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const spy =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jest.spyOn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(global, '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setTimeout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');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ops.countdown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(() =&gt; {}, 4);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expect(spy).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toHaveBeenCalledTimes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(1);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expect(spy).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toHaveBeenLastCalledWith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expect.any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(Function),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4_000);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spy.mockRestore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D8BF02-DB44-4EC7-A5FE-D070E7F8C8AB}"/>
              </a:ext>
            </a:extLst>
          </p:cNvPr>
          <p:cNvSpPr txBox="1"/>
          <p:nvPr/>
        </p:nvSpPr>
        <p:spPr>
          <a:xfrm>
            <a:off x="3981676" y="3735098"/>
            <a:ext cx="25699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operationWithFakeTimers.test.js</a:t>
            </a:r>
          </a:p>
        </p:txBody>
      </p:sp>
    </p:spTree>
    <p:extLst>
      <p:ext uri="{BB962C8B-B14F-4D97-AF65-F5344CB8AC3E}">
        <p14:creationId xmlns:p14="http://schemas.microsoft.com/office/powerpoint/2010/main" val="39997073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097148" y="4604"/>
            <a:ext cx="7548179" cy="560552"/>
          </a:xfrm>
        </p:spPr>
        <p:txBody>
          <a:bodyPr/>
          <a:lstStyle/>
          <a:p>
            <a:pPr marL="55563">
              <a:tabLst>
                <a:tab pos="446088" algn="l"/>
              </a:tabLst>
            </a:pPr>
            <a:r>
              <a:rPr lang="en-GB" dirty="0">
                <a:latin typeface="+mj-lt"/>
                <a:cs typeface="Courier New" panose="02070309020205020404" pitchFamily="49" charset="0"/>
              </a:rPr>
              <a:t>Running the Test</a:t>
            </a:r>
            <a:endParaRPr lang="en-GB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cs typeface="Courier New" panose="02070309020205020404" pitchFamily="49" charset="0"/>
              </a:rPr>
              <a:t>Run the test as follows:</a:t>
            </a: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C8CBA6-F7F1-424C-BC58-2F6EB3936B23}"/>
              </a:ext>
            </a:extLst>
          </p:cNvPr>
          <p:cNvSpPr txBox="1"/>
          <p:nvPr/>
        </p:nvSpPr>
        <p:spPr>
          <a:xfrm>
            <a:off x="1559628" y="1204794"/>
            <a:ext cx="5031672" cy="2769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jest -t </a:t>
            </a:r>
            <a:r>
              <a:rPr lang="en-GB" sz="12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"using fake timers"</a:t>
            </a:r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61B08221-E797-4C17-AC37-CD71DBB5D133}"/>
              </a:ext>
            </a:extLst>
          </p:cNvPr>
          <p:cNvSpPr/>
          <p:nvPr/>
        </p:nvSpPr>
        <p:spPr>
          <a:xfrm>
            <a:off x="1731436" y="1502759"/>
            <a:ext cx="275275" cy="313345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FA4E882-7108-40BD-B9F4-29A8081D7B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9627" y="1860803"/>
            <a:ext cx="4971127" cy="151580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1599B03-D14F-4860-BC8C-3AFD20ECBD00}"/>
              </a:ext>
            </a:extLst>
          </p:cNvPr>
          <p:cNvSpPr/>
          <p:nvPr/>
        </p:nvSpPr>
        <p:spPr>
          <a:xfrm>
            <a:off x="1511120" y="2871990"/>
            <a:ext cx="2210873" cy="171719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3309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144371" y="4604"/>
            <a:ext cx="7548179" cy="560552"/>
          </a:xfrm>
        </p:spPr>
        <p:txBody>
          <a:bodyPr/>
          <a:lstStyle/>
          <a:p>
            <a:r>
              <a:rPr lang="en-GB" dirty="0"/>
              <a:t>Using Real Timers Again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1147378" y="814771"/>
            <a:ext cx="7956081" cy="3547021"/>
          </a:xfrm>
        </p:spPr>
        <p:txBody>
          <a:bodyPr/>
          <a:lstStyle/>
          <a:p>
            <a:r>
              <a:rPr lang="en-GB" dirty="0"/>
              <a:t>Subsequent tests will use real timers again:</a:t>
            </a:r>
            <a:endParaRPr lang="en-GB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3F793B97-D2B2-491E-A337-A39F7EE63C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1252990"/>
            <a:ext cx="4785287" cy="1477970"/>
          </a:xfrm>
          <a:prstGeom prst="rect">
            <a:avLst/>
          </a:prstGeom>
          <a:solidFill>
            <a:srgbClr val="FFE79B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test('using real timers again', done =&gt; {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function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callback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expect(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toBe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('4 seconds countdown complete');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done();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ops.countdown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callback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 4);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DE19DD-A80B-48B9-9FB2-B9CAD6B17887}"/>
              </a:ext>
            </a:extLst>
          </p:cNvPr>
          <p:cNvSpPr txBox="1"/>
          <p:nvPr/>
        </p:nvSpPr>
        <p:spPr>
          <a:xfrm>
            <a:off x="3981676" y="2800557"/>
            <a:ext cx="25699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operationWithFakeTimers.test.js</a:t>
            </a:r>
          </a:p>
        </p:txBody>
      </p:sp>
    </p:spTree>
    <p:extLst>
      <p:ext uri="{BB962C8B-B14F-4D97-AF65-F5344CB8AC3E}">
        <p14:creationId xmlns:p14="http://schemas.microsoft.com/office/powerpoint/2010/main" val="276993103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097148" y="4604"/>
            <a:ext cx="7548179" cy="560552"/>
          </a:xfrm>
        </p:spPr>
        <p:txBody>
          <a:bodyPr/>
          <a:lstStyle/>
          <a:p>
            <a:pPr marL="55563">
              <a:tabLst>
                <a:tab pos="446088" algn="l"/>
              </a:tabLst>
            </a:pPr>
            <a:r>
              <a:rPr lang="en-GB" dirty="0">
                <a:latin typeface="+mj-lt"/>
                <a:cs typeface="Courier New" panose="02070309020205020404" pitchFamily="49" charset="0"/>
              </a:rPr>
              <a:t>Running the Test</a:t>
            </a:r>
            <a:endParaRPr lang="en-GB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cs typeface="Courier New" panose="02070309020205020404" pitchFamily="49" charset="0"/>
              </a:rPr>
              <a:t>Run the test as follows:</a:t>
            </a: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C8CBA6-F7F1-424C-BC58-2F6EB3936B23}"/>
              </a:ext>
            </a:extLst>
          </p:cNvPr>
          <p:cNvSpPr txBox="1"/>
          <p:nvPr/>
        </p:nvSpPr>
        <p:spPr>
          <a:xfrm>
            <a:off x="1559628" y="1204794"/>
            <a:ext cx="5031672" cy="2769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jest -t </a:t>
            </a:r>
            <a:r>
              <a:rPr lang="en-GB" sz="12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"using real timers again"</a:t>
            </a:r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61B08221-E797-4C17-AC37-CD71DBB5D133}"/>
              </a:ext>
            </a:extLst>
          </p:cNvPr>
          <p:cNvSpPr/>
          <p:nvPr/>
        </p:nvSpPr>
        <p:spPr>
          <a:xfrm>
            <a:off x="1731436" y="1502759"/>
            <a:ext cx="275275" cy="313345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F1FCE9F-72A6-4C1E-85B6-C77293F47D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9628" y="1849873"/>
            <a:ext cx="4986165" cy="1469511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1599B03-D14F-4860-BC8C-3AFD20ECBD00}"/>
              </a:ext>
            </a:extLst>
          </p:cNvPr>
          <p:cNvSpPr/>
          <p:nvPr/>
        </p:nvSpPr>
        <p:spPr>
          <a:xfrm>
            <a:off x="1511120" y="2867697"/>
            <a:ext cx="2210873" cy="171719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0963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35D15F9-B1AB-4831-A046-EC5CE7BA98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36832" y="1581074"/>
            <a:ext cx="4975394" cy="1102519"/>
          </a:xfrm>
        </p:spPr>
        <p:txBody>
          <a:bodyPr/>
          <a:lstStyle/>
          <a:p>
            <a:r>
              <a:rPr lang="en-GB" sz="2400" dirty="0"/>
              <a:t>Lesson 6: Additional Mocking Techniques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DA7CE06E-521B-42F9-B4CA-6B1C8AF8E7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6.4	 </a:t>
            </a:r>
            <a:r>
              <a:rPr lang="en-GB" sz="2400" dirty="0">
                <a:latin typeface="+mj-lt"/>
              </a:rPr>
              <a:t>Mocking Timers - Additional Techniques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52504005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144371" y="4604"/>
            <a:ext cx="7548179" cy="560552"/>
          </a:xfrm>
        </p:spPr>
        <p:txBody>
          <a:bodyPr/>
          <a:lstStyle/>
          <a:p>
            <a:r>
              <a:rPr lang="en-GB" dirty="0"/>
              <a:t>Overview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1147378" y="814771"/>
            <a:ext cx="7956081" cy="3547021"/>
          </a:xfrm>
        </p:spPr>
        <p:txBody>
          <a:bodyPr/>
          <a:lstStyle/>
          <a:p>
            <a:r>
              <a:rPr lang="en-GB" dirty="0"/>
              <a:t>In this section we'll explore a couple of mock timer techniques…</a:t>
            </a:r>
          </a:p>
          <a:p>
            <a:pPr lvl="1"/>
            <a:endParaRPr lang="en-GB" dirty="0"/>
          </a:p>
          <a:p>
            <a:r>
              <a:rPr lang="en-GB" dirty="0"/>
              <a:t>First, we'll see how to run all timers to completion: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Then we'll see how to advance timers </a:t>
            </a:r>
            <a:br>
              <a:rPr lang="en-GB" dirty="0"/>
            </a:br>
            <a:r>
              <a:rPr lang="en-GB" dirty="0"/>
              <a:t>artificially by a specified timespan: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See this folder for examples:</a:t>
            </a:r>
          </a:p>
          <a:p>
            <a:pPr lvl="1"/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Mocking_Timers_Techniques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GB" dirty="0"/>
          </a:p>
        </p:txBody>
      </p:sp>
      <p:sp>
        <p:nvSpPr>
          <p:cNvPr id="4" name="Rectangle 14">
            <a:extLst>
              <a:ext uri="{FF2B5EF4-FFF2-40B4-BE49-F238E27FC236}">
                <a16:creationId xmlns:a16="http://schemas.microsoft.com/office/drawing/2014/main" id="{3D4E1567-2057-4409-89E3-11120F7DCF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1990037"/>
            <a:ext cx="4785287" cy="246863"/>
          </a:xfrm>
          <a:prstGeom prst="rect">
            <a:avLst/>
          </a:prstGeom>
          <a:solidFill>
            <a:srgbClr val="FFE79B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jest.runAllTimers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E45C17E6-AEEB-4000-9278-1E78659010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3468961"/>
            <a:ext cx="4785287" cy="246863"/>
          </a:xfrm>
          <a:prstGeom prst="rect">
            <a:avLst/>
          </a:prstGeom>
          <a:solidFill>
            <a:srgbClr val="FFE79B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jest.advanceTimersByTime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(milliseconds);</a:t>
            </a:r>
          </a:p>
        </p:txBody>
      </p:sp>
    </p:spTree>
    <p:extLst>
      <p:ext uri="{BB962C8B-B14F-4D97-AF65-F5344CB8AC3E}">
        <p14:creationId xmlns:p14="http://schemas.microsoft.com/office/powerpoint/2010/main" val="1684262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144371" y="4604"/>
            <a:ext cx="7548179" cy="560552"/>
          </a:xfrm>
        </p:spPr>
        <p:txBody>
          <a:bodyPr/>
          <a:lstStyle/>
          <a:p>
            <a:r>
              <a:rPr lang="en-GB" dirty="0"/>
              <a:t>Running all Timers to Completion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1147378" y="814771"/>
            <a:ext cx="7956081" cy="3547021"/>
          </a:xfrm>
        </p:spPr>
        <p:txBody>
          <a:bodyPr/>
          <a:lstStyle/>
          <a:p>
            <a:r>
              <a:rPr lang="en-GB" dirty="0"/>
              <a:t>Consider the following function: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Consider how to test the following scenario:</a:t>
            </a:r>
          </a:p>
          <a:p>
            <a:pPr lvl="1"/>
            <a:r>
              <a:rPr lang="en-GB" dirty="0"/>
              <a:t>Call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countdown()</a:t>
            </a:r>
          </a:p>
          <a:p>
            <a:pPr lvl="1"/>
            <a:r>
              <a:rPr lang="en-GB" dirty="0"/>
              <a:t>Verify the </a:t>
            </a:r>
            <a:r>
              <a:rPr lang="en-GB" dirty="0" err="1"/>
              <a:t>callback</a:t>
            </a:r>
            <a:r>
              <a:rPr lang="en-GB" dirty="0"/>
              <a:t> hasn't been called initially</a:t>
            </a:r>
          </a:p>
          <a:p>
            <a:pPr lvl="1"/>
            <a:r>
              <a:rPr lang="en-GB" dirty="0"/>
              <a:t>Artificially run timers to completion</a:t>
            </a:r>
          </a:p>
          <a:p>
            <a:pPr lvl="1"/>
            <a:r>
              <a:rPr lang="en-GB" dirty="0"/>
              <a:t>Verify the </a:t>
            </a:r>
            <a:r>
              <a:rPr lang="en-GB" dirty="0" err="1"/>
              <a:t>callback</a:t>
            </a:r>
            <a:r>
              <a:rPr lang="en-GB" dirty="0"/>
              <a:t> has now been called</a:t>
            </a:r>
          </a:p>
          <a:p>
            <a:endParaRPr lang="en-GB" dirty="0"/>
          </a:p>
          <a:p>
            <a:pPr lvl="1"/>
            <a:endParaRPr lang="en-GB" dirty="0"/>
          </a:p>
        </p:txBody>
      </p:sp>
      <p:sp>
        <p:nvSpPr>
          <p:cNvPr id="4" name="Rectangle 14">
            <a:extLst>
              <a:ext uri="{FF2B5EF4-FFF2-40B4-BE49-F238E27FC236}">
                <a16:creationId xmlns:a16="http://schemas.microsoft.com/office/drawing/2014/main" id="{A7560CA2-AA75-47D6-A995-E6C7AD40F5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4" y="1243418"/>
            <a:ext cx="4785286" cy="1016305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countdown(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callback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 seconds)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setTimeout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() =&gt;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callback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(`${seconds} seconds countdown complete`),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seconds * 1000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3396F1-884D-4514-9A67-3D45F8E9FB2D}"/>
              </a:ext>
            </a:extLst>
          </p:cNvPr>
          <p:cNvSpPr txBox="1"/>
          <p:nvPr/>
        </p:nvSpPr>
        <p:spPr>
          <a:xfrm>
            <a:off x="5261873" y="2060721"/>
            <a:ext cx="11849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operations.js</a:t>
            </a:r>
          </a:p>
        </p:txBody>
      </p:sp>
    </p:spTree>
    <p:extLst>
      <p:ext uri="{BB962C8B-B14F-4D97-AF65-F5344CB8AC3E}">
        <p14:creationId xmlns:p14="http://schemas.microsoft.com/office/powerpoint/2010/main" val="3452649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5563">
              <a:tabLst>
                <a:tab pos="446088" algn="l"/>
              </a:tabLst>
            </a:pPr>
            <a:r>
              <a:rPr lang="en-GB" dirty="0">
                <a:latin typeface="+mj-lt"/>
                <a:cs typeface="Courier New" panose="02070309020205020404" pitchFamily="49" charset="0"/>
              </a:rPr>
              <a:t>Example Scenario</a:t>
            </a:r>
            <a:endParaRPr lang="en-GB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1147379" y="814771"/>
            <a:ext cx="7800398" cy="3547021"/>
          </a:xfrm>
        </p:spPr>
        <p:txBody>
          <a:bodyPr/>
          <a:lstStyle/>
          <a:p>
            <a:r>
              <a:rPr lang="en-GB" dirty="0">
                <a:cs typeface="Courier New" panose="02070309020205020404" pitchFamily="49" charset="0"/>
              </a:rPr>
              <a:t>C</a:t>
            </a:r>
            <a:r>
              <a:rPr lang="en-GB" dirty="0">
                <a:latin typeface="+mj-lt"/>
                <a:cs typeface="Courier New" panose="02070309020205020404" pitchFamily="49" charset="0"/>
              </a:rPr>
              <a:t>onsider this example in the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Mocking_SpyOn</a:t>
            </a:r>
            <a:r>
              <a:rPr lang="en-GB" dirty="0">
                <a:latin typeface="+mj-lt"/>
                <a:cs typeface="Courier New" panose="02070309020205020404" pitchFamily="49" charset="0"/>
              </a:rPr>
              <a:t> folder: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486618BF-CDEC-4338-8740-90E96355EE7E}"/>
              </a:ext>
            </a:extLst>
          </p:cNvPr>
          <p:cNvGrpSpPr/>
          <p:nvPr/>
        </p:nvGrpSpPr>
        <p:grpSpPr>
          <a:xfrm>
            <a:off x="1636500" y="1483187"/>
            <a:ext cx="1854441" cy="2086795"/>
            <a:chOff x="1636500" y="2629405"/>
            <a:chExt cx="1854441" cy="2086795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7C4279A7-BF95-4963-B099-CC0C5FD8F21D}"/>
                </a:ext>
              </a:extLst>
            </p:cNvPr>
            <p:cNvSpPr/>
            <p:nvPr/>
          </p:nvSpPr>
          <p:spPr>
            <a:xfrm>
              <a:off x="1636500" y="2629405"/>
              <a:ext cx="1758157" cy="1840574"/>
            </a:xfrm>
            <a:prstGeom prst="rect">
              <a:avLst/>
            </a:prstGeom>
            <a:solidFill>
              <a:srgbClr val="FFC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E5C5278E-8463-4CC4-AC50-F3C866A05520}"/>
                </a:ext>
              </a:extLst>
            </p:cNvPr>
            <p:cNvSpPr/>
            <p:nvPr/>
          </p:nvSpPr>
          <p:spPr>
            <a:xfrm>
              <a:off x="1795439" y="2778536"/>
              <a:ext cx="1440278" cy="306109"/>
            </a:xfrm>
            <a:prstGeom prst="rect">
              <a:avLst/>
            </a:prstGeom>
            <a:solidFill>
              <a:srgbClr val="157FA2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add()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B89D866-8263-45EB-9162-62D6126D54D0}"/>
                </a:ext>
              </a:extLst>
            </p:cNvPr>
            <p:cNvSpPr/>
            <p:nvPr/>
          </p:nvSpPr>
          <p:spPr>
            <a:xfrm>
              <a:off x="1795439" y="3186026"/>
              <a:ext cx="1440278" cy="306109"/>
            </a:xfrm>
            <a:prstGeom prst="rect">
              <a:avLst/>
            </a:prstGeom>
            <a:solidFill>
              <a:srgbClr val="157FA2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subtract()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EFCFD29-FAF8-46E4-B20C-94698397BC0D}"/>
                </a:ext>
              </a:extLst>
            </p:cNvPr>
            <p:cNvSpPr/>
            <p:nvPr/>
          </p:nvSpPr>
          <p:spPr>
            <a:xfrm>
              <a:off x="1795439" y="3602015"/>
              <a:ext cx="1440278" cy="306109"/>
            </a:xfrm>
            <a:prstGeom prst="rect">
              <a:avLst/>
            </a:prstGeom>
            <a:solidFill>
              <a:srgbClr val="157FA2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multiply()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784E27F-9194-41F6-BA42-EC9DA1E0A0B3}"/>
                </a:ext>
              </a:extLst>
            </p:cNvPr>
            <p:cNvSpPr/>
            <p:nvPr/>
          </p:nvSpPr>
          <p:spPr>
            <a:xfrm>
              <a:off x="1795439" y="4018004"/>
              <a:ext cx="1440278" cy="306109"/>
            </a:xfrm>
            <a:prstGeom prst="rect">
              <a:avLst/>
            </a:prstGeom>
            <a:solidFill>
              <a:srgbClr val="157FA2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divide()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330976B-CEF7-45B2-8F0B-575D088E771E}"/>
                </a:ext>
              </a:extLst>
            </p:cNvPr>
            <p:cNvSpPr txBox="1"/>
            <p:nvPr/>
          </p:nvSpPr>
          <p:spPr>
            <a:xfrm>
              <a:off x="2306001" y="4469979"/>
              <a:ext cx="118494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GB" sz="1000" b="1" dirty="0">
                  <a:solidFill>
                    <a:srgbClr val="33339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operations.js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F4F6738D-9117-4C11-9EB6-56AB8D42D53A}"/>
              </a:ext>
            </a:extLst>
          </p:cNvPr>
          <p:cNvGrpSpPr/>
          <p:nvPr/>
        </p:nvGrpSpPr>
        <p:grpSpPr>
          <a:xfrm>
            <a:off x="4116110" y="1491036"/>
            <a:ext cx="1870141" cy="1682829"/>
            <a:chOff x="4116110" y="2637254"/>
            <a:chExt cx="1870141" cy="1682829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FC27F9-077B-4398-B028-803E2DC3063F}"/>
                </a:ext>
              </a:extLst>
            </p:cNvPr>
            <p:cNvSpPr/>
            <p:nvPr/>
          </p:nvSpPr>
          <p:spPr>
            <a:xfrm>
              <a:off x="4116110" y="2637254"/>
              <a:ext cx="1758157" cy="1436346"/>
            </a:xfrm>
            <a:prstGeom prst="rect">
              <a:avLst/>
            </a:prstGeom>
            <a:solidFill>
              <a:srgbClr val="FFC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0223562-947A-42E4-9AC2-216B1E65D04B}"/>
                </a:ext>
              </a:extLst>
            </p:cNvPr>
            <p:cNvSpPr/>
            <p:nvPr/>
          </p:nvSpPr>
          <p:spPr>
            <a:xfrm>
              <a:off x="4273091" y="2786385"/>
              <a:ext cx="1440278" cy="306109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info()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FFC37CB-235B-4B22-9CD7-76CE675049E4}"/>
                </a:ext>
              </a:extLst>
            </p:cNvPr>
            <p:cNvSpPr/>
            <p:nvPr/>
          </p:nvSpPr>
          <p:spPr>
            <a:xfrm>
              <a:off x="4273091" y="3193875"/>
              <a:ext cx="1440278" cy="306109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warn()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5F3ABEC-2654-4AC6-B505-AD2B1B8F1C14}"/>
                </a:ext>
              </a:extLst>
            </p:cNvPr>
            <p:cNvSpPr/>
            <p:nvPr/>
          </p:nvSpPr>
          <p:spPr>
            <a:xfrm>
              <a:off x="4273091" y="3609864"/>
              <a:ext cx="1440278" cy="306109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error()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51AEA67-1A8C-49A7-9558-80017A80A3BF}"/>
                </a:ext>
              </a:extLst>
            </p:cNvPr>
            <p:cNvSpPr txBox="1"/>
            <p:nvPr/>
          </p:nvSpPr>
          <p:spPr>
            <a:xfrm>
              <a:off x="4878255" y="4073862"/>
              <a:ext cx="110799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GB" sz="1000" b="1" dirty="0">
                  <a:solidFill>
                    <a:srgbClr val="33339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messaging.js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7B4CA350-A77A-4444-9B97-DFAF66C504AE}"/>
              </a:ext>
            </a:extLst>
          </p:cNvPr>
          <p:cNvSpPr txBox="1"/>
          <p:nvPr/>
        </p:nvSpPr>
        <p:spPr>
          <a:xfrm>
            <a:off x="4167112" y="3200362"/>
            <a:ext cx="169713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>
                <a:solidFill>
                  <a:srgbClr val="C00000"/>
                </a:solidFill>
              </a:rPr>
              <a:t>We can define spies</a:t>
            </a:r>
            <a:br>
              <a:rPr lang="en-GB" sz="1400" dirty="0">
                <a:solidFill>
                  <a:srgbClr val="C00000"/>
                </a:solidFill>
              </a:rPr>
            </a:br>
            <a:r>
              <a:rPr lang="en-GB" sz="1400" dirty="0">
                <a:solidFill>
                  <a:srgbClr val="C00000"/>
                </a:solidFill>
              </a:rPr>
              <a:t>to detect calls</a:t>
            </a:r>
            <a:br>
              <a:rPr lang="en-GB" sz="1400">
                <a:solidFill>
                  <a:srgbClr val="C00000"/>
                </a:solidFill>
              </a:rPr>
            </a:br>
            <a:r>
              <a:rPr lang="en-GB" sz="1400">
                <a:solidFill>
                  <a:srgbClr val="C00000"/>
                </a:solidFill>
              </a:rPr>
              <a:t>to these </a:t>
            </a:r>
            <a:r>
              <a:rPr lang="en-GB" sz="1400" dirty="0">
                <a:solidFill>
                  <a:srgbClr val="C00000"/>
                </a:solidFill>
              </a:rPr>
              <a:t>functions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0BB7E50-6FF3-412B-AC04-5D19B2047832}"/>
              </a:ext>
            </a:extLst>
          </p:cNvPr>
          <p:cNvCxnSpPr>
            <a:cxnSpLocks/>
          </p:cNvCxnSpPr>
          <p:nvPr/>
        </p:nvCxnSpPr>
        <p:spPr>
          <a:xfrm>
            <a:off x="3728247" y="2224908"/>
            <a:ext cx="603714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6AD3BF3-34EA-4B09-A1D9-941EAC04C557}"/>
              </a:ext>
            </a:extLst>
          </p:cNvPr>
          <p:cNvCxnSpPr>
            <a:cxnSpLocks/>
          </p:cNvCxnSpPr>
          <p:nvPr/>
        </p:nvCxnSpPr>
        <p:spPr>
          <a:xfrm>
            <a:off x="3728247" y="1804991"/>
            <a:ext cx="603714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6A944AA-D2B2-451A-AADE-A342FAF14389}"/>
              </a:ext>
            </a:extLst>
          </p:cNvPr>
          <p:cNvCxnSpPr>
            <a:cxnSpLocks/>
          </p:cNvCxnSpPr>
          <p:nvPr/>
        </p:nvCxnSpPr>
        <p:spPr>
          <a:xfrm>
            <a:off x="3728247" y="2621279"/>
            <a:ext cx="603714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D9DEFAB6-13A4-43A0-ADE9-BDC6F6A27082}"/>
              </a:ext>
            </a:extLst>
          </p:cNvPr>
          <p:cNvSpPr/>
          <p:nvPr/>
        </p:nvSpPr>
        <p:spPr>
          <a:xfrm>
            <a:off x="3869310" y="1682568"/>
            <a:ext cx="126124" cy="245692"/>
          </a:xfrm>
          <a:prstGeom prst="ellipse">
            <a:avLst/>
          </a:prstGeom>
          <a:solidFill>
            <a:schemeClr val="bg1"/>
          </a:solidFill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3B68187A-7B13-482B-A315-7DE6C65E8258}"/>
              </a:ext>
            </a:extLst>
          </p:cNvPr>
          <p:cNvSpPr/>
          <p:nvPr/>
        </p:nvSpPr>
        <p:spPr>
          <a:xfrm>
            <a:off x="3869310" y="2093424"/>
            <a:ext cx="126124" cy="245692"/>
          </a:xfrm>
          <a:prstGeom prst="ellipse">
            <a:avLst/>
          </a:prstGeom>
          <a:solidFill>
            <a:schemeClr val="bg1"/>
          </a:solidFill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54154F5A-9504-4231-84A0-14C200890B0C}"/>
              </a:ext>
            </a:extLst>
          </p:cNvPr>
          <p:cNvSpPr/>
          <p:nvPr/>
        </p:nvSpPr>
        <p:spPr>
          <a:xfrm>
            <a:off x="3867810" y="2502133"/>
            <a:ext cx="126124" cy="245692"/>
          </a:xfrm>
          <a:prstGeom prst="ellipse">
            <a:avLst/>
          </a:prstGeom>
          <a:solidFill>
            <a:schemeClr val="bg1"/>
          </a:solidFill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ight Brace 33">
            <a:extLst>
              <a:ext uri="{FF2B5EF4-FFF2-40B4-BE49-F238E27FC236}">
                <a16:creationId xmlns:a16="http://schemas.microsoft.com/office/drawing/2014/main" id="{12EA3D26-FAAD-43B5-A820-8A9D9006FB18}"/>
              </a:ext>
            </a:extLst>
          </p:cNvPr>
          <p:cNvSpPr/>
          <p:nvPr/>
        </p:nvSpPr>
        <p:spPr>
          <a:xfrm>
            <a:off x="3445892" y="1483187"/>
            <a:ext cx="121619" cy="1875028"/>
          </a:xfrm>
          <a:prstGeom prst="rightBrace">
            <a:avLst>
              <a:gd name="adj1" fmla="val 8333"/>
              <a:gd name="adj2" fmla="val 39910"/>
            </a:avLst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9580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33" grpId="0" animBg="1"/>
      <p:bldP spid="39" grpId="0" animBg="1"/>
      <p:bldP spid="40" grpId="0" animBg="1"/>
      <p:bldP spid="34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144371" y="4604"/>
            <a:ext cx="7548179" cy="560552"/>
          </a:xfrm>
        </p:spPr>
        <p:txBody>
          <a:bodyPr/>
          <a:lstStyle/>
          <a:p>
            <a:r>
              <a:rPr lang="en-GB" dirty="0"/>
              <a:t>Running all Timers to Completion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1147378" y="814771"/>
            <a:ext cx="7956081" cy="3547021"/>
          </a:xfrm>
        </p:spPr>
        <p:txBody>
          <a:bodyPr/>
          <a:lstStyle/>
          <a:p>
            <a:r>
              <a:rPr lang="en-GB" dirty="0"/>
              <a:t>Here's how to write a test for such a scenario:</a:t>
            </a:r>
            <a:endParaRPr lang="en-GB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3F793B97-D2B2-491E-A337-A39F7EE63C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1241757"/>
            <a:ext cx="4785287" cy="2247411"/>
          </a:xfrm>
          <a:prstGeom prst="rect">
            <a:avLst/>
          </a:prstGeom>
          <a:solidFill>
            <a:srgbClr val="FFE79B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test('running all timers to completion', () =&gt; {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jest.useFakeTimers();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const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dummyCallback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jest.fn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ops.countdown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dummyCallback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 4);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expect(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dummyCallback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not.toBeCalled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jest.runAllTimers();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expect(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dummyCallback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toBeCalled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expect(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dummyCallback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toHaveBeenCalledTimes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(1);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DE19DD-A80B-48B9-9FB2-B9CAD6B17887}"/>
              </a:ext>
            </a:extLst>
          </p:cNvPr>
          <p:cNvSpPr txBox="1"/>
          <p:nvPr/>
        </p:nvSpPr>
        <p:spPr>
          <a:xfrm>
            <a:off x="3981676" y="3590461"/>
            <a:ext cx="25699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operationWithFakeTimers.test.js</a:t>
            </a:r>
          </a:p>
        </p:txBody>
      </p:sp>
    </p:spTree>
    <p:extLst>
      <p:ext uri="{BB962C8B-B14F-4D97-AF65-F5344CB8AC3E}">
        <p14:creationId xmlns:p14="http://schemas.microsoft.com/office/powerpoint/2010/main" val="204851886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097148" y="4604"/>
            <a:ext cx="7548179" cy="560552"/>
          </a:xfrm>
        </p:spPr>
        <p:txBody>
          <a:bodyPr/>
          <a:lstStyle/>
          <a:p>
            <a:pPr marL="55563">
              <a:tabLst>
                <a:tab pos="446088" algn="l"/>
              </a:tabLst>
            </a:pPr>
            <a:r>
              <a:rPr lang="en-GB" dirty="0">
                <a:latin typeface="+mj-lt"/>
                <a:cs typeface="Courier New" panose="02070309020205020404" pitchFamily="49" charset="0"/>
              </a:rPr>
              <a:t>Running the Test</a:t>
            </a:r>
            <a:endParaRPr lang="en-GB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cs typeface="Courier New" panose="02070309020205020404" pitchFamily="49" charset="0"/>
              </a:rPr>
              <a:t>Run the test as follows:</a:t>
            </a: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C8CBA6-F7F1-424C-BC58-2F6EB3936B23}"/>
              </a:ext>
            </a:extLst>
          </p:cNvPr>
          <p:cNvSpPr txBox="1"/>
          <p:nvPr/>
        </p:nvSpPr>
        <p:spPr>
          <a:xfrm>
            <a:off x="1559628" y="1204794"/>
            <a:ext cx="5031672" cy="2769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jest -t </a:t>
            </a:r>
            <a:r>
              <a:rPr lang="en-GB" sz="12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"running all timers to completion"</a:t>
            </a:r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61B08221-E797-4C17-AC37-CD71DBB5D133}"/>
              </a:ext>
            </a:extLst>
          </p:cNvPr>
          <p:cNvSpPr/>
          <p:nvPr/>
        </p:nvSpPr>
        <p:spPr>
          <a:xfrm>
            <a:off x="1731436" y="1502759"/>
            <a:ext cx="275275" cy="313345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7198BF5-F290-4DC8-9EF9-F17334BB25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9627" y="1846154"/>
            <a:ext cx="5049685" cy="176851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1599B03-D14F-4860-BC8C-3AFD20ECBD00}"/>
              </a:ext>
            </a:extLst>
          </p:cNvPr>
          <p:cNvSpPr/>
          <p:nvPr/>
        </p:nvSpPr>
        <p:spPr>
          <a:xfrm>
            <a:off x="1511120" y="3151035"/>
            <a:ext cx="1283595" cy="171719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8489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144371" y="4604"/>
            <a:ext cx="7548179" cy="560552"/>
          </a:xfrm>
        </p:spPr>
        <p:txBody>
          <a:bodyPr/>
          <a:lstStyle/>
          <a:p>
            <a:r>
              <a:rPr lang="en-GB" dirty="0"/>
              <a:t>Artificially Advancing Timers by a Timespan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1147378" y="814771"/>
            <a:ext cx="7956081" cy="3547021"/>
          </a:xfrm>
        </p:spPr>
        <p:txBody>
          <a:bodyPr/>
          <a:lstStyle/>
          <a:p>
            <a:r>
              <a:rPr lang="en-GB" dirty="0"/>
              <a:t>This test shows how to artificially advance timers by a timespan:</a:t>
            </a:r>
            <a:endParaRPr lang="en-GB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3F793B97-D2B2-491E-A337-A39F7EE63C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1227218"/>
            <a:ext cx="4785287" cy="3478517"/>
          </a:xfrm>
          <a:prstGeom prst="rect">
            <a:avLst/>
          </a:prstGeom>
          <a:solidFill>
            <a:srgbClr val="FFE79B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test('advancing timers', () =&gt; {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jest.useFakeTimers();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const dummyCallback1 =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jest.fn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const dummyCallback2 =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jest.fn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const dummyCallback3 =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jest.fn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ops.countdown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(dummyCallback1, 10);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ops.countdown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(dummyCallback2, 20);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ops.countdown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(dummyCallback3, 30);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expect(dummyCallback1).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not.toBeCalled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expect(dummyCallback2).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not.toBeCalled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expect(dummyCallback3).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not.toBeCalled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jest.advanceTimersByTime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(10_000);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expect(dummyCallback1).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toHaveBeenCalledTimes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(1);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expect(dummyCallback2).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not.toBeCalled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expect(dummyCallback3).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not.toBeCalled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DE19DD-A80B-48B9-9FB2-B9CAD6B17887}"/>
              </a:ext>
            </a:extLst>
          </p:cNvPr>
          <p:cNvSpPr txBox="1"/>
          <p:nvPr/>
        </p:nvSpPr>
        <p:spPr>
          <a:xfrm>
            <a:off x="3981676" y="4783904"/>
            <a:ext cx="25699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operationWithFakeTimers.test.js</a:t>
            </a:r>
          </a:p>
        </p:txBody>
      </p:sp>
    </p:spTree>
    <p:extLst>
      <p:ext uri="{BB962C8B-B14F-4D97-AF65-F5344CB8AC3E}">
        <p14:creationId xmlns:p14="http://schemas.microsoft.com/office/powerpoint/2010/main" val="294087299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097148" y="4604"/>
            <a:ext cx="7548179" cy="560552"/>
          </a:xfrm>
        </p:spPr>
        <p:txBody>
          <a:bodyPr/>
          <a:lstStyle/>
          <a:p>
            <a:pPr marL="55563">
              <a:tabLst>
                <a:tab pos="446088" algn="l"/>
              </a:tabLst>
            </a:pPr>
            <a:r>
              <a:rPr lang="en-GB" dirty="0">
                <a:latin typeface="+mj-lt"/>
                <a:cs typeface="Courier New" panose="02070309020205020404" pitchFamily="49" charset="0"/>
              </a:rPr>
              <a:t>Running the Test</a:t>
            </a:r>
            <a:endParaRPr lang="en-GB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cs typeface="Courier New" panose="02070309020205020404" pitchFamily="49" charset="0"/>
              </a:rPr>
              <a:t>Run the test as follows:</a:t>
            </a: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C8CBA6-F7F1-424C-BC58-2F6EB3936B23}"/>
              </a:ext>
            </a:extLst>
          </p:cNvPr>
          <p:cNvSpPr txBox="1"/>
          <p:nvPr/>
        </p:nvSpPr>
        <p:spPr>
          <a:xfrm>
            <a:off x="1559628" y="1204794"/>
            <a:ext cx="5031672" cy="2769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jest -t </a:t>
            </a:r>
            <a:r>
              <a:rPr lang="en-GB" sz="12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"advancing timers"</a:t>
            </a:r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61B08221-E797-4C17-AC37-CD71DBB5D133}"/>
              </a:ext>
            </a:extLst>
          </p:cNvPr>
          <p:cNvSpPr/>
          <p:nvPr/>
        </p:nvSpPr>
        <p:spPr>
          <a:xfrm>
            <a:off x="1731436" y="1502759"/>
            <a:ext cx="275275" cy="313345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CE03BC-3354-4410-8A6E-4BA63EA2B5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9627" y="1846153"/>
            <a:ext cx="5040730" cy="175134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1599B03-D14F-4860-BC8C-3AFD20ECBD00}"/>
              </a:ext>
            </a:extLst>
          </p:cNvPr>
          <p:cNvSpPr/>
          <p:nvPr/>
        </p:nvSpPr>
        <p:spPr>
          <a:xfrm>
            <a:off x="1511120" y="3151035"/>
            <a:ext cx="2090672" cy="171719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5501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35D15F9-B1AB-4831-A046-EC5CE7BA98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36832" y="1581074"/>
            <a:ext cx="4975394" cy="1102519"/>
          </a:xfrm>
        </p:spPr>
        <p:txBody>
          <a:bodyPr/>
          <a:lstStyle/>
          <a:p>
            <a:r>
              <a:rPr lang="en-GB" sz="2400" dirty="0"/>
              <a:t>Lesson 6: Additional Mocking Techniques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DA7CE06E-521B-42F9-B4CA-6B1C8AF8E7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6.5	 </a:t>
            </a:r>
            <a:r>
              <a:rPr lang="en-GB" sz="2400" dirty="0">
                <a:latin typeface="+mj-lt"/>
              </a:rPr>
              <a:t>Introduction to ES6 Classes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33737752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6"/>
          <p:cNvSpPr>
            <a:spLocks noChangeArrowheads="1"/>
          </p:cNvSpPr>
          <p:nvPr/>
        </p:nvSpPr>
        <p:spPr bwMode="auto">
          <a:xfrm>
            <a:off x="1678782" y="4669631"/>
            <a:ext cx="1394222" cy="38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075" name="Rectangle 1027"/>
          <p:cNvSpPr>
            <a:spLocks noChangeArrowheads="1"/>
          </p:cNvSpPr>
          <p:nvPr/>
        </p:nvSpPr>
        <p:spPr bwMode="auto">
          <a:xfrm>
            <a:off x="3487341" y="4669631"/>
            <a:ext cx="2169319" cy="38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076" name="Rectangle 102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Overview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ECMAScript 6 introduced full support for object orientation</a:t>
            </a:r>
          </a:p>
          <a:p>
            <a:pPr lvl="1"/>
            <a:r>
              <a:rPr lang="en-GB" dirty="0"/>
              <a:t>Classes and objects</a:t>
            </a:r>
          </a:p>
          <a:p>
            <a:pPr lvl="1"/>
            <a:r>
              <a:rPr lang="en-GB" dirty="0"/>
              <a:t>Inheritance</a:t>
            </a:r>
          </a:p>
          <a:p>
            <a:pPr lvl="1"/>
            <a:endParaRPr lang="en-GB" dirty="0"/>
          </a:p>
          <a:p>
            <a:r>
              <a:rPr lang="en-GB" dirty="0"/>
              <a:t>In this section:</a:t>
            </a:r>
          </a:p>
          <a:p>
            <a:pPr lvl="1"/>
            <a:r>
              <a:rPr lang="en-GB" dirty="0"/>
              <a:t>We'll review the basic syntax for classes</a:t>
            </a:r>
          </a:p>
          <a:p>
            <a:pPr lvl="1"/>
            <a:endParaRPr lang="en-GB" dirty="0"/>
          </a:p>
          <a:p>
            <a:r>
              <a:rPr lang="en-GB" dirty="0"/>
              <a:t>In the </a:t>
            </a:r>
            <a:r>
              <a:rPr lang="en-GB"/>
              <a:t>next section:</a:t>
            </a:r>
            <a:endParaRPr lang="en-GB" dirty="0"/>
          </a:p>
          <a:p>
            <a:pPr lvl="1"/>
            <a:r>
              <a:rPr lang="en-GB" dirty="0"/>
              <a:t>We'll see how to test classes in Jest</a:t>
            </a:r>
          </a:p>
        </p:txBody>
      </p:sp>
    </p:spTree>
    <p:extLst>
      <p:ext uri="{BB962C8B-B14F-4D97-AF65-F5344CB8AC3E}">
        <p14:creationId xmlns:p14="http://schemas.microsoft.com/office/powerpoint/2010/main" val="125680494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144371" y="4604"/>
            <a:ext cx="7548179" cy="560552"/>
          </a:xfrm>
        </p:spPr>
        <p:txBody>
          <a:bodyPr/>
          <a:lstStyle/>
          <a:p>
            <a:r>
              <a:rPr lang="en-GB" dirty="0"/>
              <a:t>Defining a Class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1147378" y="814771"/>
            <a:ext cx="7956081" cy="3547021"/>
          </a:xfrm>
        </p:spPr>
        <p:txBody>
          <a:bodyPr/>
          <a:lstStyle/>
          <a:p>
            <a:r>
              <a:rPr lang="en-GB" dirty="0"/>
              <a:t>Here's a simple class definition in ES6:</a:t>
            </a:r>
          </a:p>
        </p:txBody>
      </p:sp>
      <p:sp>
        <p:nvSpPr>
          <p:cNvPr id="4" name="Rectangle 14">
            <a:extLst>
              <a:ext uri="{FF2B5EF4-FFF2-40B4-BE49-F238E27FC236}">
                <a16:creationId xmlns:a16="http://schemas.microsoft.com/office/drawing/2014/main" id="{A7560CA2-AA75-47D6-A995-E6C7AD40F5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4" y="1220623"/>
            <a:ext cx="4785286" cy="2401299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class Account {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constructor(name, balance)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this.name = name;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this.balance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balance;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deposit(amt)  { 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this.balance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+= amt;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withdraw(amt) { 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this.balance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-= amt; 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6891727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6"/>
          <p:cNvSpPr>
            <a:spLocks noChangeArrowheads="1"/>
          </p:cNvSpPr>
          <p:nvPr/>
        </p:nvSpPr>
        <p:spPr bwMode="auto">
          <a:xfrm>
            <a:off x="1678782" y="4669631"/>
            <a:ext cx="1394222" cy="38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075" name="Rectangle 1027"/>
          <p:cNvSpPr>
            <a:spLocks noChangeArrowheads="1"/>
          </p:cNvSpPr>
          <p:nvPr/>
        </p:nvSpPr>
        <p:spPr bwMode="auto">
          <a:xfrm>
            <a:off x="3487341" y="4669631"/>
            <a:ext cx="2169319" cy="38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076" name="Rectangle 102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Creating and Using Objects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Here's how to create and use objects in ES6:</a:t>
            </a:r>
          </a:p>
        </p:txBody>
      </p:sp>
      <p:sp>
        <p:nvSpPr>
          <p:cNvPr id="9" name="Rectangle 14">
            <a:extLst>
              <a:ext uri="{FF2B5EF4-FFF2-40B4-BE49-F238E27FC236}">
                <a16:creationId xmlns:a16="http://schemas.microsoft.com/office/drawing/2014/main" id="{B97AACBD-8415-4276-8196-19CF121FBA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4" y="1220623"/>
            <a:ext cx="4785286" cy="1016305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var acc1 = new Account('Peter', 5000)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acc1.deposit(200);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acc1.withdraw(50);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console.log(acc1.balance);</a:t>
            </a:r>
          </a:p>
        </p:txBody>
      </p:sp>
    </p:spTree>
    <p:extLst>
      <p:ext uri="{BB962C8B-B14F-4D97-AF65-F5344CB8AC3E}">
        <p14:creationId xmlns:p14="http://schemas.microsoft.com/office/powerpoint/2010/main" val="4155584951"/>
      </p:ext>
    </p:extLst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6"/>
          <p:cNvSpPr>
            <a:spLocks noChangeArrowheads="1"/>
          </p:cNvSpPr>
          <p:nvPr/>
        </p:nvSpPr>
        <p:spPr bwMode="auto">
          <a:xfrm>
            <a:off x="1678782" y="4669631"/>
            <a:ext cx="1394222" cy="38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075" name="Rectangle 1027"/>
          <p:cNvSpPr>
            <a:spLocks noChangeArrowheads="1"/>
          </p:cNvSpPr>
          <p:nvPr/>
        </p:nvSpPr>
        <p:spPr bwMode="auto">
          <a:xfrm>
            <a:off x="3487341" y="4669631"/>
            <a:ext cx="2169319" cy="38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076" name="Rectangle 102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Important Points about Classes in ES6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ES6 classes are similar to other languages, but:</a:t>
            </a:r>
          </a:p>
          <a:p>
            <a:pPr lvl="1"/>
            <a:r>
              <a:rPr lang="en-GB" dirty="0">
                <a:latin typeface="+mj-lt"/>
              </a:rPr>
              <a:t>You don't define data members explicitly…</a:t>
            </a:r>
          </a:p>
          <a:p>
            <a:pPr lvl="1"/>
            <a:r>
              <a:rPr lang="en-GB" dirty="0">
                <a:latin typeface="+mj-lt"/>
              </a:rPr>
              <a:t>You add properties to the object in the constructor</a:t>
            </a:r>
          </a:p>
          <a:p>
            <a:pPr lvl="1"/>
            <a:endParaRPr lang="en-GB" dirty="0">
              <a:latin typeface="+mj-lt"/>
            </a:endParaRPr>
          </a:p>
          <a:p>
            <a:r>
              <a:rPr lang="en-GB" dirty="0"/>
              <a:t>You don't define members as public/private</a:t>
            </a:r>
          </a:p>
          <a:p>
            <a:pPr lvl="1"/>
            <a:r>
              <a:rPr lang="en-GB" dirty="0"/>
              <a:t>Members in a class are implicitly public</a:t>
            </a:r>
          </a:p>
          <a:p>
            <a:pPr lvl="1"/>
            <a:endParaRPr lang="en-GB" dirty="0"/>
          </a:p>
          <a:p>
            <a:r>
              <a:rPr lang="en-GB" dirty="0"/>
              <a:t>Under the covers, ES6 classes are </a:t>
            </a:r>
            <a:r>
              <a:rPr lang="en-GB" dirty="0" err="1"/>
              <a:t>transpiled</a:t>
            </a:r>
            <a:r>
              <a:rPr lang="en-GB" dirty="0"/>
              <a:t> </a:t>
            </a:r>
            <a:br>
              <a:rPr lang="en-GB" dirty="0"/>
            </a:br>
            <a:r>
              <a:rPr lang="en-GB" dirty="0"/>
              <a:t>to ES5 constructors and prototypes</a:t>
            </a:r>
          </a:p>
          <a:p>
            <a:pPr lvl="1"/>
            <a:endParaRPr lang="en-GB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333257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6"/>
          <p:cNvSpPr>
            <a:spLocks noChangeArrowheads="1"/>
          </p:cNvSpPr>
          <p:nvPr/>
        </p:nvSpPr>
        <p:spPr bwMode="auto">
          <a:xfrm>
            <a:off x="1678782" y="4669631"/>
            <a:ext cx="1394222" cy="38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075" name="Rectangle 1027"/>
          <p:cNvSpPr>
            <a:spLocks noChangeArrowheads="1"/>
          </p:cNvSpPr>
          <p:nvPr/>
        </p:nvSpPr>
        <p:spPr bwMode="auto">
          <a:xfrm>
            <a:off x="3487341" y="4669631"/>
            <a:ext cx="2169319" cy="38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076" name="Rectangle 102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Complete Example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For a complete example of ES6 classes, see this folder: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Mocking_Classes_IntroES6Classes</a:t>
            </a: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+mj-lt"/>
                <a:cs typeface="Courier New" panose="02070309020205020404" pitchFamily="49" charset="0"/>
              </a:rPr>
              <a:t>There are 2 classes:</a:t>
            </a:r>
          </a:p>
          <a:p>
            <a:pPr lvl="1"/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RestClient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ProductManager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dirty="0">
              <a:latin typeface="+mj-lt"/>
              <a:cs typeface="Courier New" panose="02070309020205020404" pitchFamily="49" charset="0"/>
            </a:endParaRPr>
          </a:p>
          <a:p>
            <a:r>
              <a:rPr lang="en-GB" dirty="0">
                <a:latin typeface="+mj-lt"/>
                <a:cs typeface="Courier New" panose="02070309020205020404" pitchFamily="49" charset="0"/>
              </a:rPr>
              <a:t>Let's take a look at these classes…</a:t>
            </a:r>
          </a:p>
        </p:txBody>
      </p:sp>
    </p:spTree>
    <p:extLst>
      <p:ext uri="{BB962C8B-B14F-4D97-AF65-F5344CB8AC3E}">
        <p14:creationId xmlns:p14="http://schemas.microsoft.com/office/powerpoint/2010/main" val="243741110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5563">
              <a:tabLst>
                <a:tab pos="446088" algn="l"/>
              </a:tabLst>
            </a:pPr>
            <a:r>
              <a:rPr lang="en-GB" dirty="0">
                <a:latin typeface="+mj-lt"/>
                <a:cs typeface="Courier New" panose="02070309020205020404" pitchFamily="49" charset="0"/>
              </a:rPr>
              <a:t>Defining Functions to be Spied Upon</a:t>
            </a:r>
            <a:endParaRPr lang="en-GB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cs typeface="Courier New" panose="02070309020205020404" pitchFamily="49" charset="0"/>
              </a:rPr>
              <a:t>Here are the functions we're going to spy upon: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7F76051-72CD-41AF-8663-74D8B208A1C6}"/>
              </a:ext>
            </a:extLst>
          </p:cNvPr>
          <p:cNvSpPr txBox="1"/>
          <p:nvPr/>
        </p:nvSpPr>
        <p:spPr>
          <a:xfrm>
            <a:off x="5448286" y="3394283"/>
            <a:ext cx="11079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messaging.js</a:t>
            </a:r>
          </a:p>
        </p:txBody>
      </p:sp>
      <p:sp>
        <p:nvSpPr>
          <p:cNvPr id="12" name="Rectangle 14">
            <a:extLst>
              <a:ext uri="{FF2B5EF4-FFF2-40B4-BE49-F238E27FC236}">
                <a16:creationId xmlns:a16="http://schemas.microsoft.com/office/drawing/2014/main" id="{FE516429-3658-49C6-BDA2-EB79FDAB11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4" y="1228551"/>
            <a:ext cx="4785286" cy="2093523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const dt = require('./datetime')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 info(message)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`[${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dt.nowString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()}] INFO: ${message}`;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 warn(message)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`[${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dt.nowString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()}] WARNING: ${message}`;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 error(message)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`[${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dt.nowString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()}] ERROR: ${message}`;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5454416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35D15F9-B1AB-4831-A046-EC5CE7BA98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36832" y="1581074"/>
            <a:ext cx="4975394" cy="1102519"/>
          </a:xfrm>
        </p:spPr>
        <p:txBody>
          <a:bodyPr/>
          <a:lstStyle/>
          <a:p>
            <a:r>
              <a:rPr lang="en-GB" sz="2400" dirty="0"/>
              <a:t>Lesson 6: Additional Mocking Techniques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DA7CE06E-521B-42F9-B4CA-6B1C8AF8E7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6.6	 </a:t>
            </a:r>
            <a:r>
              <a:rPr lang="en-GB" sz="2400" dirty="0">
                <a:latin typeface="+mj-lt"/>
              </a:rPr>
              <a:t>Defining Automatic Mocks for ES6 Classes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00181439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6"/>
          <p:cNvSpPr>
            <a:spLocks noChangeArrowheads="1"/>
          </p:cNvSpPr>
          <p:nvPr/>
        </p:nvSpPr>
        <p:spPr bwMode="auto">
          <a:xfrm>
            <a:off x="1678782" y="4669631"/>
            <a:ext cx="1394222" cy="38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075" name="Rectangle 1027"/>
          <p:cNvSpPr>
            <a:spLocks noChangeArrowheads="1"/>
          </p:cNvSpPr>
          <p:nvPr/>
        </p:nvSpPr>
        <p:spPr bwMode="auto">
          <a:xfrm>
            <a:off x="3487341" y="4669631"/>
            <a:ext cx="2169319" cy="38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076" name="Rectangle 102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Overview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782987"/>
          </a:xfrm>
        </p:spPr>
        <p:txBody>
          <a:bodyPr/>
          <a:lstStyle/>
          <a:p>
            <a:r>
              <a:rPr lang="en-GB" dirty="0"/>
              <a:t>In the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Mocking_Classes_AutoMocks</a:t>
            </a:r>
            <a:r>
              <a:rPr lang="en-GB" dirty="0"/>
              <a:t> folder, take a look at the following classes:</a:t>
            </a:r>
          </a:p>
          <a:p>
            <a:pPr lvl="1"/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RestClient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ProductManager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cs typeface="Courier New" panose="02070309020205020404" pitchFamily="49" charset="0"/>
              </a:rPr>
              <a:t>Note the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ProductManager</a:t>
            </a:r>
            <a:r>
              <a:rPr lang="en-GB" dirty="0">
                <a:cs typeface="Courier New" panose="02070309020205020404" pitchFamily="49" charset="0"/>
              </a:rPr>
              <a:t> class </a:t>
            </a:r>
            <a:br>
              <a:rPr lang="en-GB" dirty="0">
                <a:cs typeface="Courier New" panose="02070309020205020404" pitchFamily="49" charset="0"/>
              </a:rPr>
            </a:br>
            <a:r>
              <a:rPr lang="en-GB" dirty="0">
                <a:cs typeface="Courier New" panose="02070309020205020404" pitchFamily="49" charset="0"/>
              </a:rPr>
              <a:t>uses the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RestClient</a:t>
            </a:r>
            <a:r>
              <a:rPr lang="en-GB" dirty="0">
                <a:cs typeface="Courier New" panose="02070309020205020404" pitchFamily="49" charset="0"/>
              </a:rPr>
              <a:t> class</a:t>
            </a:r>
          </a:p>
          <a:p>
            <a:pPr lvl="1"/>
            <a:endParaRPr lang="en-GB" dirty="0">
              <a:cs typeface="Courier New" panose="02070309020205020404" pitchFamily="49" charset="0"/>
            </a:endParaRPr>
          </a:p>
          <a:p>
            <a:r>
              <a:rPr lang="en-GB" dirty="0">
                <a:cs typeface="Courier New" panose="02070309020205020404" pitchFamily="49" charset="0"/>
              </a:rPr>
              <a:t>To unit test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ProductManager</a:t>
            </a:r>
            <a:r>
              <a:rPr lang="en-GB" dirty="0">
                <a:cs typeface="Courier New" panose="02070309020205020404" pitchFamily="49" charset="0"/>
              </a:rPr>
              <a:t>, </a:t>
            </a:r>
            <a:br>
              <a:rPr lang="en-GB" dirty="0">
                <a:cs typeface="Courier New" panose="02070309020205020404" pitchFamily="49" charset="0"/>
              </a:rPr>
            </a:br>
            <a:r>
              <a:rPr lang="en-GB" dirty="0">
                <a:cs typeface="Courier New" panose="02070309020205020404" pitchFamily="49" charset="0"/>
              </a:rPr>
              <a:t>we can define mocks for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RestClient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897229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6"/>
          <p:cNvSpPr>
            <a:spLocks noChangeArrowheads="1"/>
          </p:cNvSpPr>
          <p:nvPr/>
        </p:nvSpPr>
        <p:spPr bwMode="auto">
          <a:xfrm>
            <a:off x="1678782" y="4669631"/>
            <a:ext cx="1394222" cy="38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075" name="Rectangle 1027"/>
          <p:cNvSpPr>
            <a:spLocks noChangeArrowheads="1"/>
          </p:cNvSpPr>
          <p:nvPr/>
        </p:nvSpPr>
        <p:spPr bwMode="auto">
          <a:xfrm>
            <a:off x="3487341" y="4669631"/>
            <a:ext cx="2169319" cy="38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076" name="Rectangle 102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Defining Automatic Mocks for a Class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easiest way to mock a class is via </a:t>
            </a:r>
            <a:r>
              <a:rPr lang="en-GB" b="1" dirty="0"/>
              <a:t>automatic mocking</a:t>
            </a:r>
            <a:r>
              <a:rPr lang="en-GB" dirty="0"/>
              <a:t>...</a:t>
            </a:r>
          </a:p>
          <a:p>
            <a:pPr lvl="1"/>
            <a:endParaRPr lang="en-GB" dirty="0"/>
          </a:p>
          <a:p>
            <a:r>
              <a:rPr lang="en-GB" dirty="0"/>
              <a:t>Call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jest.mock()</a:t>
            </a:r>
            <a:r>
              <a:rPr lang="en-GB" dirty="0"/>
              <a:t> to mock the module </a:t>
            </a:r>
            <a:br>
              <a:rPr lang="en-GB" dirty="0"/>
            </a:br>
            <a:r>
              <a:rPr lang="en-GB" dirty="0"/>
              <a:t>that contains the class you want to mock: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Jest automatically creates mock functions for:</a:t>
            </a:r>
          </a:p>
          <a:p>
            <a:pPr lvl="1"/>
            <a:r>
              <a:rPr lang="en-GB" dirty="0"/>
              <a:t>The class constructor</a:t>
            </a:r>
          </a:p>
          <a:p>
            <a:pPr lvl="1"/>
            <a:r>
              <a:rPr lang="en-GB" dirty="0"/>
              <a:t>All the methods in the class</a:t>
            </a:r>
          </a:p>
          <a:p>
            <a:endParaRPr lang="en-GB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14">
            <a:extLst>
              <a:ext uri="{FF2B5EF4-FFF2-40B4-BE49-F238E27FC236}">
                <a16:creationId xmlns:a16="http://schemas.microsoft.com/office/drawing/2014/main" id="{B4C1F8EF-33D1-4136-BD30-4CDC0BB635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2332840"/>
            <a:ext cx="4961498" cy="554640"/>
          </a:xfrm>
          <a:prstGeom prst="rect">
            <a:avLst/>
          </a:prstGeom>
          <a:solidFill>
            <a:srgbClr val="FFE79B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const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rc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require('./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restClient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');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jest.mock('./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restClient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');</a:t>
            </a:r>
          </a:p>
        </p:txBody>
      </p:sp>
    </p:spTree>
    <p:extLst>
      <p:ext uri="{BB962C8B-B14F-4D97-AF65-F5344CB8AC3E}">
        <p14:creationId xmlns:p14="http://schemas.microsoft.com/office/powerpoint/2010/main" val="89459008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144371" y="4604"/>
            <a:ext cx="7548179" cy="560552"/>
          </a:xfrm>
        </p:spPr>
        <p:txBody>
          <a:bodyPr/>
          <a:lstStyle/>
          <a:p>
            <a:r>
              <a:rPr lang="en-GB" dirty="0"/>
              <a:t>Mocking a Class - Example 1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1147378" y="827650"/>
            <a:ext cx="7956081" cy="3547021"/>
          </a:xfrm>
        </p:spPr>
        <p:txBody>
          <a:bodyPr/>
          <a:lstStyle/>
          <a:p>
            <a:r>
              <a:rPr lang="en-GB" dirty="0"/>
              <a:t>This first test shows how to mock the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RestClient</a:t>
            </a:r>
            <a:r>
              <a:rPr lang="en-GB" dirty="0"/>
              <a:t> class:</a:t>
            </a:r>
          </a:p>
          <a:p>
            <a:pPr marL="0" indent="0">
              <a:buNone/>
            </a:pPr>
            <a:endParaRPr lang="en-GB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3F793B97-D2B2-491E-A337-A39F7EE63C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1224253"/>
            <a:ext cx="4961498" cy="2093523"/>
          </a:xfrm>
          <a:prstGeom prst="rect">
            <a:avLst/>
          </a:prstGeom>
          <a:solidFill>
            <a:srgbClr val="FFE79B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const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rc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require('./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restClient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');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jest.mock('./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restClient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');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afterEach(() =&gt;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jest.clearAllMocks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test('call the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RestClient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constructor directly', () =&gt;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const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restClient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rc.RestClient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expect(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rc.RestClient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toHaveBeenCalledTimes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(1); 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expect(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rc.RestClient.mock.instances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[0]).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not.toBeUndefined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DE19DD-A80B-48B9-9FB2-B9CAD6B17887}"/>
              </a:ext>
            </a:extLst>
          </p:cNvPr>
          <p:cNvSpPr txBox="1"/>
          <p:nvPr/>
        </p:nvSpPr>
        <p:spPr>
          <a:xfrm>
            <a:off x="4833015" y="3380107"/>
            <a:ext cx="187743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productManager.test.js</a:t>
            </a:r>
          </a:p>
        </p:txBody>
      </p:sp>
    </p:spTree>
    <p:extLst>
      <p:ext uri="{BB962C8B-B14F-4D97-AF65-F5344CB8AC3E}">
        <p14:creationId xmlns:p14="http://schemas.microsoft.com/office/powerpoint/2010/main" val="414762276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144371" y="4604"/>
            <a:ext cx="7548179" cy="560552"/>
          </a:xfrm>
        </p:spPr>
        <p:txBody>
          <a:bodyPr/>
          <a:lstStyle/>
          <a:p>
            <a:r>
              <a:rPr lang="en-GB" dirty="0"/>
              <a:t>Mocking a Class - Example 1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1147378" y="827650"/>
            <a:ext cx="7956081" cy="4195111"/>
          </a:xfrm>
        </p:spPr>
        <p:txBody>
          <a:bodyPr/>
          <a:lstStyle/>
          <a:p>
            <a:r>
              <a:rPr lang="en-GB" dirty="0"/>
              <a:t>This first test shows how to mock the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RestClient</a:t>
            </a:r>
            <a:r>
              <a:rPr lang="en-GB" dirty="0"/>
              <a:t> class: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Import the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restClient</a:t>
            </a:r>
            <a:r>
              <a:rPr lang="en-GB" dirty="0"/>
              <a:t> module, and then</a:t>
            </a:r>
            <a:br>
              <a:rPr lang="en-GB" dirty="0"/>
            </a:br>
            <a:r>
              <a:rPr lang="en-GB" dirty="0"/>
              <a:t>mock the entire module - this creates mock</a:t>
            </a:r>
            <a:br>
              <a:rPr lang="en-GB" dirty="0"/>
            </a:br>
            <a:r>
              <a:rPr lang="en-GB" dirty="0"/>
              <a:t>functions for the constructor and all methods</a:t>
            </a:r>
          </a:p>
          <a:p>
            <a:pPr marL="0" indent="0">
              <a:buNone/>
            </a:pPr>
            <a:endParaRPr lang="en-GB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3F793B97-D2B2-491E-A337-A39F7EE63C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1224253"/>
            <a:ext cx="4961498" cy="2093523"/>
          </a:xfrm>
          <a:prstGeom prst="rect">
            <a:avLst/>
          </a:prstGeom>
          <a:solidFill>
            <a:srgbClr val="FFE79B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rc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require('./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restClient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');</a:t>
            </a:r>
          </a:p>
          <a:p>
            <a:pPr defTabSz="739775">
              <a:defRPr/>
            </a:pPr>
            <a:endParaRPr lang="en-GB" sz="10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jest.mock('./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restClient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');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afterEach(() =&gt;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jest.clearAllMocks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test('call the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RestClient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constructor directly', () =&gt;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const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restClient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rc.RestClient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expect(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rc.RestClient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toHaveBeenCalledTimes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(1); 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expect(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rc.RestClient.mock.instances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[0]).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not.toBeUndefined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DE19DD-A80B-48B9-9FB2-B9CAD6B17887}"/>
              </a:ext>
            </a:extLst>
          </p:cNvPr>
          <p:cNvSpPr txBox="1"/>
          <p:nvPr/>
        </p:nvSpPr>
        <p:spPr>
          <a:xfrm>
            <a:off x="4833015" y="3380107"/>
            <a:ext cx="187743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productManager.test.js</a:t>
            </a:r>
          </a:p>
        </p:txBody>
      </p:sp>
    </p:spTree>
    <p:extLst>
      <p:ext uri="{BB962C8B-B14F-4D97-AF65-F5344CB8AC3E}">
        <p14:creationId xmlns:p14="http://schemas.microsoft.com/office/powerpoint/2010/main" val="202518817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144371" y="4604"/>
            <a:ext cx="7548179" cy="560552"/>
          </a:xfrm>
        </p:spPr>
        <p:txBody>
          <a:bodyPr/>
          <a:lstStyle/>
          <a:p>
            <a:r>
              <a:rPr lang="en-GB" dirty="0"/>
              <a:t>Mocking a Class - Example 1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1147378" y="827650"/>
            <a:ext cx="7956081" cy="4195111"/>
          </a:xfrm>
        </p:spPr>
        <p:txBody>
          <a:bodyPr/>
          <a:lstStyle/>
          <a:p>
            <a:r>
              <a:rPr lang="en-GB" dirty="0"/>
              <a:t>This first test shows how to mock the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RestClient</a:t>
            </a:r>
            <a:r>
              <a:rPr lang="en-GB" dirty="0"/>
              <a:t> class: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Create a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RestClient</a:t>
            </a:r>
            <a:r>
              <a:rPr lang="en-GB" dirty="0"/>
              <a:t> object - this calls</a:t>
            </a:r>
            <a:br>
              <a:rPr lang="en-GB" dirty="0"/>
            </a:br>
            <a:r>
              <a:rPr lang="en-GB" dirty="0"/>
              <a:t>the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RestClient</a:t>
            </a:r>
            <a:r>
              <a:rPr lang="en-GB" dirty="0"/>
              <a:t> mock constructor</a:t>
            </a:r>
          </a:p>
          <a:p>
            <a:pPr marL="0" indent="0">
              <a:buNone/>
            </a:pPr>
            <a:endParaRPr lang="en-GB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3F793B97-D2B2-491E-A337-A39F7EE63C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1224253"/>
            <a:ext cx="4961498" cy="2093523"/>
          </a:xfrm>
          <a:prstGeom prst="rect">
            <a:avLst/>
          </a:prstGeom>
          <a:solidFill>
            <a:srgbClr val="FFE79B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const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rc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require('./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restClient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');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jest.mock('./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restClient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');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afterEach(() =&gt;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jest.clearAllMocks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test('call the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RestClient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constructor directly', () =&gt; {</a:t>
            </a:r>
          </a:p>
          <a:p>
            <a:pPr defTabSz="739775">
              <a:defRPr/>
            </a:pPr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restClient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rc.RestClient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expect(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rc.RestClient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toHaveBeenCalledTimes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(1); 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expect(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rc.RestClient.mock.instances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[0]).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not.toBeUndefined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DE19DD-A80B-48B9-9FB2-B9CAD6B17887}"/>
              </a:ext>
            </a:extLst>
          </p:cNvPr>
          <p:cNvSpPr txBox="1"/>
          <p:nvPr/>
        </p:nvSpPr>
        <p:spPr>
          <a:xfrm>
            <a:off x="4833015" y="3380107"/>
            <a:ext cx="187743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productManager.test.js</a:t>
            </a:r>
          </a:p>
        </p:txBody>
      </p:sp>
    </p:spTree>
    <p:extLst>
      <p:ext uri="{BB962C8B-B14F-4D97-AF65-F5344CB8AC3E}">
        <p14:creationId xmlns:p14="http://schemas.microsoft.com/office/powerpoint/2010/main" val="98573437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144371" y="4604"/>
            <a:ext cx="7548179" cy="560552"/>
          </a:xfrm>
        </p:spPr>
        <p:txBody>
          <a:bodyPr/>
          <a:lstStyle/>
          <a:p>
            <a:r>
              <a:rPr lang="en-GB" dirty="0"/>
              <a:t>Mocking a Class - Example 1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1147378" y="827650"/>
            <a:ext cx="7956081" cy="4195111"/>
          </a:xfrm>
        </p:spPr>
        <p:txBody>
          <a:bodyPr/>
          <a:lstStyle/>
          <a:p>
            <a:r>
              <a:rPr lang="en-GB" dirty="0"/>
              <a:t>This first test shows how to mock the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RestClient</a:t>
            </a:r>
            <a:r>
              <a:rPr lang="en-GB" dirty="0"/>
              <a:t> class: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Check the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RestClient</a:t>
            </a:r>
            <a:r>
              <a:rPr lang="en-GB" dirty="0"/>
              <a:t> mock constructor</a:t>
            </a:r>
            <a:br>
              <a:rPr lang="en-GB" dirty="0"/>
            </a:br>
            <a:r>
              <a:rPr lang="en-GB" dirty="0"/>
              <a:t>has been called once, and also check that 1 </a:t>
            </a:r>
            <a:br>
              <a:rPr lang="en-GB" dirty="0"/>
            </a:b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RestClient</a:t>
            </a:r>
            <a:r>
              <a:rPr lang="en-GB" dirty="0"/>
              <a:t> instance has been created</a:t>
            </a:r>
          </a:p>
          <a:p>
            <a:pPr marL="0" indent="0">
              <a:buNone/>
            </a:pPr>
            <a:endParaRPr lang="en-GB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3F793B97-D2B2-491E-A337-A39F7EE63C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1224253"/>
            <a:ext cx="4961498" cy="2093523"/>
          </a:xfrm>
          <a:prstGeom prst="rect">
            <a:avLst/>
          </a:prstGeom>
          <a:solidFill>
            <a:srgbClr val="FFE79B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const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rc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require('./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restClient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');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jest.mock('./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restClient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');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afterEach(() =&gt;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jest.clearAllMocks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test('call the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RestClient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constructor directly', () =&gt;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const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restClient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rc.RestClient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expect(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rc.RestClient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toHaveBeenCalledTimes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(1); 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expect(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rc.RestClient.mock.instances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[0]).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not.toBeUndefined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DE19DD-A80B-48B9-9FB2-B9CAD6B17887}"/>
              </a:ext>
            </a:extLst>
          </p:cNvPr>
          <p:cNvSpPr txBox="1"/>
          <p:nvPr/>
        </p:nvSpPr>
        <p:spPr>
          <a:xfrm>
            <a:off x="4833015" y="3380107"/>
            <a:ext cx="187743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productManager.test.js</a:t>
            </a:r>
          </a:p>
        </p:txBody>
      </p:sp>
    </p:spTree>
    <p:extLst>
      <p:ext uri="{BB962C8B-B14F-4D97-AF65-F5344CB8AC3E}">
        <p14:creationId xmlns:p14="http://schemas.microsoft.com/office/powerpoint/2010/main" val="155832587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144371" y="4604"/>
            <a:ext cx="7548179" cy="560552"/>
          </a:xfrm>
        </p:spPr>
        <p:txBody>
          <a:bodyPr/>
          <a:lstStyle/>
          <a:p>
            <a:r>
              <a:rPr lang="en-GB" dirty="0"/>
              <a:t>Mocking a Class - Example 1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1147378" y="827650"/>
            <a:ext cx="7956081" cy="4195111"/>
          </a:xfrm>
        </p:spPr>
        <p:txBody>
          <a:bodyPr/>
          <a:lstStyle/>
          <a:p>
            <a:r>
              <a:rPr lang="en-GB" dirty="0"/>
              <a:t>This first test shows how to mock the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RestClient</a:t>
            </a:r>
            <a:r>
              <a:rPr lang="en-GB" dirty="0"/>
              <a:t> class: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Clear all mocks after each test - this clears the</a:t>
            </a:r>
            <a:br>
              <a:rPr lang="en-GB" dirty="0"/>
            </a:b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.calls</a:t>
            </a:r>
            <a:r>
              <a:rPr lang="en-GB" dirty="0"/>
              <a:t>,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.instances</a:t>
            </a:r>
            <a:r>
              <a:rPr lang="en-GB" dirty="0"/>
              <a:t>, and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.results </a:t>
            </a:r>
            <a:br>
              <a:rPr lang="en-GB" dirty="0"/>
            </a:br>
            <a:r>
              <a:rPr lang="en-GB" dirty="0"/>
              <a:t>properties of all mock functions</a:t>
            </a:r>
            <a:endParaRPr lang="en-GB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3F793B97-D2B2-491E-A337-A39F7EE63C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1224253"/>
            <a:ext cx="4961498" cy="2093523"/>
          </a:xfrm>
          <a:prstGeom prst="rect">
            <a:avLst/>
          </a:prstGeom>
          <a:solidFill>
            <a:srgbClr val="FFE79B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const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rc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require('./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restClient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');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jest.mock('./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restClient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');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afterEach(() =&gt; {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jest.clearAllMocks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test('call the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RestClient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constructor directly', () =&gt;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const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restClient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rc.RestClient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expect(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rc.RestClient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toHaveBeenCalledTimes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(1); 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expect(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rc.RestClient.mock.instances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[0]).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not.toBeUndefined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DE19DD-A80B-48B9-9FB2-B9CAD6B17887}"/>
              </a:ext>
            </a:extLst>
          </p:cNvPr>
          <p:cNvSpPr txBox="1"/>
          <p:nvPr/>
        </p:nvSpPr>
        <p:spPr>
          <a:xfrm>
            <a:off x="4833015" y="3380107"/>
            <a:ext cx="187743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productManager.test.js</a:t>
            </a:r>
          </a:p>
        </p:txBody>
      </p:sp>
    </p:spTree>
    <p:extLst>
      <p:ext uri="{BB962C8B-B14F-4D97-AF65-F5344CB8AC3E}">
        <p14:creationId xmlns:p14="http://schemas.microsoft.com/office/powerpoint/2010/main" val="294002622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097148" y="4604"/>
            <a:ext cx="7548179" cy="560552"/>
          </a:xfrm>
        </p:spPr>
        <p:txBody>
          <a:bodyPr/>
          <a:lstStyle/>
          <a:p>
            <a:pPr marL="55563">
              <a:tabLst>
                <a:tab pos="446088" algn="l"/>
              </a:tabLst>
            </a:pPr>
            <a:r>
              <a:rPr lang="en-GB" dirty="0">
                <a:latin typeface="+mj-lt"/>
                <a:cs typeface="Courier New" panose="02070309020205020404" pitchFamily="49" charset="0"/>
              </a:rPr>
              <a:t>Running the Test</a:t>
            </a:r>
            <a:endParaRPr lang="en-GB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cs typeface="Courier New" panose="02070309020205020404" pitchFamily="49" charset="0"/>
              </a:rPr>
              <a:t>Run the test as follows:</a:t>
            </a: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C8CBA6-F7F1-424C-BC58-2F6EB3936B23}"/>
              </a:ext>
            </a:extLst>
          </p:cNvPr>
          <p:cNvSpPr txBox="1"/>
          <p:nvPr/>
        </p:nvSpPr>
        <p:spPr>
          <a:xfrm>
            <a:off x="1559628" y="1204794"/>
            <a:ext cx="5031672" cy="2769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jest -t </a:t>
            </a:r>
            <a:r>
              <a:rPr lang="en-GB" sz="12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"call the </a:t>
            </a:r>
            <a:r>
              <a:rPr lang="en-GB" sz="1200" b="1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RestClient</a:t>
            </a:r>
            <a:r>
              <a:rPr lang="en-GB" sz="12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constructor directly"</a:t>
            </a:r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61B08221-E797-4C17-AC37-CD71DBB5D133}"/>
              </a:ext>
            </a:extLst>
          </p:cNvPr>
          <p:cNvSpPr/>
          <p:nvPr/>
        </p:nvSpPr>
        <p:spPr>
          <a:xfrm>
            <a:off x="1731436" y="1502759"/>
            <a:ext cx="275275" cy="313345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EA1ABE3-38D7-423B-B076-0765669216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9627" y="1847707"/>
            <a:ext cx="5056846" cy="1711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514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144371" y="4604"/>
            <a:ext cx="7548179" cy="560552"/>
          </a:xfrm>
        </p:spPr>
        <p:txBody>
          <a:bodyPr/>
          <a:lstStyle/>
          <a:p>
            <a:r>
              <a:rPr lang="en-GB" dirty="0"/>
              <a:t>Mocking a Class - Example 2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1147378" y="827650"/>
            <a:ext cx="7956081" cy="3547021"/>
          </a:xfrm>
        </p:spPr>
        <p:txBody>
          <a:bodyPr/>
          <a:lstStyle/>
          <a:p>
            <a:r>
              <a:rPr lang="en-GB" dirty="0"/>
              <a:t>In this test, a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RestClient</a:t>
            </a:r>
            <a:r>
              <a:rPr lang="en-GB" dirty="0"/>
              <a:t> object is created </a:t>
            </a:r>
            <a:r>
              <a:rPr lang="en-GB" b="1" dirty="0"/>
              <a:t>indirectly</a:t>
            </a:r>
            <a:r>
              <a:rPr lang="en-GB" dirty="0"/>
              <a:t>:</a:t>
            </a:r>
            <a:endParaRPr lang="en-GB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3F793B97-D2B2-491E-A337-A39F7EE63C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1228876"/>
            <a:ext cx="4961498" cy="2247411"/>
          </a:xfrm>
          <a:prstGeom prst="rect">
            <a:avLst/>
          </a:prstGeom>
          <a:solidFill>
            <a:srgbClr val="FFE79B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const pm = require('./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productManager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');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const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rc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require('./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restClient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');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jest.mock('./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restClient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');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afterEach(() =&gt;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jest.clearAllMocks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test('call the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RestClient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constructor indirectly', () =&gt;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const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productManager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pm.ProductManager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expect(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rc.RestClient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toHaveBeenCalledTimes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(1);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expect(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rc.RestClient.mock.instances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[0]).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not.toBeUndefined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DE19DD-A80B-48B9-9FB2-B9CAD6B17887}"/>
              </a:ext>
            </a:extLst>
          </p:cNvPr>
          <p:cNvSpPr txBox="1"/>
          <p:nvPr/>
        </p:nvSpPr>
        <p:spPr>
          <a:xfrm>
            <a:off x="4833015" y="3547534"/>
            <a:ext cx="187743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productManager.test.js</a:t>
            </a:r>
          </a:p>
        </p:txBody>
      </p:sp>
    </p:spTree>
    <p:extLst>
      <p:ext uri="{BB962C8B-B14F-4D97-AF65-F5344CB8AC3E}">
        <p14:creationId xmlns:p14="http://schemas.microsoft.com/office/powerpoint/2010/main" val="23227836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5563">
              <a:tabLst>
                <a:tab pos="446088" algn="l"/>
              </a:tabLst>
            </a:pPr>
            <a:r>
              <a:rPr lang="en-GB" dirty="0">
                <a:latin typeface="+mj-lt"/>
                <a:cs typeface="Courier New" panose="02070309020205020404" pitchFamily="49" charset="0"/>
              </a:rPr>
              <a:t>Calling Functions that are Spied Upon</a:t>
            </a:r>
            <a:endParaRPr lang="en-GB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1147379" y="814771"/>
            <a:ext cx="7884010" cy="3547021"/>
          </a:xfrm>
        </p:spPr>
        <p:txBody>
          <a:bodyPr/>
          <a:lstStyle/>
          <a:p>
            <a:r>
              <a:rPr lang="en-GB" dirty="0">
                <a:cs typeface="Courier New" panose="02070309020205020404" pitchFamily="49" charset="0"/>
              </a:rPr>
              <a:t>Here's some code that calls the functions that are spied upon: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ectangle 14">
            <a:extLst>
              <a:ext uri="{FF2B5EF4-FFF2-40B4-BE49-F238E27FC236}">
                <a16:creationId xmlns:a16="http://schemas.microsoft.com/office/drawing/2014/main" id="{FE516429-3658-49C6-BDA2-EB79FDAB11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4" y="1220905"/>
            <a:ext cx="4785286" cy="3786294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const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require('./messaging');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add(a, b)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console.log(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msg.info(`In add(${a}, ${b})`)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a + b;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subtract(a, b)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console.log(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msg.info(`In subtract(${a}, ${b})`)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a / b;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multiply(a, b)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console.log(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msg.info(`In multiply(${a}, ${b})`)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a * b;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divide(a, b)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if (b === 0)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console.log(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msg.warn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(`In divide(${a}, ${b})`)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else 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console.log(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msg.info(`In divide(${a}, ${b})`)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a / b;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7F76051-72CD-41AF-8663-74D8B208A1C6}"/>
              </a:ext>
            </a:extLst>
          </p:cNvPr>
          <p:cNvSpPr txBox="1"/>
          <p:nvPr/>
        </p:nvSpPr>
        <p:spPr>
          <a:xfrm>
            <a:off x="5200179" y="4760978"/>
            <a:ext cx="11849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operations.js</a:t>
            </a:r>
          </a:p>
        </p:txBody>
      </p:sp>
    </p:spTree>
    <p:extLst>
      <p:ext uri="{BB962C8B-B14F-4D97-AF65-F5344CB8AC3E}">
        <p14:creationId xmlns:p14="http://schemas.microsoft.com/office/powerpoint/2010/main" val="223922601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144371" y="4604"/>
            <a:ext cx="7548179" cy="560552"/>
          </a:xfrm>
        </p:spPr>
        <p:txBody>
          <a:bodyPr/>
          <a:lstStyle/>
          <a:p>
            <a:r>
              <a:rPr lang="en-GB" dirty="0"/>
              <a:t>Mocking a Class - Example 2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1147378" y="827650"/>
            <a:ext cx="7956081" cy="3547021"/>
          </a:xfrm>
        </p:spPr>
        <p:txBody>
          <a:bodyPr/>
          <a:lstStyle/>
          <a:p>
            <a:r>
              <a:rPr lang="en-GB" dirty="0"/>
              <a:t>In this test, a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RestClient</a:t>
            </a:r>
            <a:r>
              <a:rPr lang="en-GB" dirty="0"/>
              <a:t> object is created </a:t>
            </a:r>
            <a:r>
              <a:rPr lang="en-GB" b="1" dirty="0"/>
              <a:t>indirectly</a:t>
            </a:r>
            <a:r>
              <a:rPr lang="en-GB" dirty="0"/>
              <a:t>:</a:t>
            </a: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  <a:p>
            <a:endParaRPr lang="en-GB" dirty="0">
              <a:latin typeface="+mj-lt"/>
              <a:cs typeface="Courier New" panose="02070309020205020404" pitchFamily="49" charset="0"/>
            </a:endParaRPr>
          </a:p>
          <a:p>
            <a:endParaRPr lang="en-GB" dirty="0">
              <a:latin typeface="+mj-lt"/>
              <a:cs typeface="Courier New" panose="02070309020205020404" pitchFamily="49" charset="0"/>
            </a:endParaRPr>
          </a:p>
          <a:p>
            <a:r>
              <a:rPr lang="en-GB" dirty="0">
                <a:latin typeface="+mj-lt"/>
                <a:cs typeface="Courier New" panose="02070309020205020404" pitchFamily="49" charset="0"/>
              </a:rPr>
              <a:t>Create a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ProductManager</a:t>
            </a:r>
            <a:r>
              <a:rPr lang="en-GB" dirty="0">
                <a:latin typeface="+mj-lt"/>
                <a:cs typeface="Courier New" panose="02070309020205020404" pitchFamily="49" charset="0"/>
              </a:rPr>
              <a:t> object, which </a:t>
            </a:r>
            <a:br>
              <a:rPr lang="en-GB" dirty="0">
                <a:latin typeface="+mj-lt"/>
                <a:cs typeface="Courier New" panose="02070309020205020404" pitchFamily="49" charset="0"/>
              </a:rPr>
            </a:br>
            <a:r>
              <a:rPr lang="en-GB" dirty="0">
                <a:latin typeface="+mj-lt"/>
                <a:cs typeface="Courier New" panose="02070309020205020404" pitchFamily="49" charset="0"/>
              </a:rPr>
              <a:t>creates a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RestClient</a:t>
            </a:r>
            <a:r>
              <a:rPr lang="en-GB" dirty="0">
                <a:latin typeface="+mj-lt"/>
                <a:cs typeface="Courier New" panose="02070309020205020404" pitchFamily="49" charset="0"/>
              </a:rPr>
              <a:t> object indirectly</a:t>
            </a:r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3F793B97-D2B2-491E-A337-A39F7EE63C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1228876"/>
            <a:ext cx="4961498" cy="2247411"/>
          </a:xfrm>
          <a:prstGeom prst="rect">
            <a:avLst/>
          </a:prstGeom>
          <a:solidFill>
            <a:srgbClr val="FFE79B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const pm = require('./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productManager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');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const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rc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require('./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restClient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');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jest.mock('./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restClient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');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afterEach(() =&gt;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jest.clearAllMocks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test('call the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RestClient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constructor indirectly', () =&gt; {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const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productManager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pm.ProductManager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expect(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rc.RestClient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toHaveBeenCalledTimes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(1);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expect(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rc.RestClient.mock.instances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[0]).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not.toBeUndefined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DE19DD-A80B-48B9-9FB2-B9CAD6B17887}"/>
              </a:ext>
            </a:extLst>
          </p:cNvPr>
          <p:cNvSpPr txBox="1"/>
          <p:nvPr/>
        </p:nvSpPr>
        <p:spPr>
          <a:xfrm>
            <a:off x="4833015" y="3547534"/>
            <a:ext cx="187743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productManager.test.js</a:t>
            </a:r>
          </a:p>
        </p:txBody>
      </p:sp>
    </p:spTree>
    <p:extLst>
      <p:ext uri="{BB962C8B-B14F-4D97-AF65-F5344CB8AC3E}">
        <p14:creationId xmlns:p14="http://schemas.microsoft.com/office/powerpoint/2010/main" val="130267805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144371" y="4604"/>
            <a:ext cx="7548179" cy="560552"/>
          </a:xfrm>
        </p:spPr>
        <p:txBody>
          <a:bodyPr/>
          <a:lstStyle/>
          <a:p>
            <a:r>
              <a:rPr lang="en-GB" dirty="0"/>
              <a:t>Mocking a Class - Example 2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1147378" y="827650"/>
            <a:ext cx="7956081" cy="3547021"/>
          </a:xfrm>
        </p:spPr>
        <p:txBody>
          <a:bodyPr/>
          <a:lstStyle/>
          <a:p>
            <a:r>
              <a:rPr lang="en-GB" dirty="0"/>
              <a:t>In this test, a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RestClient</a:t>
            </a:r>
            <a:r>
              <a:rPr lang="en-GB" dirty="0"/>
              <a:t> object is created </a:t>
            </a:r>
            <a:r>
              <a:rPr lang="en-GB" b="1" dirty="0"/>
              <a:t>indirectly</a:t>
            </a:r>
            <a:r>
              <a:rPr lang="en-GB" dirty="0"/>
              <a:t>:</a:t>
            </a: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  <a:p>
            <a:endParaRPr lang="en-GB" dirty="0">
              <a:latin typeface="+mj-lt"/>
              <a:cs typeface="Courier New" panose="02070309020205020404" pitchFamily="49" charset="0"/>
            </a:endParaRPr>
          </a:p>
          <a:p>
            <a:endParaRPr lang="en-GB" dirty="0">
              <a:latin typeface="+mj-lt"/>
              <a:cs typeface="Courier New" panose="02070309020205020404" pitchFamily="49" charset="0"/>
            </a:endParaRPr>
          </a:p>
          <a:p>
            <a:r>
              <a:rPr lang="en-GB" dirty="0">
                <a:latin typeface="+mj-lt"/>
                <a:cs typeface="Courier New" panose="02070309020205020404" pitchFamily="49" charset="0"/>
              </a:rPr>
              <a:t>Check the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RestClient</a:t>
            </a:r>
            <a:r>
              <a:rPr lang="en-GB" dirty="0">
                <a:latin typeface="+mj-lt"/>
                <a:cs typeface="Courier New" panose="02070309020205020404" pitchFamily="49" charset="0"/>
              </a:rPr>
              <a:t> mock constructor</a:t>
            </a:r>
            <a:br>
              <a:rPr lang="en-GB" dirty="0">
                <a:latin typeface="+mj-lt"/>
                <a:cs typeface="Courier New" panose="02070309020205020404" pitchFamily="49" charset="0"/>
              </a:rPr>
            </a:br>
            <a:r>
              <a:rPr lang="en-GB" dirty="0">
                <a:latin typeface="+mj-lt"/>
                <a:cs typeface="Courier New" panose="02070309020205020404" pitchFamily="49" charset="0"/>
              </a:rPr>
              <a:t>has been called once, and also check that 1 </a:t>
            </a:r>
            <a:br>
              <a:rPr lang="en-GB" dirty="0">
                <a:latin typeface="+mj-lt"/>
                <a:cs typeface="Courier New" panose="02070309020205020404" pitchFamily="49" charset="0"/>
              </a:rPr>
            </a:b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RestClient</a:t>
            </a:r>
            <a:r>
              <a:rPr lang="en-GB" dirty="0">
                <a:latin typeface="+mj-lt"/>
                <a:cs typeface="Courier New" panose="02070309020205020404" pitchFamily="49" charset="0"/>
              </a:rPr>
              <a:t> instance has been created</a:t>
            </a:r>
          </a:p>
          <a:p>
            <a:endParaRPr lang="en-GB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3F793B97-D2B2-491E-A337-A39F7EE63C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1228876"/>
            <a:ext cx="4961498" cy="2247411"/>
          </a:xfrm>
          <a:prstGeom prst="rect">
            <a:avLst/>
          </a:prstGeom>
          <a:solidFill>
            <a:srgbClr val="FFE79B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const pm = require('./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productManager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');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const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rc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require('./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restClient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');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jest.mock('./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restClient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');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afterEach(() =&gt;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jest.clearAllMocks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test('call the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RestClient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constructor indirectly', () =&gt;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const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productManager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pm.ProductManager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expect(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rc.RestClient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toHaveBeenCalledTimes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(1);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expect(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rc.RestClient.mock.instances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[0]).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not.toBeUndefined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DE19DD-A80B-48B9-9FB2-B9CAD6B17887}"/>
              </a:ext>
            </a:extLst>
          </p:cNvPr>
          <p:cNvSpPr txBox="1"/>
          <p:nvPr/>
        </p:nvSpPr>
        <p:spPr>
          <a:xfrm>
            <a:off x="4833015" y="3547534"/>
            <a:ext cx="187743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productManager.test.js</a:t>
            </a:r>
          </a:p>
        </p:txBody>
      </p:sp>
    </p:spTree>
    <p:extLst>
      <p:ext uri="{BB962C8B-B14F-4D97-AF65-F5344CB8AC3E}">
        <p14:creationId xmlns:p14="http://schemas.microsoft.com/office/powerpoint/2010/main" val="224018675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097148" y="4604"/>
            <a:ext cx="7548179" cy="560552"/>
          </a:xfrm>
        </p:spPr>
        <p:txBody>
          <a:bodyPr/>
          <a:lstStyle/>
          <a:p>
            <a:pPr marL="55563">
              <a:tabLst>
                <a:tab pos="446088" algn="l"/>
              </a:tabLst>
            </a:pPr>
            <a:r>
              <a:rPr lang="en-GB" dirty="0">
                <a:latin typeface="+mj-lt"/>
                <a:cs typeface="Courier New" panose="02070309020205020404" pitchFamily="49" charset="0"/>
              </a:rPr>
              <a:t>Running the Test</a:t>
            </a:r>
            <a:endParaRPr lang="en-GB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cs typeface="Courier New" panose="02070309020205020404" pitchFamily="49" charset="0"/>
              </a:rPr>
              <a:t>Run the test as follows:</a:t>
            </a: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C8CBA6-F7F1-424C-BC58-2F6EB3936B23}"/>
              </a:ext>
            </a:extLst>
          </p:cNvPr>
          <p:cNvSpPr txBox="1"/>
          <p:nvPr/>
        </p:nvSpPr>
        <p:spPr>
          <a:xfrm>
            <a:off x="1559628" y="1204794"/>
            <a:ext cx="5031672" cy="2769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jest -t </a:t>
            </a:r>
            <a:r>
              <a:rPr lang="en-GB" sz="12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"call the </a:t>
            </a:r>
            <a:r>
              <a:rPr lang="en-GB" sz="1200" b="1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RestClient</a:t>
            </a:r>
            <a:r>
              <a:rPr lang="en-GB" sz="12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constructor indirectly"</a:t>
            </a:r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61B08221-E797-4C17-AC37-CD71DBB5D133}"/>
              </a:ext>
            </a:extLst>
          </p:cNvPr>
          <p:cNvSpPr/>
          <p:nvPr/>
        </p:nvSpPr>
        <p:spPr>
          <a:xfrm>
            <a:off x="1731436" y="1502759"/>
            <a:ext cx="275275" cy="313345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6FE5A8-7D74-4004-9B8D-F482F1E56E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9628" y="1852001"/>
            <a:ext cx="5056846" cy="1711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010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144371" y="4604"/>
            <a:ext cx="7548179" cy="560552"/>
          </a:xfrm>
        </p:spPr>
        <p:txBody>
          <a:bodyPr/>
          <a:lstStyle/>
          <a:p>
            <a:r>
              <a:rPr lang="en-GB" dirty="0"/>
              <a:t>Investigating Calls to Mock Methods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1147378" y="827650"/>
            <a:ext cx="7956081" cy="3547021"/>
          </a:xfrm>
        </p:spPr>
        <p:txBody>
          <a:bodyPr/>
          <a:lstStyle/>
          <a:p>
            <a:r>
              <a:rPr lang="en-GB" dirty="0"/>
              <a:t>Consider the following code in our application:</a:t>
            </a: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  <a:p>
            <a:r>
              <a:rPr lang="en-GB" dirty="0">
                <a:latin typeface="+mj-lt"/>
                <a:cs typeface="Courier New" panose="02070309020205020404" pitchFamily="49" charset="0"/>
              </a:rPr>
              <a:t>When we call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removeProducts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dirty="0">
                <a:latin typeface="+mj-lt"/>
                <a:cs typeface="Courier New" panose="02070309020205020404" pitchFamily="49" charset="0"/>
              </a:rPr>
              <a:t>,</a:t>
            </a:r>
            <a:br>
              <a:rPr lang="en-GB" dirty="0">
                <a:latin typeface="+mj-lt"/>
                <a:cs typeface="Courier New" panose="02070309020205020404" pitchFamily="49" charset="0"/>
              </a:rPr>
            </a:br>
            <a:r>
              <a:rPr lang="en-GB" dirty="0">
                <a:latin typeface="+mj-lt"/>
                <a:cs typeface="Courier New" panose="02070309020205020404" pitchFamily="49" charset="0"/>
              </a:rPr>
              <a:t>how can we verify that it calls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delete() </a:t>
            </a:r>
            <a:br>
              <a:rPr lang="en-GB" dirty="0">
                <a:latin typeface="+mj-lt"/>
                <a:cs typeface="Courier New" panose="02070309020205020404" pitchFamily="49" charset="0"/>
              </a:rPr>
            </a:br>
            <a:r>
              <a:rPr lang="en-GB" dirty="0">
                <a:latin typeface="+mj-lt"/>
                <a:cs typeface="Courier New" panose="02070309020205020404" pitchFamily="49" charset="0"/>
              </a:rPr>
              <a:t>correctly on the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RestClient</a:t>
            </a:r>
            <a:r>
              <a:rPr lang="en-GB" dirty="0">
                <a:latin typeface="+mj-lt"/>
                <a:cs typeface="Courier New" panose="02070309020205020404" pitchFamily="49" charset="0"/>
              </a:rPr>
              <a:t> instance?</a:t>
            </a:r>
          </a:p>
        </p:txBody>
      </p:sp>
      <p:sp>
        <p:nvSpPr>
          <p:cNvPr id="8" name="Rectangle 14">
            <a:extLst>
              <a:ext uri="{FF2B5EF4-FFF2-40B4-BE49-F238E27FC236}">
                <a16:creationId xmlns:a16="http://schemas.microsoft.com/office/drawing/2014/main" id="{F29564F5-8E98-4D2D-AF95-45A1DB1C9E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4" y="1253606"/>
            <a:ext cx="4785286" cy="1785746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ProductManager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constructor()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this.restClient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rc.RestClient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(…);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removeProducts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(...IDs)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IDs.forEach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(id =&gt;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this.restClient.delete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(id))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Rectangle 14">
            <a:extLst>
              <a:ext uri="{FF2B5EF4-FFF2-40B4-BE49-F238E27FC236}">
                <a16:creationId xmlns:a16="http://schemas.microsoft.com/office/drawing/2014/main" id="{10C2B961-458D-49EB-84B5-C81553E7C8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4" y="1253606"/>
            <a:ext cx="4785286" cy="1785746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ProductManager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constructor()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this.restClient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rc.RestClient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(…);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removeProducts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(...IDs) {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IDs.forEach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(id =&gt;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this.restClient.delete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(id))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42769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144371" y="4604"/>
            <a:ext cx="7548179" cy="560552"/>
          </a:xfrm>
        </p:spPr>
        <p:txBody>
          <a:bodyPr/>
          <a:lstStyle/>
          <a:p>
            <a:r>
              <a:rPr lang="en-GB" dirty="0"/>
              <a:t>Investigating Calls to Mock Methods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1147378" y="827650"/>
            <a:ext cx="7956081" cy="3547021"/>
          </a:xfrm>
        </p:spPr>
        <p:txBody>
          <a:bodyPr/>
          <a:lstStyle/>
          <a:p>
            <a:r>
              <a:rPr lang="en-GB" dirty="0"/>
              <a:t>Here's how we can investigate calls to a mock method:</a:t>
            </a: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  <a:p>
            <a:endParaRPr lang="en-GB" dirty="0">
              <a:latin typeface="+mj-lt"/>
              <a:cs typeface="Courier New" panose="02070309020205020404" pitchFamily="49" charset="0"/>
            </a:endParaRPr>
          </a:p>
          <a:p>
            <a:endParaRPr lang="en-GB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3F793B97-D2B2-491E-A337-A39F7EE63C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1228876"/>
            <a:ext cx="4961498" cy="2247411"/>
          </a:xfrm>
          <a:prstGeom prst="rect">
            <a:avLst/>
          </a:prstGeom>
          <a:solidFill>
            <a:srgbClr val="FFE79B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test('call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RestClient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methods', () =&gt; {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const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productManager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pm.ProductManager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expect(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rc.RestClient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toHaveBeenCalledTimes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(1);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productManager.removeProducts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(101, 102, 103);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const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restClientInstance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rc.RestClient.mock.instances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[0];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const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deleteMethod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restClientInstance.delete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expect(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deleteMethod.mock.calls.length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toBe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(3);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expect(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deleteMethod.mock.calls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[0][0]).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toBe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(101);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expect(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deleteMethod.mock.calls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[1][0]).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toBe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(102);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expect(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deleteMethod.mock.calls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[2][0]).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toBe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(103);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DE19DD-A80B-48B9-9FB2-B9CAD6B17887}"/>
              </a:ext>
            </a:extLst>
          </p:cNvPr>
          <p:cNvSpPr txBox="1"/>
          <p:nvPr/>
        </p:nvSpPr>
        <p:spPr>
          <a:xfrm>
            <a:off x="4833015" y="3547534"/>
            <a:ext cx="187743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productManager.test.js</a:t>
            </a:r>
          </a:p>
        </p:txBody>
      </p:sp>
    </p:spTree>
    <p:extLst>
      <p:ext uri="{BB962C8B-B14F-4D97-AF65-F5344CB8AC3E}">
        <p14:creationId xmlns:p14="http://schemas.microsoft.com/office/powerpoint/2010/main" val="89643934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144371" y="4604"/>
            <a:ext cx="7548179" cy="560552"/>
          </a:xfrm>
        </p:spPr>
        <p:txBody>
          <a:bodyPr/>
          <a:lstStyle/>
          <a:p>
            <a:r>
              <a:rPr lang="en-GB" dirty="0"/>
              <a:t>Investigating Calls to Mock Methods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1147378" y="827650"/>
            <a:ext cx="7956081" cy="3547021"/>
          </a:xfrm>
        </p:spPr>
        <p:txBody>
          <a:bodyPr/>
          <a:lstStyle/>
          <a:p>
            <a:r>
              <a:rPr lang="en-GB" dirty="0"/>
              <a:t>Here's how we can investigate calls to a mock method:</a:t>
            </a: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  <a:p>
            <a:endParaRPr lang="en-GB" dirty="0">
              <a:latin typeface="+mj-lt"/>
              <a:cs typeface="Courier New" panose="02070309020205020404" pitchFamily="49" charset="0"/>
            </a:endParaRPr>
          </a:p>
          <a:p>
            <a:endParaRPr lang="en-GB" dirty="0">
              <a:latin typeface="+mj-lt"/>
              <a:cs typeface="Courier New" panose="02070309020205020404" pitchFamily="49" charset="0"/>
            </a:endParaRPr>
          </a:p>
          <a:p>
            <a:r>
              <a:rPr lang="en-GB" dirty="0">
                <a:latin typeface="+mj-lt"/>
                <a:cs typeface="Courier New" panose="02070309020205020404" pitchFamily="49" charset="0"/>
              </a:rPr>
              <a:t>Create a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ProductManager</a:t>
            </a:r>
            <a:r>
              <a:rPr lang="en-GB" dirty="0">
                <a:latin typeface="+mj-lt"/>
                <a:cs typeface="Courier New" panose="02070309020205020404" pitchFamily="49" charset="0"/>
              </a:rPr>
              <a:t> object, and</a:t>
            </a:r>
            <a:br>
              <a:rPr lang="en-GB" dirty="0">
                <a:latin typeface="+mj-lt"/>
                <a:cs typeface="Courier New" panose="02070309020205020404" pitchFamily="49" charset="0"/>
              </a:rPr>
            </a:br>
            <a:r>
              <a:rPr lang="en-GB" dirty="0">
                <a:latin typeface="+mj-lt"/>
                <a:cs typeface="Courier New" panose="02070309020205020404" pitchFamily="49" charset="0"/>
              </a:rPr>
              <a:t>verify that the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RestClient</a:t>
            </a:r>
            <a:r>
              <a:rPr lang="en-GB" dirty="0">
                <a:latin typeface="+mj-lt"/>
                <a:cs typeface="Courier New" panose="02070309020205020404" pitchFamily="49" charset="0"/>
              </a:rPr>
              <a:t> constructor</a:t>
            </a:r>
            <a:br>
              <a:rPr lang="en-GB" dirty="0">
                <a:latin typeface="+mj-lt"/>
                <a:cs typeface="Courier New" panose="02070309020205020404" pitchFamily="49" charset="0"/>
              </a:rPr>
            </a:br>
            <a:r>
              <a:rPr lang="en-GB" dirty="0">
                <a:latin typeface="+mj-lt"/>
                <a:cs typeface="Courier New" panose="02070309020205020404" pitchFamily="49" charset="0"/>
              </a:rPr>
              <a:t>has been called once</a:t>
            </a:r>
          </a:p>
          <a:p>
            <a:endParaRPr lang="en-GB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3F793B97-D2B2-491E-A337-A39F7EE63C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1228876"/>
            <a:ext cx="4961498" cy="2247411"/>
          </a:xfrm>
          <a:prstGeom prst="rect">
            <a:avLst/>
          </a:prstGeom>
          <a:solidFill>
            <a:srgbClr val="FFE79B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test('call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RestClient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methods', () =&gt; {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const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productManager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pm.ProductManager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expect(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rc.RestClient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toHaveBeenCalledTimes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(1);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productManager.removeProducts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(101, 102, 103);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const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restClientInstance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rc.RestClient.mock.instances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[0];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const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deleteMethod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restClientInstance.delete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expect(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deleteMethod.mock.calls.length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toBe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(3);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expect(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deleteMethod.mock.calls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[0][0]).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toBe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(101);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expect(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deleteMethod.mock.calls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[1][0]).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toBe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(102);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expect(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deleteMethod.mock.calls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[2][0]).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toBe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(103);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DE19DD-A80B-48B9-9FB2-B9CAD6B17887}"/>
              </a:ext>
            </a:extLst>
          </p:cNvPr>
          <p:cNvSpPr txBox="1"/>
          <p:nvPr/>
        </p:nvSpPr>
        <p:spPr>
          <a:xfrm>
            <a:off x="4833015" y="3547534"/>
            <a:ext cx="187743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productManager.test.js</a:t>
            </a:r>
          </a:p>
        </p:txBody>
      </p:sp>
    </p:spTree>
    <p:extLst>
      <p:ext uri="{BB962C8B-B14F-4D97-AF65-F5344CB8AC3E}">
        <p14:creationId xmlns:p14="http://schemas.microsoft.com/office/powerpoint/2010/main" val="47559026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144371" y="4604"/>
            <a:ext cx="7548179" cy="560552"/>
          </a:xfrm>
        </p:spPr>
        <p:txBody>
          <a:bodyPr/>
          <a:lstStyle/>
          <a:p>
            <a:r>
              <a:rPr lang="en-GB" dirty="0"/>
              <a:t>Investigating Calls to Mock Methods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1147378" y="827650"/>
            <a:ext cx="7956081" cy="3547021"/>
          </a:xfrm>
        </p:spPr>
        <p:txBody>
          <a:bodyPr/>
          <a:lstStyle/>
          <a:p>
            <a:r>
              <a:rPr lang="en-GB" dirty="0"/>
              <a:t>Here's how we can investigate calls to a mock method:</a:t>
            </a: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  <a:p>
            <a:endParaRPr lang="en-GB" dirty="0">
              <a:latin typeface="+mj-lt"/>
              <a:cs typeface="Courier New" panose="02070309020205020404" pitchFamily="49" charset="0"/>
            </a:endParaRPr>
          </a:p>
          <a:p>
            <a:endParaRPr lang="en-GB" dirty="0">
              <a:latin typeface="+mj-lt"/>
              <a:cs typeface="Courier New" panose="02070309020205020404" pitchFamily="49" charset="0"/>
            </a:endParaRPr>
          </a:p>
          <a:p>
            <a:r>
              <a:rPr lang="en-GB" dirty="0">
                <a:latin typeface="+mj-lt"/>
                <a:cs typeface="Courier New" panose="02070309020205020404" pitchFamily="49" charset="0"/>
              </a:rPr>
              <a:t>Call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removeProducts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dirty="0">
                <a:latin typeface="+mj-lt"/>
                <a:cs typeface="Courier New" panose="02070309020205020404" pitchFamily="49" charset="0"/>
              </a:rPr>
              <a:t> and specify</a:t>
            </a:r>
            <a:br>
              <a:rPr lang="en-GB" dirty="0">
                <a:latin typeface="+mj-lt"/>
                <a:cs typeface="Courier New" panose="02070309020205020404" pitchFamily="49" charset="0"/>
              </a:rPr>
            </a:br>
            <a:r>
              <a:rPr lang="en-GB" dirty="0">
                <a:latin typeface="+mj-lt"/>
                <a:cs typeface="Courier New" panose="02070309020205020404" pitchFamily="49" charset="0"/>
              </a:rPr>
              <a:t>three products to be removed</a:t>
            </a:r>
          </a:p>
          <a:p>
            <a:endParaRPr lang="en-GB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3F793B97-D2B2-491E-A337-A39F7EE63C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1228876"/>
            <a:ext cx="4961498" cy="2247411"/>
          </a:xfrm>
          <a:prstGeom prst="rect">
            <a:avLst/>
          </a:prstGeom>
          <a:solidFill>
            <a:srgbClr val="FFE79B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test('call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RestClient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methods', () =&gt; {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const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productManager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pm.ProductManager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expect(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rc.RestClient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toHaveBeenCalledTimes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(1);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productManager.removeProducts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(101, 102, 103);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const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restClientInstance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rc.RestClient.mock.instances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[0];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const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deleteMethod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restClientInstance.delete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expect(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deleteMethod.mock.calls.length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toBe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(3);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expect(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deleteMethod.mock.calls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[0][0]).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toBe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(101);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expect(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deleteMethod.mock.calls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[1][0]).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toBe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(102);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expect(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deleteMethod.mock.calls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[2][0]).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toBe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(103);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DE19DD-A80B-48B9-9FB2-B9CAD6B17887}"/>
              </a:ext>
            </a:extLst>
          </p:cNvPr>
          <p:cNvSpPr txBox="1"/>
          <p:nvPr/>
        </p:nvSpPr>
        <p:spPr>
          <a:xfrm>
            <a:off x="4833015" y="3547534"/>
            <a:ext cx="187743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productManager.test.js</a:t>
            </a:r>
          </a:p>
        </p:txBody>
      </p:sp>
    </p:spTree>
    <p:extLst>
      <p:ext uri="{BB962C8B-B14F-4D97-AF65-F5344CB8AC3E}">
        <p14:creationId xmlns:p14="http://schemas.microsoft.com/office/powerpoint/2010/main" val="306631050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144371" y="4604"/>
            <a:ext cx="7548179" cy="560552"/>
          </a:xfrm>
        </p:spPr>
        <p:txBody>
          <a:bodyPr/>
          <a:lstStyle/>
          <a:p>
            <a:r>
              <a:rPr lang="en-GB" dirty="0"/>
              <a:t>Investigating Calls to Mock Methods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1147378" y="827650"/>
            <a:ext cx="7956081" cy="3547021"/>
          </a:xfrm>
        </p:spPr>
        <p:txBody>
          <a:bodyPr/>
          <a:lstStyle/>
          <a:p>
            <a:r>
              <a:rPr lang="en-GB" dirty="0"/>
              <a:t>Here's how we can investigate calls to a mock method:</a:t>
            </a: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  <a:p>
            <a:endParaRPr lang="en-GB" dirty="0">
              <a:latin typeface="+mj-lt"/>
              <a:cs typeface="Courier New" panose="02070309020205020404" pitchFamily="49" charset="0"/>
            </a:endParaRPr>
          </a:p>
          <a:p>
            <a:endParaRPr lang="en-GB" dirty="0">
              <a:latin typeface="+mj-lt"/>
              <a:cs typeface="Courier New" panose="02070309020205020404" pitchFamily="49" charset="0"/>
            </a:endParaRPr>
          </a:p>
          <a:p>
            <a:r>
              <a:rPr lang="en-GB" dirty="0">
                <a:latin typeface="+mj-lt"/>
                <a:cs typeface="Courier New" panose="02070309020205020404" pitchFamily="49" charset="0"/>
              </a:rPr>
              <a:t>Get access to the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RestClient</a:t>
            </a:r>
            <a:r>
              <a:rPr lang="en-GB" dirty="0">
                <a:latin typeface="+mj-lt"/>
                <a:cs typeface="Courier New" panose="02070309020205020404" pitchFamily="49" charset="0"/>
              </a:rPr>
              <a:t> instance,</a:t>
            </a:r>
            <a:br>
              <a:rPr lang="en-GB" dirty="0">
                <a:latin typeface="+mj-lt"/>
                <a:cs typeface="Courier New" panose="02070309020205020404" pitchFamily="49" charset="0"/>
              </a:rPr>
            </a:br>
            <a:r>
              <a:rPr lang="en-GB" dirty="0">
                <a:latin typeface="+mj-lt"/>
                <a:cs typeface="Courier New" panose="02070309020205020404" pitchFamily="49" charset="0"/>
              </a:rPr>
              <a:t>and then get access to the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  <a:r>
              <a:rPr lang="en-GB" dirty="0">
                <a:latin typeface="+mj-lt"/>
                <a:cs typeface="Courier New" panose="02070309020205020404" pitchFamily="49" charset="0"/>
              </a:rPr>
              <a:t> </a:t>
            </a:r>
            <a:br>
              <a:rPr lang="en-GB" dirty="0">
                <a:latin typeface="+mj-lt"/>
                <a:cs typeface="Courier New" panose="02070309020205020404" pitchFamily="49" charset="0"/>
              </a:rPr>
            </a:br>
            <a:r>
              <a:rPr lang="en-GB" dirty="0">
                <a:latin typeface="+mj-lt"/>
                <a:cs typeface="Courier New" panose="02070309020205020404" pitchFamily="49" charset="0"/>
              </a:rPr>
              <a:t>mock method for this instance</a:t>
            </a:r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3F793B97-D2B2-491E-A337-A39F7EE63C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1228876"/>
            <a:ext cx="4961498" cy="2247411"/>
          </a:xfrm>
          <a:prstGeom prst="rect">
            <a:avLst/>
          </a:prstGeom>
          <a:solidFill>
            <a:srgbClr val="FFE79B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test('call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RestClient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methods', () =&gt; {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const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productManager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pm.ProductManager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expect(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rc.RestClient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toHaveBeenCalledTimes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(1);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productManager.removeProducts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(101, 102, 103);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const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restClientInstance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rc.RestClient.mock.instances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[0];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const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deleteMethod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restClientInstance.delete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expect(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deleteMethod.mock.calls.length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toBe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(3);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expect(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deleteMethod.mock.calls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[0][0]).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toBe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(101);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expect(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deleteMethod.mock.calls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[1][0]).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toBe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(102);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expect(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deleteMethod.mock.calls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[2][0]).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toBe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(103);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DE19DD-A80B-48B9-9FB2-B9CAD6B17887}"/>
              </a:ext>
            </a:extLst>
          </p:cNvPr>
          <p:cNvSpPr txBox="1"/>
          <p:nvPr/>
        </p:nvSpPr>
        <p:spPr>
          <a:xfrm>
            <a:off x="4833015" y="3547534"/>
            <a:ext cx="187743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productManager.test.js</a:t>
            </a:r>
          </a:p>
        </p:txBody>
      </p:sp>
    </p:spTree>
    <p:extLst>
      <p:ext uri="{BB962C8B-B14F-4D97-AF65-F5344CB8AC3E}">
        <p14:creationId xmlns:p14="http://schemas.microsoft.com/office/powerpoint/2010/main" val="33399855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144371" y="4604"/>
            <a:ext cx="7548179" cy="560552"/>
          </a:xfrm>
        </p:spPr>
        <p:txBody>
          <a:bodyPr/>
          <a:lstStyle/>
          <a:p>
            <a:r>
              <a:rPr lang="en-GB" dirty="0"/>
              <a:t>Investigating Calls to Mock Methods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1147378" y="827650"/>
            <a:ext cx="7956081" cy="3547021"/>
          </a:xfrm>
        </p:spPr>
        <p:txBody>
          <a:bodyPr/>
          <a:lstStyle/>
          <a:p>
            <a:r>
              <a:rPr lang="en-GB" dirty="0"/>
              <a:t>Here's how we can investigate calls to a mock method:</a:t>
            </a: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  <a:p>
            <a:endParaRPr lang="en-GB" dirty="0">
              <a:latin typeface="+mj-lt"/>
              <a:cs typeface="Courier New" panose="02070309020205020404" pitchFamily="49" charset="0"/>
            </a:endParaRPr>
          </a:p>
          <a:p>
            <a:endParaRPr lang="en-GB" dirty="0">
              <a:latin typeface="+mj-lt"/>
              <a:cs typeface="Courier New" panose="02070309020205020404" pitchFamily="49" charset="0"/>
            </a:endParaRPr>
          </a:p>
          <a:p>
            <a:r>
              <a:rPr lang="en-GB" dirty="0">
                <a:latin typeface="+mj-lt"/>
                <a:cs typeface="Courier New" panose="02070309020205020404" pitchFamily="49" charset="0"/>
              </a:rPr>
              <a:t>Check info on the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  <a:r>
              <a:rPr lang="en-GB" dirty="0">
                <a:latin typeface="+mj-lt"/>
                <a:cs typeface="Courier New" panose="02070309020205020404" pitchFamily="49" charset="0"/>
              </a:rPr>
              <a:t> mock method,</a:t>
            </a:r>
            <a:br>
              <a:rPr lang="en-GB" dirty="0">
                <a:latin typeface="+mj-lt"/>
                <a:cs typeface="Courier New" panose="02070309020205020404" pitchFamily="49" charset="0"/>
              </a:rPr>
            </a:br>
            <a:r>
              <a:rPr lang="en-GB" dirty="0">
                <a:latin typeface="+mj-lt"/>
                <a:cs typeface="Courier New" panose="02070309020205020404" pitchFamily="49" charset="0"/>
              </a:rPr>
              <a:t>to verify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  <a:r>
              <a:rPr lang="en-GB" dirty="0">
                <a:latin typeface="+mj-lt"/>
                <a:cs typeface="Courier New" panose="02070309020205020404" pitchFamily="49" charset="0"/>
              </a:rPr>
              <a:t> was called as expected</a:t>
            </a:r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3F793B97-D2B2-491E-A337-A39F7EE63C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1228876"/>
            <a:ext cx="4961498" cy="2247411"/>
          </a:xfrm>
          <a:prstGeom prst="rect">
            <a:avLst/>
          </a:prstGeom>
          <a:solidFill>
            <a:srgbClr val="FFE79B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test('call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RestClient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methods', () =&gt; {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const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productManager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pm.ProductManager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expect(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rc.RestClient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toHaveBeenCalledTimes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(1);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productManager.removeProducts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(101, 102, 103);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const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restClientInstance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rc.RestClient.mock.instances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[0];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const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deleteMethod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restClientInstance.delete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expect(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deleteMethod.mock.calls.length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toBe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(3);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expect(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deleteMethod.mock.calls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[0][0]).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toBe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(101);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expect(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deleteMethod.mock.calls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[1][0]).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toBe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(102);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expect(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deleteMethod.mock.calls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[2][0]).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toBe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(103);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DE19DD-A80B-48B9-9FB2-B9CAD6B17887}"/>
              </a:ext>
            </a:extLst>
          </p:cNvPr>
          <p:cNvSpPr txBox="1"/>
          <p:nvPr/>
        </p:nvSpPr>
        <p:spPr>
          <a:xfrm>
            <a:off x="4833015" y="3547534"/>
            <a:ext cx="187743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productManager.test.js</a:t>
            </a:r>
          </a:p>
        </p:txBody>
      </p:sp>
    </p:spTree>
    <p:extLst>
      <p:ext uri="{BB962C8B-B14F-4D97-AF65-F5344CB8AC3E}">
        <p14:creationId xmlns:p14="http://schemas.microsoft.com/office/powerpoint/2010/main" val="45985786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097148" y="4604"/>
            <a:ext cx="7548179" cy="560552"/>
          </a:xfrm>
        </p:spPr>
        <p:txBody>
          <a:bodyPr/>
          <a:lstStyle/>
          <a:p>
            <a:pPr marL="55563">
              <a:tabLst>
                <a:tab pos="446088" algn="l"/>
              </a:tabLst>
            </a:pPr>
            <a:r>
              <a:rPr lang="en-GB" dirty="0">
                <a:latin typeface="+mj-lt"/>
                <a:cs typeface="Courier New" panose="02070309020205020404" pitchFamily="49" charset="0"/>
              </a:rPr>
              <a:t>Running the Test</a:t>
            </a:r>
            <a:endParaRPr lang="en-GB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cs typeface="Courier New" panose="02070309020205020404" pitchFamily="49" charset="0"/>
              </a:rPr>
              <a:t>Run the test as follows:</a:t>
            </a: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C8CBA6-F7F1-424C-BC58-2F6EB3936B23}"/>
              </a:ext>
            </a:extLst>
          </p:cNvPr>
          <p:cNvSpPr txBox="1"/>
          <p:nvPr/>
        </p:nvSpPr>
        <p:spPr>
          <a:xfrm>
            <a:off x="1559628" y="1204794"/>
            <a:ext cx="5031672" cy="2769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jest -t </a:t>
            </a:r>
            <a:r>
              <a:rPr lang="en-GB" sz="12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"call </a:t>
            </a:r>
            <a:r>
              <a:rPr lang="en-GB" sz="1200" b="1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RestClient</a:t>
            </a:r>
            <a:r>
              <a:rPr lang="en-GB" sz="12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methods"</a:t>
            </a:r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61B08221-E797-4C17-AC37-CD71DBB5D133}"/>
              </a:ext>
            </a:extLst>
          </p:cNvPr>
          <p:cNvSpPr/>
          <p:nvPr/>
        </p:nvSpPr>
        <p:spPr>
          <a:xfrm>
            <a:off x="1731436" y="1502759"/>
            <a:ext cx="275275" cy="313345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8D6E49C-FAD8-437A-B012-4442838295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9629" y="1852001"/>
            <a:ext cx="5056846" cy="1711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204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5563">
              <a:tabLst>
                <a:tab pos="446088" algn="l"/>
              </a:tabLst>
            </a:pPr>
            <a:r>
              <a:rPr lang="en-GB" dirty="0">
                <a:latin typeface="+mj-lt"/>
                <a:cs typeface="Courier New" panose="02070309020205020404" pitchFamily="49" charset="0"/>
              </a:rPr>
              <a:t>Setting up Spies in our Test Code</a:t>
            </a:r>
            <a:endParaRPr lang="en-GB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1147378" y="801892"/>
            <a:ext cx="7915541" cy="3547021"/>
          </a:xfrm>
        </p:spPr>
        <p:txBody>
          <a:bodyPr/>
          <a:lstStyle/>
          <a:p>
            <a:r>
              <a:rPr lang="en-GB" dirty="0">
                <a:cs typeface="Courier New" panose="02070309020205020404" pitchFamily="49" charset="0"/>
              </a:rPr>
              <a:t>In our test code, we set up spies on functions of interest:</a:t>
            </a:r>
          </a:p>
          <a:p>
            <a:pPr lvl="1"/>
            <a:endParaRPr lang="en-GB" dirty="0">
              <a:cs typeface="Courier New" panose="02070309020205020404" pitchFamily="49" charset="0"/>
            </a:endParaRPr>
          </a:p>
          <a:p>
            <a:pPr lvl="1"/>
            <a:endParaRPr lang="en-GB" dirty="0">
              <a:cs typeface="Courier New" panose="02070309020205020404" pitchFamily="49" charset="0"/>
            </a:endParaRPr>
          </a:p>
          <a:p>
            <a:pPr lvl="1"/>
            <a:endParaRPr lang="en-GB" dirty="0">
              <a:cs typeface="Courier New" panose="02070309020205020404" pitchFamily="49" charset="0"/>
            </a:endParaRPr>
          </a:p>
          <a:p>
            <a:pPr lvl="1"/>
            <a:endParaRPr lang="en-GB" dirty="0">
              <a:cs typeface="Courier New" panose="02070309020205020404" pitchFamily="49" charset="0"/>
            </a:endParaRPr>
          </a:p>
          <a:p>
            <a:pPr lvl="1"/>
            <a:endParaRPr lang="en-GB" dirty="0">
              <a:cs typeface="Courier New" panose="02070309020205020404" pitchFamily="49" charset="0"/>
            </a:endParaRPr>
          </a:p>
          <a:p>
            <a:pPr lvl="1"/>
            <a:endParaRPr lang="en-GB" dirty="0">
              <a:cs typeface="Courier New" panose="02070309020205020404" pitchFamily="49" charset="0"/>
            </a:endParaRPr>
          </a:p>
          <a:p>
            <a:r>
              <a:rPr lang="en-GB" dirty="0">
                <a:cs typeface="Courier New" panose="02070309020205020404" pitchFamily="49" charset="0"/>
              </a:rPr>
              <a:t>Notes:</a:t>
            </a:r>
          </a:p>
          <a:p>
            <a:pPr lvl="1"/>
            <a:r>
              <a:rPr lang="en-GB" dirty="0">
                <a:cs typeface="Courier New" panose="02070309020205020404" pitchFamily="49" charset="0"/>
              </a:rPr>
              <a:t>Import the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messaging</a:t>
            </a:r>
            <a:r>
              <a:rPr lang="en-GB" dirty="0">
                <a:cs typeface="Courier New" panose="02070309020205020404" pitchFamily="49" charset="0"/>
              </a:rPr>
              <a:t> module </a:t>
            </a:r>
          </a:p>
          <a:p>
            <a:pPr lvl="1"/>
            <a:r>
              <a:rPr lang="en-GB" dirty="0">
                <a:cs typeface="Courier New" panose="02070309020205020404" pitchFamily="49" charset="0"/>
              </a:rPr>
              <a:t>Define spies on functions of interest</a:t>
            </a:r>
          </a:p>
          <a:p>
            <a:pPr lvl="1"/>
            <a:r>
              <a:rPr lang="en-GB" dirty="0">
                <a:cs typeface="Courier New" panose="02070309020205020404" pitchFamily="49" charset="0"/>
              </a:rPr>
              <a:t>After each test, clear all info accrued by spies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ED6131-3DD5-4A59-9609-BB381CC5480A}"/>
              </a:ext>
            </a:extLst>
          </p:cNvPr>
          <p:cNvSpPr txBox="1"/>
          <p:nvPr/>
        </p:nvSpPr>
        <p:spPr>
          <a:xfrm>
            <a:off x="4982361" y="2929123"/>
            <a:ext cx="15696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operations.test.js</a:t>
            </a:r>
          </a:p>
        </p:txBody>
      </p:sp>
      <p:sp>
        <p:nvSpPr>
          <p:cNvPr id="8" name="Rectangle 14">
            <a:extLst>
              <a:ext uri="{FF2B5EF4-FFF2-40B4-BE49-F238E27FC236}">
                <a16:creationId xmlns:a16="http://schemas.microsoft.com/office/drawing/2014/main" id="{7BEEE98C-0A13-4B6B-9E8E-4E3C7E0795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1228551"/>
            <a:ext cx="4785287" cy="1631858"/>
          </a:xfrm>
          <a:prstGeom prst="rect">
            <a:avLst/>
          </a:prstGeom>
          <a:solidFill>
            <a:srgbClr val="FFE79B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const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require('./messaging')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const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infoMock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=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jest.spyOn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 'info');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const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warnMock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=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jest.spyOn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 'warn');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const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errorMock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jest.spyOn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 'error');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afterEach(() =&gt; {    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jest.clearAllMocks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</p:txBody>
      </p:sp>
      <p:sp>
        <p:nvSpPr>
          <p:cNvPr id="7" name="Rectangle 14">
            <a:extLst>
              <a:ext uri="{FF2B5EF4-FFF2-40B4-BE49-F238E27FC236}">
                <a16:creationId xmlns:a16="http://schemas.microsoft.com/office/drawing/2014/main" id="{A04A0BF1-7491-493C-8F82-A641B16B11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1228551"/>
            <a:ext cx="4785287" cy="1631858"/>
          </a:xfrm>
          <a:prstGeom prst="rect">
            <a:avLst/>
          </a:prstGeom>
          <a:solidFill>
            <a:srgbClr val="FFE79B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require('./messaging')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const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infoMock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=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jest.spyOn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 'info');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const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warnMock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=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jest.spyOn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 'warn');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const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errorMock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jest.spyOn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 'error');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afterEach(() =&gt; {    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jest.clearAllMocks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</p:txBody>
      </p:sp>
      <p:sp>
        <p:nvSpPr>
          <p:cNvPr id="9" name="Rectangle 14">
            <a:extLst>
              <a:ext uri="{FF2B5EF4-FFF2-40B4-BE49-F238E27FC236}">
                <a16:creationId xmlns:a16="http://schemas.microsoft.com/office/drawing/2014/main" id="{F2B40FB7-9289-4A90-A101-FAA45879F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1228551"/>
            <a:ext cx="4785287" cy="1631858"/>
          </a:xfrm>
          <a:prstGeom prst="rect">
            <a:avLst/>
          </a:prstGeom>
          <a:solidFill>
            <a:srgbClr val="FFE79B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const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require('./messaging')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infoMock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=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jest.spyOn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'info');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warnMock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=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jest.spyOn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'warn');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errorMock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jest.spyOn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'error');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afterEach(() =&gt; {    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jest.clearAllMocks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</p:txBody>
      </p:sp>
      <p:sp>
        <p:nvSpPr>
          <p:cNvPr id="10" name="Rectangle 14">
            <a:extLst>
              <a:ext uri="{FF2B5EF4-FFF2-40B4-BE49-F238E27FC236}">
                <a16:creationId xmlns:a16="http://schemas.microsoft.com/office/drawing/2014/main" id="{C3881BDE-7D06-4215-BD96-DD0BE81E0A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1228551"/>
            <a:ext cx="4785287" cy="1631858"/>
          </a:xfrm>
          <a:prstGeom prst="rect">
            <a:avLst/>
          </a:prstGeom>
          <a:solidFill>
            <a:srgbClr val="FFE79B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const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require('./messaging')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const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infoMock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=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jest.spyOn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 'info');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const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warnMock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=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jest.spyOn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 'warn');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const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errorMock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jest.spyOn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 'error');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afterEach(() =&gt; {    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jest.clearAllMocks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2762590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35D15F9-B1AB-4831-A046-EC5CE7BA98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36832" y="1581074"/>
            <a:ext cx="4975394" cy="1102519"/>
          </a:xfrm>
        </p:spPr>
        <p:txBody>
          <a:bodyPr/>
          <a:lstStyle/>
          <a:p>
            <a:r>
              <a:rPr lang="en-GB" sz="2400" dirty="0"/>
              <a:t>Lesson 6: Additional Mocking Techniques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DA7CE06E-521B-42F9-B4CA-6B1C8AF8E7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6.7	 </a:t>
            </a:r>
            <a:r>
              <a:rPr lang="en-GB" sz="2400" dirty="0">
                <a:latin typeface="+mj-lt"/>
              </a:rPr>
              <a:t>Defining Manual Mocks for ES6 Classes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87708049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6"/>
          <p:cNvSpPr>
            <a:spLocks noChangeArrowheads="1"/>
          </p:cNvSpPr>
          <p:nvPr/>
        </p:nvSpPr>
        <p:spPr bwMode="auto">
          <a:xfrm>
            <a:off x="1678782" y="4669631"/>
            <a:ext cx="1394222" cy="38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075" name="Rectangle 1027"/>
          <p:cNvSpPr>
            <a:spLocks noChangeArrowheads="1"/>
          </p:cNvSpPr>
          <p:nvPr/>
        </p:nvSpPr>
        <p:spPr bwMode="auto">
          <a:xfrm>
            <a:off x="3487341" y="4669631"/>
            <a:ext cx="2169319" cy="38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076" name="Rectangle 102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Recap of Automatic Mocks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782987"/>
          </a:xfrm>
        </p:spPr>
        <p:txBody>
          <a:bodyPr/>
          <a:lstStyle/>
          <a:p>
            <a:r>
              <a:rPr lang="en-GB" dirty="0"/>
              <a:t>We've seen how to tell Jest to mock a module:</a:t>
            </a: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  <a:p>
            <a:r>
              <a:rPr lang="en-GB" dirty="0">
                <a:latin typeface="+mj-lt"/>
                <a:cs typeface="Courier New" panose="02070309020205020404" pitchFamily="49" charset="0"/>
              </a:rPr>
              <a:t>Jest automatically generates mock functions </a:t>
            </a:r>
            <a:br>
              <a:rPr lang="en-GB" dirty="0">
                <a:latin typeface="+mj-lt"/>
                <a:cs typeface="Courier New" panose="02070309020205020404" pitchFamily="49" charset="0"/>
              </a:rPr>
            </a:br>
            <a:r>
              <a:rPr lang="en-GB" dirty="0">
                <a:latin typeface="+mj-lt"/>
                <a:cs typeface="Courier New" panose="02070309020205020404" pitchFamily="49" charset="0"/>
              </a:rPr>
              <a:t>for all functions in the module: </a:t>
            </a:r>
          </a:p>
          <a:p>
            <a:pPr lvl="1"/>
            <a:r>
              <a:rPr lang="en-GB" dirty="0">
                <a:latin typeface="+mj-lt"/>
                <a:cs typeface="Courier New" panose="02070309020205020404" pitchFamily="49" charset="0"/>
              </a:rPr>
              <a:t>Free functions</a:t>
            </a:r>
          </a:p>
          <a:p>
            <a:pPr lvl="1"/>
            <a:r>
              <a:rPr lang="en-GB" dirty="0">
                <a:latin typeface="+mj-lt"/>
                <a:cs typeface="Courier New" panose="02070309020205020404" pitchFamily="49" charset="0"/>
              </a:rPr>
              <a:t>Class constructors</a:t>
            </a:r>
          </a:p>
          <a:p>
            <a:pPr lvl="1"/>
            <a:r>
              <a:rPr lang="en-GB" dirty="0">
                <a:latin typeface="+mj-lt"/>
                <a:cs typeface="Courier New" panose="02070309020205020404" pitchFamily="49" charset="0"/>
              </a:rPr>
              <a:t>Methods in classes</a:t>
            </a:r>
          </a:p>
        </p:txBody>
      </p:sp>
      <p:sp>
        <p:nvSpPr>
          <p:cNvPr id="6" name="Rectangle 14">
            <a:extLst>
              <a:ext uri="{FF2B5EF4-FFF2-40B4-BE49-F238E27FC236}">
                <a16:creationId xmlns:a16="http://schemas.microsoft.com/office/drawing/2014/main" id="{52E0C3AA-67CB-4775-B51E-2848DA1C87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1233665"/>
            <a:ext cx="5265518" cy="554640"/>
          </a:xfrm>
          <a:prstGeom prst="rect">
            <a:avLst/>
          </a:prstGeom>
          <a:solidFill>
            <a:srgbClr val="FFE79B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const m = require('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someModule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');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jest.mock('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someModule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');</a:t>
            </a:r>
          </a:p>
        </p:txBody>
      </p:sp>
    </p:spTree>
    <p:extLst>
      <p:ext uri="{BB962C8B-B14F-4D97-AF65-F5344CB8AC3E}">
        <p14:creationId xmlns:p14="http://schemas.microsoft.com/office/powerpoint/2010/main" val="191511965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6"/>
          <p:cNvSpPr>
            <a:spLocks noChangeArrowheads="1"/>
          </p:cNvSpPr>
          <p:nvPr/>
        </p:nvSpPr>
        <p:spPr bwMode="auto">
          <a:xfrm>
            <a:off x="1678782" y="4669631"/>
            <a:ext cx="1394222" cy="38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075" name="Rectangle 1027"/>
          <p:cNvSpPr>
            <a:spLocks noChangeArrowheads="1"/>
          </p:cNvSpPr>
          <p:nvPr/>
        </p:nvSpPr>
        <p:spPr bwMode="auto">
          <a:xfrm>
            <a:off x="3487341" y="4669631"/>
            <a:ext cx="2169319" cy="38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076" name="Rectangle 102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Defining Manual Mocks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147379" y="814771"/>
            <a:ext cx="7859224" cy="3782987"/>
          </a:xfrm>
        </p:spPr>
        <p:txBody>
          <a:bodyPr/>
          <a:lstStyle/>
          <a:p>
            <a:r>
              <a:rPr lang="en-GB" dirty="0">
                <a:latin typeface="+mj-lt"/>
                <a:cs typeface="Courier New" panose="02070309020205020404" pitchFamily="49" charset="0"/>
              </a:rPr>
              <a:t>An alternative technique is for you to define </a:t>
            </a:r>
            <a:r>
              <a:rPr lang="en-GB" b="1" dirty="0">
                <a:latin typeface="+mj-lt"/>
                <a:cs typeface="Courier New" panose="02070309020205020404" pitchFamily="49" charset="0"/>
              </a:rPr>
              <a:t>manual mocks</a:t>
            </a:r>
          </a:p>
          <a:p>
            <a:pPr lvl="1"/>
            <a:r>
              <a:rPr lang="en-GB" dirty="0">
                <a:latin typeface="+mj-lt"/>
                <a:cs typeface="Courier New" panose="02070309020205020404" pitchFamily="49" charset="0"/>
              </a:rPr>
              <a:t>Create a folder named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__mocks__</a:t>
            </a:r>
          </a:p>
          <a:p>
            <a:pPr lvl="1"/>
            <a:r>
              <a:rPr lang="en-GB" dirty="0">
                <a:latin typeface="+mj-lt"/>
                <a:cs typeface="Courier New" panose="02070309020205020404" pitchFamily="49" charset="0"/>
              </a:rPr>
              <a:t>Implement mock (stub) functions, etc., as appropriate</a:t>
            </a: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  <a:p>
            <a:r>
              <a:rPr lang="en-GB" dirty="0">
                <a:latin typeface="+mj-lt"/>
                <a:cs typeface="Courier New" panose="02070309020205020404" pitchFamily="49" charset="0"/>
              </a:rPr>
              <a:t>In your test code, tell Jest to mock the module</a:t>
            </a:r>
            <a:br>
              <a:rPr lang="en-GB" dirty="0">
                <a:latin typeface="+mj-lt"/>
                <a:cs typeface="Courier New" panose="02070309020205020404" pitchFamily="49" charset="0"/>
              </a:rPr>
            </a:br>
            <a:r>
              <a:rPr lang="en-GB" dirty="0">
                <a:latin typeface="+mj-lt"/>
                <a:cs typeface="Courier New" panose="02070309020205020404" pitchFamily="49" charset="0"/>
              </a:rPr>
              <a:t>via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jest.mock()</a:t>
            </a:r>
          </a:p>
          <a:p>
            <a:pPr lvl="1"/>
            <a:r>
              <a:rPr lang="en-GB" dirty="0">
                <a:latin typeface="+mj-lt"/>
                <a:cs typeface="Courier New" panose="02070309020205020404" pitchFamily="49" charset="0"/>
              </a:rPr>
              <a:t>Jest will use your manual mocks, </a:t>
            </a:r>
            <a:br>
              <a:rPr lang="en-GB" dirty="0">
                <a:latin typeface="+mj-lt"/>
                <a:cs typeface="Courier New" panose="02070309020205020404" pitchFamily="49" charset="0"/>
              </a:rPr>
            </a:br>
            <a:r>
              <a:rPr lang="en-GB" dirty="0">
                <a:latin typeface="+mj-lt"/>
                <a:cs typeface="Courier New" panose="02070309020205020404" pitchFamily="49" charset="0"/>
              </a:rPr>
              <a:t>rather than real functions or empty mocks</a:t>
            </a:r>
          </a:p>
        </p:txBody>
      </p:sp>
    </p:spTree>
    <p:extLst>
      <p:ext uri="{BB962C8B-B14F-4D97-AF65-F5344CB8AC3E}">
        <p14:creationId xmlns:p14="http://schemas.microsoft.com/office/powerpoint/2010/main" val="7140081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6"/>
          <p:cNvSpPr>
            <a:spLocks noChangeArrowheads="1"/>
          </p:cNvSpPr>
          <p:nvPr/>
        </p:nvSpPr>
        <p:spPr bwMode="auto">
          <a:xfrm>
            <a:off x="1678782" y="4669631"/>
            <a:ext cx="1394222" cy="38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075" name="Rectangle 1027"/>
          <p:cNvSpPr>
            <a:spLocks noChangeArrowheads="1"/>
          </p:cNvSpPr>
          <p:nvPr/>
        </p:nvSpPr>
        <p:spPr bwMode="auto">
          <a:xfrm>
            <a:off x="3487341" y="4669631"/>
            <a:ext cx="2169319" cy="38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076" name="Rectangle 102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147379" y="814771"/>
            <a:ext cx="7859224" cy="3782987"/>
          </a:xfrm>
        </p:spPr>
        <p:txBody>
          <a:bodyPr/>
          <a:lstStyle/>
          <a:p>
            <a:r>
              <a:rPr lang="en-GB" dirty="0"/>
              <a:t>In the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Mocking_Classes_ManualMocks</a:t>
            </a:r>
            <a:r>
              <a:rPr lang="en-GB" dirty="0"/>
              <a:t> folder, take a look at the following modules: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restClient.js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productManager.js</a:t>
            </a:r>
          </a:p>
          <a:p>
            <a:pPr lvl="1"/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cs typeface="Courier New" panose="02070309020205020404" pitchFamily="49" charset="0"/>
              </a:rPr>
              <a:t>Now see the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__mocks__</a:t>
            </a:r>
            <a:r>
              <a:rPr lang="en-GB" dirty="0">
                <a:cs typeface="Courier New" panose="02070309020205020404" pitchFamily="49" charset="0"/>
              </a:rPr>
              <a:t> subfolder</a:t>
            </a:r>
          </a:p>
          <a:p>
            <a:pPr lvl="1"/>
            <a:r>
              <a:rPr lang="en-GB" dirty="0">
                <a:cs typeface="Courier New" panose="02070309020205020404" pitchFamily="49" charset="0"/>
              </a:rPr>
              <a:t>Contains a manual mock implementation</a:t>
            </a:r>
            <a:br>
              <a:rPr lang="en-GB" dirty="0">
                <a:cs typeface="Courier New" panose="02070309020205020404" pitchFamily="49" charset="0"/>
              </a:rPr>
            </a:br>
            <a:r>
              <a:rPr lang="en-GB" dirty="0">
                <a:cs typeface="Courier New" panose="02070309020205020404" pitchFamily="49" charset="0"/>
              </a:rPr>
              <a:t>of the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restClient.js</a:t>
            </a:r>
            <a:r>
              <a:rPr lang="en-GB" dirty="0">
                <a:cs typeface="Courier New" panose="02070309020205020404" pitchFamily="49" charset="0"/>
              </a:rPr>
              <a:t> module</a:t>
            </a:r>
          </a:p>
          <a:p>
            <a:pPr lvl="1"/>
            <a:endParaRPr lang="en-GB" sz="1600" dirty="0">
              <a:cs typeface="Courier New" panose="02070309020205020404" pitchFamily="49" charset="0"/>
            </a:endParaRPr>
          </a:p>
          <a:p>
            <a:r>
              <a:rPr lang="en-GB" dirty="0">
                <a:cs typeface="Courier New" panose="02070309020205020404" pitchFamily="49" charset="0"/>
              </a:rPr>
              <a:t>Let's see how to use the manual mock </a:t>
            </a:r>
            <a:br>
              <a:rPr lang="en-GB" dirty="0">
                <a:cs typeface="Courier New" panose="02070309020205020404" pitchFamily="49" charset="0"/>
              </a:rPr>
            </a:br>
            <a:r>
              <a:rPr lang="en-GB" dirty="0">
                <a:cs typeface="Courier New" panose="02070309020205020404" pitchFamily="49" charset="0"/>
              </a:rPr>
              <a:t>in our Jest tests…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861317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5563">
              <a:tabLst>
                <a:tab pos="446088" algn="l"/>
              </a:tabLst>
            </a:pPr>
            <a:r>
              <a:rPr lang="en-GB" dirty="0">
                <a:latin typeface="+mj-lt"/>
                <a:cs typeface="Courier New" panose="02070309020205020404" pitchFamily="49" charset="0"/>
              </a:rPr>
              <a:t>Using Manual Mocks in a Test - Example 1</a:t>
            </a:r>
            <a:endParaRPr lang="en-GB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1147378" y="801892"/>
            <a:ext cx="7915541" cy="3547021"/>
          </a:xfrm>
        </p:spPr>
        <p:txBody>
          <a:bodyPr/>
          <a:lstStyle/>
          <a:p>
            <a:r>
              <a:rPr lang="en-GB" dirty="0">
                <a:cs typeface="Courier New" panose="02070309020205020404" pitchFamily="49" charset="0"/>
              </a:rPr>
              <a:t>Here's a simple example of how to use manual mocks in a test:</a:t>
            </a:r>
          </a:p>
          <a:p>
            <a:pPr lvl="1"/>
            <a:endParaRPr lang="en-GB" dirty="0">
              <a:cs typeface="Courier New" panose="02070309020205020404" pitchFamily="49" charset="0"/>
            </a:endParaRPr>
          </a:p>
          <a:p>
            <a:pPr lvl="1"/>
            <a:endParaRPr lang="en-GB" dirty="0">
              <a:cs typeface="Courier New" panose="02070309020205020404" pitchFamily="49" charset="0"/>
            </a:endParaRPr>
          </a:p>
          <a:p>
            <a:pPr lvl="1"/>
            <a:endParaRPr lang="en-GB" dirty="0">
              <a:cs typeface="Courier New" panose="02070309020205020404" pitchFamily="49" charset="0"/>
            </a:endParaRPr>
          </a:p>
          <a:p>
            <a:pPr lvl="1"/>
            <a:endParaRPr lang="en-GB" dirty="0">
              <a:cs typeface="Courier New" panose="02070309020205020404" pitchFamily="49" charset="0"/>
            </a:endParaRPr>
          </a:p>
          <a:p>
            <a:pPr lvl="1"/>
            <a:endParaRPr lang="en-GB" dirty="0">
              <a:cs typeface="Courier New" panose="02070309020205020404" pitchFamily="49" charset="0"/>
            </a:endParaRPr>
          </a:p>
          <a:p>
            <a:r>
              <a:rPr lang="en-GB" dirty="0">
                <a:cs typeface="Courier New" panose="02070309020205020404" pitchFamily="49" charset="0"/>
              </a:rPr>
              <a:t>Notes:</a:t>
            </a:r>
          </a:p>
          <a:p>
            <a:pPr lvl="1"/>
            <a:r>
              <a:rPr lang="en-GB" dirty="0">
                <a:cs typeface="Courier New" panose="02070309020205020404" pitchFamily="49" charset="0"/>
              </a:rPr>
              <a:t>We mock the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restClient</a:t>
            </a:r>
            <a:r>
              <a:rPr lang="en-GB" dirty="0">
                <a:cs typeface="Courier New" panose="02070309020205020404" pitchFamily="49" charset="0"/>
              </a:rPr>
              <a:t> module - </a:t>
            </a:r>
            <a:br>
              <a:rPr lang="en-GB" dirty="0">
                <a:cs typeface="Courier New" panose="02070309020205020404" pitchFamily="49" charset="0"/>
              </a:rPr>
            </a:br>
            <a:r>
              <a:rPr lang="en-GB" dirty="0">
                <a:cs typeface="Courier New" panose="02070309020205020404" pitchFamily="49" charset="0"/>
              </a:rPr>
              <a:t>Jest will detect and use our manual mock  </a:t>
            </a:r>
          </a:p>
          <a:p>
            <a:pPr lvl="1"/>
            <a:r>
              <a:rPr lang="en-GB" dirty="0">
                <a:latin typeface="+mj-lt"/>
                <a:cs typeface="Courier New" panose="02070309020205020404" pitchFamily="49" charset="0"/>
              </a:rPr>
              <a:t>We create a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ProductManager</a:t>
            </a:r>
            <a:r>
              <a:rPr lang="en-GB" dirty="0">
                <a:latin typeface="+mj-lt"/>
                <a:cs typeface="Courier New" panose="02070309020205020404" pitchFamily="49" charset="0"/>
              </a:rPr>
              <a:t> object,</a:t>
            </a:r>
            <a:br>
              <a:rPr lang="en-GB" dirty="0">
                <a:latin typeface="+mj-lt"/>
                <a:cs typeface="Courier New" panose="02070309020205020404" pitchFamily="49" charset="0"/>
              </a:rPr>
            </a:br>
            <a:r>
              <a:rPr lang="en-GB" dirty="0">
                <a:latin typeface="+mj-lt"/>
                <a:cs typeface="Courier New" panose="02070309020205020404" pitchFamily="49" charset="0"/>
              </a:rPr>
              <a:t>which creates a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RestClient</a:t>
            </a:r>
            <a:r>
              <a:rPr lang="en-GB" dirty="0">
                <a:latin typeface="+mj-lt"/>
                <a:cs typeface="Courier New" panose="02070309020205020404" pitchFamily="49" charset="0"/>
              </a:rPr>
              <a:t> object internally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ED6131-3DD5-4A59-9609-BB381CC5480A}"/>
              </a:ext>
            </a:extLst>
          </p:cNvPr>
          <p:cNvSpPr txBox="1"/>
          <p:nvPr/>
        </p:nvSpPr>
        <p:spPr>
          <a:xfrm>
            <a:off x="4674583" y="2630784"/>
            <a:ext cx="18774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productManager.test.js</a:t>
            </a:r>
          </a:p>
        </p:txBody>
      </p:sp>
      <p:sp>
        <p:nvSpPr>
          <p:cNvPr id="10" name="Rectangle 14">
            <a:extLst>
              <a:ext uri="{FF2B5EF4-FFF2-40B4-BE49-F238E27FC236}">
                <a16:creationId xmlns:a16="http://schemas.microsoft.com/office/drawing/2014/main" id="{C3881BDE-7D06-4215-BD96-DD0BE81E0A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1228717"/>
            <a:ext cx="4785287" cy="1324081"/>
          </a:xfrm>
          <a:prstGeom prst="rect">
            <a:avLst/>
          </a:prstGeom>
          <a:solidFill>
            <a:srgbClr val="FFE79B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const pm = require('./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productManager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');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const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rc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= require('./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restClient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jest.mock('./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restClient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');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test('check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ProductManager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can be created', () =&gt;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const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productManager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pm.ProductManager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</p:txBody>
      </p:sp>
      <p:sp>
        <p:nvSpPr>
          <p:cNvPr id="11" name="Rectangle 14">
            <a:extLst>
              <a:ext uri="{FF2B5EF4-FFF2-40B4-BE49-F238E27FC236}">
                <a16:creationId xmlns:a16="http://schemas.microsoft.com/office/drawing/2014/main" id="{B2CD33D6-2039-434F-8F89-2EC39FCDA8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1228717"/>
            <a:ext cx="4785287" cy="1324081"/>
          </a:xfrm>
          <a:prstGeom prst="rect">
            <a:avLst/>
          </a:prstGeom>
          <a:solidFill>
            <a:srgbClr val="FFE79B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const pm = require('./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productManager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');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const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rc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= require('./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restClient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jest.mock('./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restClient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');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test('check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ProductManager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can be created', () =&gt;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const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productManager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pm.ProductManager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</p:txBody>
      </p:sp>
      <p:sp>
        <p:nvSpPr>
          <p:cNvPr id="12" name="Rectangle 14">
            <a:extLst>
              <a:ext uri="{FF2B5EF4-FFF2-40B4-BE49-F238E27FC236}">
                <a16:creationId xmlns:a16="http://schemas.microsoft.com/office/drawing/2014/main" id="{62FF2B7E-FC51-4B53-8445-4FAB5C86C1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1228717"/>
            <a:ext cx="4785287" cy="1324081"/>
          </a:xfrm>
          <a:prstGeom prst="rect">
            <a:avLst/>
          </a:prstGeom>
          <a:solidFill>
            <a:srgbClr val="FFE79B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const pm = require('./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productManager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');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const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rc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= require('./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restClient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jest.mock('./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restClient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');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test('check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ProductManager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can be created', () =&gt;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productManager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pm.ProductManager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1040023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097148" y="4604"/>
            <a:ext cx="7548179" cy="560552"/>
          </a:xfrm>
        </p:spPr>
        <p:txBody>
          <a:bodyPr/>
          <a:lstStyle/>
          <a:p>
            <a:pPr marL="55563">
              <a:tabLst>
                <a:tab pos="446088" algn="l"/>
              </a:tabLst>
            </a:pPr>
            <a:r>
              <a:rPr lang="en-GB" dirty="0">
                <a:latin typeface="+mj-lt"/>
                <a:cs typeface="Courier New" panose="02070309020205020404" pitchFamily="49" charset="0"/>
              </a:rPr>
              <a:t>Running the Test</a:t>
            </a:r>
            <a:endParaRPr lang="en-GB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1147379" y="800557"/>
            <a:ext cx="7539420" cy="3547021"/>
          </a:xfrm>
        </p:spPr>
        <p:txBody>
          <a:bodyPr/>
          <a:lstStyle/>
          <a:p>
            <a:r>
              <a:rPr lang="en-GB" dirty="0">
                <a:cs typeface="Courier New" panose="02070309020205020404" pitchFamily="49" charset="0"/>
              </a:rPr>
              <a:t>Run the test as follows:</a:t>
            </a: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C8CBA6-F7F1-424C-BC58-2F6EB3936B23}"/>
              </a:ext>
            </a:extLst>
          </p:cNvPr>
          <p:cNvSpPr txBox="1"/>
          <p:nvPr/>
        </p:nvSpPr>
        <p:spPr>
          <a:xfrm>
            <a:off x="1559628" y="1204794"/>
            <a:ext cx="5031672" cy="2769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jest -t </a:t>
            </a:r>
            <a:r>
              <a:rPr lang="en-GB" sz="12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"check </a:t>
            </a:r>
            <a:r>
              <a:rPr lang="en-GB" sz="1200" b="1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ProductManager</a:t>
            </a:r>
            <a:r>
              <a:rPr lang="en-GB" sz="12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can be created"</a:t>
            </a:r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61B08221-E797-4C17-AC37-CD71DBB5D133}"/>
              </a:ext>
            </a:extLst>
          </p:cNvPr>
          <p:cNvSpPr/>
          <p:nvPr/>
        </p:nvSpPr>
        <p:spPr>
          <a:xfrm>
            <a:off x="1731436" y="1502759"/>
            <a:ext cx="275275" cy="313345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92A8DA-5132-4720-A140-E5D989E25F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9628" y="1852001"/>
            <a:ext cx="5024657" cy="250979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87B0925-2F7C-4702-8500-C3967B34279B}"/>
              </a:ext>
            </a:extLst>
          </p:cNvPr>
          <p:cNvSpPr/>
          <p:nvPr/>
        </p:nvSpPr>
        <p:spPr>
          <a:xfrm>
            <a:off x="1606122" y="2184137"/>
            <a:ext cx="4074529" cy="473782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4961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5563">
              <a:tabLst>
                <a:tab pos="446088" algn="l"/>
              </a:tabLst>
            </a:pPr>
            <a:r>
              <a:rPr lang="en-GB" dirty="0">
                <a:latin typeface="+mj-lt"/>
                <a:cs typeface="Courier New" panose="02070309020205020404" pitchFamily="49" charset="0"/>
              </a:rPr>
              <a:t>Using Manual Mocks in a Test - Example 2</a:t>
            </a:r>
            <a:endParaRPr lang="en-GB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1147378" y="801892"/>
            <a:ext cx="7915541" cy="3547021"/>
          </a:xfrm>
        </p:spPr>
        <p:txBody>
          <a:bodyPr/>
          <a:lstStyle/>
          <a:p>
            <a:r>
              <a:rPr lang="en-GB" dirty="0">
                <a:cs typeface="Courier New" panose="02070309020205020404" pitchFamily="49" charset="0"/>
              </a:rPr>
              <a:t>This example causes a method in our mock class to be called:</a:t>
            </a:r>
          </a:p>
          <a:p>
            <a:endParaRPr lang="en-GB" dirty="0">
              <a:cs typeface="Courier New" panose="02070309020205020404" pitchFamily="49" charset="0"/>
            </a:endParaRPr>
          </a:p>
          <a:p>
            <a:endParaRPr lang="en-GB" dirty="0">
              <a:cs typeface="Courier New" panose="02070309020205020404" pitchFamily="49" charset="0"/>
            </a:endParaRPr>
          </a:p>
          <a:p>
            <a:endParaRPr lang="en-GB" dirty="0">
              <a:cs typeface="Courier New" panose="02070309020205020404" pitchFamily="49" charset="0"/>
            </a:endParaRPr>
          </a:p>
          <a:p>
            <a:r>
              <a:rPr lang="en-GB" dirty="0">
                <a:cs typeface="Courier New" panose="02070309020205020404" pitchFamily="49" charset="0"/>
              </a:rPr>
              <a:t>Notes:</a:t>
            </a:r>
          </a:p>
          <a:p>
            <a:pPr lvl="1"/>
            <a:r>
              <a:rPr lang="en-GB" dirty="0">
                <a:cs typeface="Courier New" panose="02070309020205020404" pitchFamily="49" charset="0"/>
              </a:rPr>
              <a:t>We call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removeProducts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dirty="0">
                <a:cs typeface="Courier New" panose="02070309020205020404" pitchFamily="49" charset="0"/>
              </a:rPr>
              <a:t> on a</a:t>
            </a:r>
            <a:br>
              <a:rPr lang="en-GB" dirty="0">
                <a:cs typeface="Courier New" panose="02070309020205020404" pitchFamily="49" charset="0"/>
              </a:rPr>
            </a:b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ProductManager</a:t>
            </a:r>
            <a:r>
              <a:rPr lang="en-GB" dirty="0">
                <a:latin typeface="+mj-lt"/>
                <a:cs typeface="Courier New" panose="02070309020205020404" pitchFamily="49" charset="0"/>
              </a:rPr>
              <a:t> object</a:t>
            </a:r>
          </a:p>
          <a:p>
            <a:pPr lvl="1"/>
            <a:r>
              <a:rPr lang="en-GB" dirty="0">
                <a:latin typeface="+mj-lt"/>
                <a:cs typeface="Courier New" panose="02070309020205020404" pitchFamily="49" charset="0"/>
              </a:rPr>
              <a:t>This causes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delete()</a:t>
            </a:r>
            <a:r>
              <a:rPr lang="en-GB" dirty="0">
                <a:latin typeface="+mj-lt"/>
                <a:cs typeface="Courier New" panose="02070309020205020404" pitchFamily="49" charset="0"/>
              </a:rPr>
              <a:t> to be called</a:t>
            </a:r>
            <a:br>
              <a:rPr lang="en-GB" dirty="0">
                <a:latin typeface="+mj-lt"/>
                <a:cs typeface="Courier New" panose="02070309020205020404" pitchFamily="49" charset="0"/>
              </a:rPr>
            </a:br>
            <a:r>
              <a:rPr lang="en-GB" dirty="0">
                <a:latin typeface="+mj-lt"/>
                <a:cs typeface="Courier New" panose="02070309020205020404" pitchFamily="49" charset="0"/>
              </a:rPr>
              <a:t>3 times on our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RestClient</a:t>
            </a:r>
            <a:r>
              <a:rPr lang="en-GB" dirty="0">
                <a:latin typeface="+mj-lt"/>
                <a:cs typeface="Courier New" panose="02070309020205020404" pitchFamily="49" charset="0"/>
              </a:rPr>
              <a:t> mock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ED6131-3DD5-4A59-9609-BB381CC5480A}"/>
              </a:ext>
            </a:extLst>
          </p:cNvPr>
          <p:cNvSpPr txBox="1"/>
          <p:nvPr/>
        </p:nvSpPr>
        <p:spPr>
          <a:xfrm>
            <a:off x="4674583" y="2033818"/>
            <a:ext cx="18774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productManager.test.js</a:t>
            </a:r>
          </a:p>
        </p:txBody>
      </p:sp>
      <p:sp>
        <p:nvSpPr>
          <p:cNvPr id="12" name="Rectangle 14">
            <a:extLst>
              <a:ext uri="{FF2B5EF4-FFF2-40B4-BE49-F238E27FC236}">
                <a16:creationId xmlns:a16="http://schemas.microsoft.com/office/drawing/2014/main" id="{62FF2B7E-FC51-4B53-8445-4FAB5C86C1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1232747"/>
            <a:ext cx="4785287" cy="708528"/>
          </a:xfrm>
          <a:prstGeom prst="rect">
            <a:avLst/>
          </a:prstGeom>
          <a:solidFill>
            <a:srgbClr val="FFE79B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test('check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ProductManager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delete() works', () =&gt;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const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productManager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pm.ProductManager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productManager.removeProducts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(101, 102, 103);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</p:txBody>
      </p:sp>
      <p:sp>
        <p:nvSpPr>
          <p:cNvPr id="8" name="Rectangle 14">
            <a:extLst>
              <a:ext uri="{FF2B5EF4-FFF2-40B4-BE49-F238E27FC236}">
                <a16:creationId xmlns:a16="http://schemas.microsoft.com/office/drawing/2014/main" id="{75D4B7FF-1958-4968-B2AB-EBC60028FB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1232747"/>
            <a:ext cx="4785287" cy="708528"/>
          </a:xfrm>
          <a:prstGeom prst="rect">
            <a:avLst/>
          </a:prstGeom>
          <a:solidFill>
            <a:srgbClr val="FFE79B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test('check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ProductManager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delete() works', () =&gt;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const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productManager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pm.ProductManager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productManager.removeProducts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(101, 102, 103);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751351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097148" y="4604"/>
            <a:ext cx="7548179" cy="560552"/>
          </a:xfrm>
        </p:spPr>
        <p:txBody>
          <a:bodyPr/>
          <a:lstStyle/>
          <a:p>
            <a:pPr marL="55563">
              <a:tabLst>
                <a:tab pos="446088" algn="l"/>
              </a:tabLst>
            </a:pPr>
            <a:r>
              <a:rPr lang="en-GB" dirty="0">
                <a:latin typeface="+mj-lt"/>
                <a:cs typeface="Courier New" panose="02070309020205020404" pitchFamily="49" charset="0"/>
              </a:rPr>
              <a:t>Running the Test</a:t>
            </a:r>
            <a:endParaRPr lang="en-GB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1147379" y="800557"/>
            <a:ext cx="7539420" cy="3547021"/>
          </a:xfrm>
        </p:spPr>
        <p:txBody>
          <a:bodyPr/>
          <a:lstStyle/>
          <a:p>
            <a:r>
              <a:rPr lang="en-GB" dirty="0">
                <a:cs typeface="Courier New" panose="02070309020205020404" pitchFamily="49" charset="0"/>
              </a:rPr>
              <a:t>Run the test as follows:</a:t>
            </a: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C8CBA6-F7F1-424C-BC58-2F6EB3936B23}"/>
              </a:ext>
            </a:extLst>
          </p:cNvPr>
          <p:cNvSpPr txBox="1"/>
          <p:nvPr/>
        </p:nvSpPr>
        <p:spPr>
          <a:xfrm>
            <a:off x="1559628" y="1204794"/>
            <a:ext cx="5031672" cy="2769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jest -t </a:t>
            </a:r>
            <a:r>
              <a:rPr lang="en-GB" sz="12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"check </a:t>
            </a:r>
            <a:r>
              <a:rPr lang="en-GB" sz="1200" b="1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ProductManager</a:t>
            </a:r>
            <a:r>
              <a:rPr lang="en-GB" sz="12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delete work"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07BB0E9-6C56-44A1-954A-CDBC074884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9629" y="1640157"/>
            <a:ext cx="3993546" cy="3453005"/>
          </a:xfrm>
          <a:prstGeom prst="rect">
            <a:avLst/>
          </a:prstGeom>
        </p:spPr>
      </p:pic>
      <p:sp>
        <p:nvSpPr>
          <p:cNvPr id="4" name="Arrow: Down 3">
            <a:extLst>
              <a:ext uri="{FF2B5EF4-FFF2-40B4-BE49-F238E27FC236}">
                <a16:creationId xmlns:a16="http://schemas.microsoft.com/office/drawing/2014/main" id="{61B08221-E797-4C17-AC37-CD71DBB5D133}"/>
              </a:ext>
            </a:extLst>
          </p:cNvPr>
          <p:cNvSpPr/>
          <p:nvPr/>
        </p:nvSpPr>
        <p:spPr>
          <a:xfrm>
            <a:off x="1731436" y="1502760"/>
            <a:ext cx="234761" cy="267228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87B0925-2F7C-4702-8500-C3967B34279B}"/>
              </a:ext>
            </a:extLst>
          </p:cNvPr>
          <p:cNvSpPr/>
          <p:nvPr/>
        </p:nvSpPr>
        <p:spPr>
          <a:xfrm>
            <a:off x="1601384" y="2297844"/>
            <a:ext cx="2999043" cy="1516103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7105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5563">
              <a:tabLst>
                <a:tab pos="446088" algn="l"/>
              </a:tabLst>
            </a:pPr>
            <a:r>
              <a:rPr lang="en-GB" dirty="0">
                <a:latin typeface="+mj-lt"/>
                <a:cs typeface="Courier New" panose="02070309020205020404" pitchFamily="49" charset="0"/>
              </a:rPr>
              <a:t>Using Manual Mocks in a Test - Example 3</a:t>
            </a:r>
            <a:endParaRPr lang="en-GB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1147378" y="801892"/>
            <a:ext cx="7915541" cy="3547021"/>
          </a:xfrm>
        </p:spPr>
        <p:txBody>
          <a:bodyPr/>
          <a:lstStyle/>
          <a:p>
            <a:r>
              <a:rPr lang="en-GB" dirty="0">
                <a:cs typeface="Courier New" panose="02070309020205020404" pitchFamily="49" charset="0"/>
              </a:rPr>
              <a:t>This example calls a mock method that returns a fixed result:</a:t>
            </a:r>
          </a:p>
          <a:p>
            <a:pPr lvl="2"/>
            <a:endParaRPr lang="en-GB" dirty="0">
              <a:cs typeface="Courier New" panose="02070309020205020404" pitchFamily="49" charset="0"/>
            </a:endParaRPr>
          </a:p>
          <a:p>
            <a:pPr lvl="1"/>
            <a:endParaRPr lang="en-GB" dirty="0">
              <a:cs typeface="Courier New" panose="02070309020205020404" pitchFamily="49" charset="0"/>
            </a:endParaRPr>
          </a:p>
          <a:p>
            <a:pPr lvl="1"/>
            <a:endParaRPr lang="en-GB" dirty="0">
              <a:cs typeface="Courier New" panose="02070309020205020404" pitchFamily="49" charset="0"/>
            </a:endParaRPr>
          </a:p>
          <a:p>
            <a:pPr lvl="1"/>
            <a:endParaRPr lang="en-GB" dirty="0">
              <a:cs typeface="Courier New" panose="02070309020205020404" pitchFamily="49" charset="0"/>
            </a:endParaRPr>
          </a:p>
          <a:p>
            <a:r>
              <a:rPr lang="en-GB" dirty="0">
                <a:cs typeface="Courier New" panose="02070309020205020404" pitchFamily="49" charset="0"/>
              </a:rPr>
              <a:t>Notes:</a:t>
            </a:r>
          </a:p>
          <a:p>
            <a:pPr lvl="1"/>
            <a:r>
              <a:rPr lang="en-GB" dirty="0">
                <a:cs typeface="Courier New" panose="02070309020205020404" pitchFamily="49" charset="0"/>
              </a:rPr>
              <a:t>We call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getStockCount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dirty="0">
                <a:cs typeface="Courier New" panose="02070309020205020404" pitchFamily="49" charset="0"/>
              </a:rPr>
              <a:t> on a</a:t>
            </a:r>
            <a:br>
              <a:rPr lang="en-GB" dirty="0">
                <a:cs typeface="Courier New" panose="02070309020205020404" pitchFamily="49" charset="0"/>
              </a:rPr>
            </a:b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ProductManager</a:t>
            </a:r>
            <a:r>
              <a:rPr lang="en-GB" dirty="0">
                <a:cs typeface="Courier New" panose="02070309020205020404" pitchFamily="49" charset="0"/>
              </a:rPr>
              <a:t> object</a:t>
            </a:r>
          </a:p>
          <a:p>
            <a:pPr lvl="1"/>
            <a:r>
              <a:rPr lang="en-GB" dirty="0">
                <a:cs typeface="Courier New" panose="02070309020205020404" pitchFamily="49" charset="0"/>
              </a:rPr>
              <a:t>This calls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getAll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dirty="0">
                <a:cs typeface="Courier New" panose="02070309020205020404" pitchFamily="49" charset="0"/>
              </a:rPr>
              <a:t> on the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RestClient</a:t>
            </a:r>
            <a:br>
              <a:rPr lang="en-GB" dirty="0">
                <a:cs typeface="Courier New" panose="02070309020205020404" pitchFamily="49" charset="0"/>
              </a:rPr>
            </a:br>
            <a:r>
              <a:rPr lang="en-GB" dirty="0">
                <a:cs typeface="Courier New" panose="02070309020205020404" pitchFamily="49" charset="0"/>
              </a:rPr>
              <a:t>mock, which returns a hard-coded array</a:t>
            </a:r>
          </a:p>
          <a:p>
            <a:pPr lvl="1"/>
            <a:r>
              <a:rPr lang="en-GB" dirty="0">
                <a:cs typeface="Courier New" panose="02070309020205020404" pitchFamily="49" charset="0"/>
              </a:rPr>
              <a:t>We verify the calculated stock count</a:t>
            </a:r>
            <a:br>
              <a:rPr lang="en-GB" dirty="0">
                <a:cs typeface="Courier New" panose="02070309020205020404" pitchFamily="49" charset="0"/>
              </a:rPr>
            </a:br>
            <a:r>
              <a:rPr lang="en-GB" dirty="0">
                <a:cs typeface="Courier New" panose="02070309020205020404" pitchFamily="49" charset="0"/>
              </a:rPr>
              <a:t>is correct for this array</a:t>
            </a:r>
          </a:p>
          <a:p>
            <a:pPr lvl="1"/>
            <a:endParaRPr lang="en-GB" dirty="0"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ED6131-3DD5-4A59-9609-BB381CC5480A}"/>
              </a:ext>
            </a:extLst>
          </p:cNvPr>
          <p:cNvSpPr txBox="1"/>
          <p:nvPr/>
        </p:nvSpPr>
        <p:spPr>
          <a:xfrm>
            <a:off x="4674583" y="2171215"/>
            <a:ext cx="18774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productManager.test.js</a:t>
            </a:r>
          </a:p>
        </p:txBody>
      </p:sp>
      <p:sp>
        <p:nvSpPr>
          <p:cNvPr id="10" name="Rectangle 14">
            <a:extLst>
              <a:ext uri="{FF2B5EF4-FFF2-40B4-BE49-F238E27FC236}">
                <a16:creationId xmlns:a16="http://schemas.microsoft.com/office/drawing/2014/main" id="{C3881BDE-7D06-4215-BD96-DD0BE81E0A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1232747"/>
            <a:ext cx="4785287" cy="862417"/>
          </a:xfrm>
          <a:prstGeom prst="rect">
            <a:avLst/>
          </a:prstGeom>
          <a:solidFill>
            <a:srgbClr val="FFE79B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test('check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ProductManager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getStockCount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works', () =&gt;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const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productManager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pm.ProductManager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const result =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productManager.getStockCount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expect(result).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resolves.toBe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(18);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</p:txBody>
      </p:sp>
      <p:sp>
        <p:nvSpPr>
          <p:cNvPr id="9" name="Rectangle 14">
            <a:extLst>
              <a:ext uri="{FF2B5EF4-FFF2-40B4-BE49-F238E27FC236}">
                <a16:creationId xmlns:a16="http://schemas.microsoft.com/office/drawing/2014/main" id="{2A4365E2-3B0F-484F-8141-13AB42C7BB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1232747"/>
            <a:ext cx="4785287" cy="862417"/>
          </a:xfrm>
          <a:prstGeom prst="rect">
            <a:avLst/>
          </a:prstGeom>
          <a:solidFill>
            <a:srgbClr val="FFE79B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test('check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ProductManager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getStockCount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works', () =&gt;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const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productManager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pm.ProductManager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 result =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productManager.getStockCount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expect(result).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resolves.toBe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(18);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</p:txBody>
      </p:sp>
      <p:sp>
        <p:nvSpPr>
          <p:cNvPr id="13" name="Rectangle 14">
            <a:extLst>
              <a:ext uri="{FF2B5EF4-FFF2-40B4-BE49-F238E27FC236}">
                <a16:creationId xmlns:a16="http://schemas.microsoft.com/office/drawing/2014/main" id="{499F9283-22FB-433F-8F40-8CCC051112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1232747"/>
            <a:ext cx="4785287" cy="862417"/>
          </a:xfrm>
          <a:prstGeom prst="rect">
            <a:avLst/>
          </a:prstGeom>
          <a:solidFill>
            <a:srgbClr val="FFE79B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test('check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ProductManager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getStockCount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works', () =&gt;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const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productManager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pm.ProductManager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const result =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productManager.getStockCount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expect(result).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resolves.toBe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(18);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2473738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3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097148" y="4604"/>
            <a:ext cx="7548179" cy="560552"/>
          </a:xfrm>
        </p:spPr>
        <p:txBody>
          <a:bodyPr/>
          <a:lstStyle/>
          <a:p>
            <a:pPr marL="55563">
              <a:tabLst>
                <a:tab pos="446088" algn="l"/>
              </a:tabLst>
            </a:pPr>
            <a:r>
              <a:rPr lang="en-GB" dirty="0">
                <a:latin typeface="+mj-lt"/>
                <a:cs typeface="Courier New" panose="02070309020205020404" pitchFamily="49" charset="0"/>
              </a:rPr>
              <a:t>Running the Test</a:t>
            </a:r>
            <a:endParaRPr lang="en-GB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1147379" y="800557"/>
            <a:ext cx="7539420" cy="3547021"/>
          </a:xfrm>
        </p:spPr>
        <p:txBody>
          <a:bodyPr/>
          <a:lstStyle/>
          <a:p>
            <a:r>
              <a:rPr lang="en-GB" dirty="0">
                <a:cs typeface="Courier New" panose="02070309020205020404" pitchFamily="49" charset="0"/>
              </a:rPr>
              <a:t>Run the test as follows:</a:t>
            </a: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C8CBA6-F7F1-424C-BC58-2F6EB3936B23}"/>
              </a:ext>
            </a:extLst>
          </p:cNvPr>
          <p:cNvSpPr txBox="1"/>
          <p:nvPr/>
        </p:nvSpPr>
        <p:spPr>
          <a:xfrm>
            <a:off x="1559628" y="1204794"/>
            <a:ext cx="5031672" cy="2769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jest -t </a:t>
            </a:r>
            <a:r>
              <a:rPr lang="en-GB" sz="12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"check </a:t>
            </a:r>
            <a:r>
              <a:rPr lang="en-GB" sz="1200" b="1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ProductManager</a:t>
            </a:r>
            <a:r>
              <a:rPr lang="en-GB" sz="12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b="1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getStockCount</a:t>
            </a:r>
            <a:r>
              <a:rPr lang="en-GB" sz="12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works"</a:t>
            </a:r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61B08221-E797-4C17-AC37-CD71DBB5D133}"/>
              </a:ext>
            </a:extLst>
          </p:cNvPr>
          <p:cNvSpPr/>
          <p:nvPr/>
        </p:nvSpPr>
        <p:spPr>
          <a:xfrm>
            <a:off x="1731436" y="1502759"/>
            <a:ext cx="275275" cy="313345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9F2C1A8-1CD7-4006-9AC0-3960048FDE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9629" y="1849270"/>
            <a:ext cx="5031672" cy="297427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87B0925-2F7C-4702-8500-C3967B34279B}"/>
              </a:ext>
            </a:extLst>
          </p:cNvPr>
          <p:cNvSpPr/>
          <p:nvPr/>
        </p:nvSpPr>
        <p:spPr>
          <a:xfrm>
            <a:off x="1606122" y="2686345"/>
            <a:ext cx="4074529" cy="478521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9574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5563">
              <a:tabLst>
                <a:tab pos="446088" algn="l"/>
              </a:tabLst>
            </a:pPr>
            <a:r>
              <a:rPr lang="en-GB" dirty="0">
                <a:latin typeface="+mj-lt"/>
                <a:cs typeface="Courier New" panose="02070309020205020404" pitchFamily="49" charset="0"/>
              </a:rPr>
              <a:t>Writing Test 1</a:t>
            </a:r>
            <a:endParaRPr lang="en-GB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1147379" y="801892"/>
            <a:ext cx="7539420" cy="3547021"/>
          </a:xfrm>
        </p:spPr>
        <p:txBody>
          <a:bodyPr/>
          <a:lstStyle/>
          <a:p>
            <a:r>
              <a:rPr lang="en-GB" dirty="0">
                <a:cs typeface="Courier New" panose="02070309020205020404" pitchFamily="49" charset="0"/>
              </a:rPr>
              <a:t>Here's our first test: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+mj-lt"/>
                <a:cs typeface="Courier New" panose="02070309020205020404" pitchFamily="49" charset="0"/>
              </a:rPr>
              <a:t>Notes:</a:t>
            </a:r>
          </a:p>
          <a:p>
            <a:pPr lvl="1"/>
            <a:r>
              <a:rPr lang="en-GB" dirty="0">
                <a:latin typeface="+mj-lt"/>
                <a:cs typeface="Courier New" panose="02070309020205020404" pitchFamily="49" charset="0"/>
              </a:rPr>
              <a:t>Invoke the function-under-test</a:t>
            </a:r>
          </a:p>
          <a:p>
            <a:pPr lvl="1"/>
            <a:r>
              <a:rPr lang="en-GB" dirty="0">
                <a:latin typeface="+mj-lt"/>
                <a:cs typeface="Courier New" panose="02070309020205020404" pitchFamily="49" charset="0"/>
              </a:rPr>
              <a:t>Verify it called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info()</a:t>
            </a:r>
            <a:r>
              <a:rPr lang="en-GB" dirty="0">
                <a:latin typeface="+mj-lt"/>
                <a:cs typeface="Courier New" panose="02070309020205020404" pitchFamily="49" charset="0"/>
              </a:rPr>
              <a:t> correctly </a:t>
            </a:r>
          </a:p>
          <a:p>
            <a:pPr lvl="1"/>
            <a:r>
              <a:rPr lang="en-GB" dirty="0">
                <a:latin typeface="+mj-lt"/>
                <a:cs typeface="Courier New" panose="02070309020205020404" pitchFamily="49" charset="0"/>
              </a:rPr>
              <a:t>Verify it didn't call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warn()</a:t>
            </a:r>
            <a:r>
              <a:rPr lang="en-GB" dirty="0">
                <a:latin typeface="+mj-lt"/>
                <a:cs typeface="Courier New" panose="02070309020205020404" pitchFamily="49" charset="0"/>
              </a:rPr>
              <a:t> or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error()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ED6131-3DD5-4A59-9609-BB381CC5480A}"/>
              </a:ext>
            </a:extLst>
          </p:cNvPr>
          <p:cNvSpPr txBox="1"/>
          <p:nvPr/>
        </p:nvSpPr>
        <p:spPr>
          <a:xfrm>
            <a:off x="4981951" y="2666564"/>
            <a:ext cx="15696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operations.test.js</a:t>
            </a:r>
          </a:p>
        </p:txBody>
      </p:sp>
      <p:sp>
        <p:nvSpPr>
          <p:cNvPr id="8" name="Rectangle 14">
            <a:extLst>
              <a:ext uri="{FF2B5EF4-FFF2-40B4-BE49-F238E27FC236}">
                <a16:creationId xmlns:a16="http://schemas.microsoft.com/office/drawing/2014/main" id="{7BEEE98C-0A13-4B6B-9E8E-4E3C7E0795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1243163"/>
            <a:ext cx="4785287" cy="1324081"/>
          </a:xfrm>
          <a:prstGeom prst="rect">
            <a:avLst/>
          </a:prstGeom>
          <a:solidFill>
            <a:srgbClr val="FFE79B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test('spying on a function - example 1', () =&gt; {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ops.divide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(10, 20);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expect(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infoMock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toHaveBeenCalledWith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('In divide(10,20)');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expect(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warnMock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not.toHaveBeenCalled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expect(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errorMock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not.toHaveBeenCalled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</p:txBody>
      </p:sp>
      <p:sp>
        <p:nvSpPr>
          <p:cNvPr id="10" name="Rectangle 14">
            <a:extLst>
              <a:ext uri="{FF2B5EF4-FFF2-40B4-BE49-F238E27FC236}">
                <a16:creationId xmlns:a16="http://schemas.microsoft.com/office/drawing/2014/main" id="{6E11929F-1FB5-4AC7-97EB-2B65CA8D80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1243163"/>
            <a:ext cx="4785287" cy="1324081"/>
          </a:xfrm>
          <a:prstGeom prst="rect">
            <a:avLst/>
          </a:prstGeom>
          <a:solidFill>
            <a:srgbClr val="FFE79B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test('spying on a function - example 1', () =&gt; {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ops.divide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(10, 20);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expect(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infoMock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toHaveBeenCalledWith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('In divide(10,20)');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expect(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warnMock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not.toHaveBeenCalled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expect(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errorMock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not.toHaveBeenCalled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</p:txBody>
      </p:sp>
      <p:sp>
        <p:nvSpPr>
          <p:cNvPr id="11" name="Rectangle 14">
            <a:extLst>
              <a:ext uri="{FF2B5EF4-FFF2-40B4-BE49-F238E27FC236}">
                <a16:creationId xmlns:a16="http://schemas.microsoft.com/office/drawing/2014/main" id="{9F899189-365B-4152-9210-A1E632F330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1243163"/>
            <a:ext cx="4785287" cy="1324081"/>
          </a:xfrm>
          <a:prstGeom prst="rect">
            <a:avLst/>
          </a:prstGeom>
          <a:solidFill>
            <a:srgbClr val="FFE79B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test('spying on a function - example 1', () =&gt; {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ops.divide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(10, 20);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expect(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infoMock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toHaveBeenCalledWith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('In divide(10,20)');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expect(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warnMock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not.toHaveBeenCalled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expect(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errorMock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not.toHaveBeenCalled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</p:txBody>
      </p:sp>
      <p:sp>
        <p:nvSpPr>
          <p:cNvPr id="12" name="Rectangle 14">
            <a:extLst>
              <a:ext uri="{FF2B5EF4-FFF2-40B4-BE49-F238E27FC236}">
                <a16:creationId xmlns:a16="http://schemas.microsoft.com/office/drawing/2014/main" id="{A77C0E7E-C8EA-46E4-BAED-57C692E775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1243163"/>
            <a:ext cx="4785287" cy="1324081"/>
          </a:xfrm>
          <a:prstGeom prst="rect">
            <a:avLst/>
          </a:prstGeom>
          <a:solidFill>
            <a:srgbClr val="FFE79B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test('spying on a function - example 1', () =&gt; {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ops.divide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(10, 20);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expect(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infoMock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toHaveBeenCalledWith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('In divide(10,20)');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expect(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warnMock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not.toHaveBeenCalled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expect(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errorMock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not.toHaveBeenCalled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1319134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097148" y="4604"/>
            <a:ext cx="7548179" cy="560552"/>
          </a:xfrm>
        </p:spPr>
        <p:txBody>
          <a:bodyPr/>
          <a:lstStyle/>
          <a:p>
            <a:pPr marL="55563">
              <a:tabLst>
                <a:tab pos="446088" algn="l"/>
              </a:tabLst>
            </a:pPr>
            <a:r>
              <a:rPr lang="en-GB" dirty="0">
                <a:latin typeface="+mj-lt"/>
                <a:cs typeface="Courier New" panose="02070309020205020404" pitchFamily="49" charset="0"/>
              </a:rPr>
              <a:t>Additional Tests</a:t>
            </a:r>
            <a:endParaRPr lang="en-GB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1147379" y="800557"/>
            <a:ext cx="7539420" cy="3547021"/>
          </a:xfrm>
        </p:spPr>
        <p:txBody>
          <a:bodyPr/>
          <a:lstStyle/>
          <a:p>
            <a:r>
              <a:rPr lang="en-GB" dirty="0">
                <a:cs typeface="Courier New" panose="02070309020205020404" pitchFamily="49" charset="0"/>
              </a:rPr>
              <a:t>There are 3 additional tests in our test suite:</a:t>
            </a: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+mj-lt"/>
                <a:cs typeface="Courier New" panose="02070309020205020404" pitchFamily="49" charset="0"/>
              </a:rPr>
              <a:t>Let's take a look at these tests…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598A7C-57B9-44FE-8D6E-1D54DACF12C8}"/>
              </a:ext>
            </a:extLst>
          </p:cNvPr>
          <p:cNvSpPr txBox="1"/>
          <p:nvPr/>
        </p:nvSpPr>
        <p:spPr>
          <a:xfrm>
            <a:off x="5157841" y="3483263"/>
            <a:ext cx="18774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productManager.test.js</a:t>
            </a:r>
          </a:p>
        </p:txBody>
      </p:sp>
      <p:sp>
        <p:nvSpPr>
          <p:cNvPr id="10" name="Rectangle 14">
            <a:extLst>
              <a:ext uri="{FF2B5EF4-FFF2-40B4-BE49-F238E27FC236}">
                <a16:creationId xmlns:a16="http://schemas.microsoft.com/office/drawing/2014/main" id="{19EB1441-6561-49EA-9F8D-1354B0626A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1225547"/>
            <a:ext cx="5256042" cy="554640"/>
          </a:xfrm>
          <a:prstGeom prst="rect">
            <a:avLst/>
          </a:prstGeom>
          <a:solidFill>
            <a:srgbClr val="FFE79B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test('check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ProductManager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getStockValue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works', () =&gt;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</p:txBody>
      </p:sp>
      <p:sp>
        <p:nvSpPr>
          <p:cNvPr id="11" name="Rectangle 14">
            <a:extLst>
              <a:ext uri="{FF2B5EF4-FFF2-40B4-BE49-F238E27FC236}">
                <a16:creationId xmlns:a16="http://schemas.microsoft.com/office/drawing/2014/main" id="{1DAFCA13-E1D5-45E8-B9EC-21A7609BFF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2036506"/>
            <a:ext cx="5256042" cy="554640"/>
          </a:xfrm>
          <a:prstGeom prst="rect">
            <a:avLst/>
          </a:prstGeom>
          <a:solidFill>
            <a:srgbClr val="FFE79B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test('check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ProductManager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getPriceOf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works - valid id', () =&gt;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</p:txBody>
      </p:sp>
      <p:sp>
        <p:nvSpPr>
          <p:cNvPr id="12" name="Rectangle 14">
            <a:extLst>
              <a:ext uri="{FF2B5EF4-FFF2-40B4-BE49-F238E27FC236}">
                <a16:creationId xmlns:a16="http://schemas.microsoft.com/office/drawing/2014/main" id="{B661A833-1AB6-4C28-A3BC-8A39F70401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2865740"/>
            <a:ext cx="5256042" cy="554640"/>
          </a:xfrm>
          <a:prstGeom prst="rect">
            <a:avLst/>
          </a:prstGeom>
          <a:solidFill>
            <a:srgbClr val="FFE79B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test('check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ProductManager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getPriceOf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works - invalid id', () =&gt;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1820089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  <p:bldP spid="11" grpId="0" animBg="1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5563">
              <a:tabLst>
                <a:tab pos="446088" algn="l"/>
              </a:tabLst>
            </a:pPr>
            <a:r>
              <a:rPr lang="en-GB" dirty="0">
                <a:latin typeface="+mj-lt"/>
                <a:cs typeface="Courier New" panose="02070309020205020404" pitchFamily="49" charset="0"/>
              </a:rPr>
              <a:t>Running Test 1</a:t>
            </a:r>
            <a:endParaRPr lang="en-GB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cs typeface="Courier New" panose="02070309020205020404" pitchFamily="49" charset="0"/>
              </a:rPr>
              <a:t>Run test 1 as follows:</a:t>
            </a: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C8CBA6-F7F1-424C-BC58-2F6EB3936B23}"/>
              </a:ext>
            </a:extLst>
          </p:cNvPr>
          <p:cNvSpPr txBox="1"/>
          <p:nvPr/>
        </p:nvSpPr>
        <p:spPr>
          <a:xfrm>
            <a:off x="1559628" y="1204794"/>
            <a:ext cx="5031672" cy="2769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jest -t </a:t>
            </a:r>
            <a:r>
              <a:rPr lang="en-GB" sz="12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"spying on a function - example 1"</a:t>
            </a:r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61B08221-E797-4C17-AC37-CD71DBB5D133}"/>
              </a:ext>
            </a:extLst>
          </p:cNvPr>
          <p:cNvSpPr/>
          <p:nvPr/>
        </p:nvSpPr>
        <p:spPr>
          <a:xfrm>
            <a:off x="1731436" y="1502759"/>
            <a:ext cx="275275" cy="313345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A2D6136-AF41-4919-BDF3-5E08AC122D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5124" y="1855648"/>
            <a:ext cx="5032424" cy="221185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27E420D-9398-462A-AF96-994E2424172F}"/>
              </a:ext>
            </a:extLst>
          </p:cNvPr>
          <p:cNvSpPr/>
          <p:nvPr/>
        </p:nvSpPr>
        <p:spPr>
          <a:xfrm>
            <a:off x="1594569" y="2297957"/>
            <a:ext cx="3058511" cy="153324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26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theme/theme1.xml><?xml version="1.0" encoding="utf-8"?>
<a:theme xmlns:a="http://schemas.openxmlformats.org/drawingml/2006/main" name="Standard_LiveLessons_2017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Standard_LiveLessons_2016.potm" id="{8C1633E9-E98A-446F-92F4-E3D84D4249FA}" vid="{A44C486B-6B48-42BE-B4AA-FE194AC140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Standard_LiveLessons_2017.potm</Template>
  <TotalTime>14268</TotalTime>
  <Words>7028</Words>
  <Application>Microsoft Office PowerPoint</Application>
  <PresentationFormat>On-screen Show (16:9)</PresentationFormat>
  <Paragraphs>1460</Paragraphs>
  <Slides>80</Slides>
  <Notes>80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80</vt:i4>
      </vt:variant>
    </vt:vector>
  </HeadingPairs>
  <TitlesOfParts>
    <vt:vector size="86" baseType="lpstr">
      <vt:lpstr>Arial</vt:lpstr>
      <vt:lpstr>Calibri</vt:lpstr>
      <vt:lpstr>Courier New</vt:lpstr>
      <vt:lpstr>Lucida Console</vt:lpstr>
      <vt:lpstr>Univers</vt:lpstr>
      <vt:lpstr>Standard_LiveLessons_2017</vt:lpstr>
      <vt:lpstr>Lesson 6: Additional Mocking Techniques</vt:lpstr>
      <vt:lpstr>Lesson 6: Additional Mocking Techniques</vt:lpstr>
      <vt:lpstr>Overview</vt:lpstr>
      <vt:lpstr>Example Scenario</vt:lpstr>
      <vt:lpstr>Defining Functions to be Spied Upon</vt:lpstr>
      <vt:lpstr>Calling Functions that are Spied Upon</vt:lpstr>
      <vt:lpstr>Setting up Spies in our Test Code</vt:lpstr>
      <vt:lpstr>Writing Test 1</vt:lpstr>
      <vt:lpstr>Running Test 1</vt:lpstr>
      <vt:lpstr>Writing Test 2</vt:lpstr>
      <vt:lpstr>Running Test 2</vt:lpstr>
      <vt:lpstr>Lesson 6: Additional Mocking Techniques</vt:lpstr>
      <vt:lpstr>Overview</vt:lpstr>
      <vt:lpstr>Example Scenario</vt:lpstr>
      <vt:lpstr>Writing the Code to be Tested</vt:lpstr>
      <vt:lpstr>Writing the Code to be Tested</vt:lpstr>
      <vt:lpstr>Setting up Spies in our Test Code</vt:lpstr>
      <vt:lpstr>Writing Simple Tests</vt:lpstr>
      <vt:lpstr>Running the Simple Tests</vt:lpstr>
      <vt:lpstr>Writing a Realistic Test</vt:lpstr>
      <vt:lpstr>Running the Test</vt:lpstr>
      <vt:lpstr>Lesson 6: Additional Mocking Techniques</vt:lpstr>
      <vt:lpstr>Overview</vt:lpstr>
      <vt:lpstr>Example that Uses a Real Timer</vt:lpstr>
      <vt:lpstr>Running the Test</vt:lpstr>
      <vt:lpstr>Defining Fake Timers</vt:lpstr>
      <vt:lpstr>Example of Using Fake Timers</vt:lpstr>
      <vt:lpstr>Example of Using Fake Timers</vt:lpstr>
      <vt:lpstr>Example of Using Fake Timers</vt:lpstr>
      <vt:lpstr>Example of Using Fake Timers</vt:lpstr>
      <vt:lpstr>Example of Using Fake Timers</vt:lpstr>
      <vt:lpstr>Example of Using Fake Timers</vt:lpstr>
      <vt:lpstr>Example of Using Fake Timers</vt:lpstr>
      <vt:lpstr>Running the Test</vt:lpstr>
      <vt:lpstr>Using Real Timers Again</vt:lpstr>
      <vt:lpstr>Running the Test</vt:lpstr>
      <vt:lpstr>Lesson 6: Additional Mocking Techniques</vt:lpstr>
      <vt:lpstr>Overview</vt:lpstr>
      <vt:lpstr>Running all Timers to Completion</vt:lpstr>
      <vt:lpstr>Running all Timers to Completion</vt:lpstr>
      <vt:lpstr>Running the Test</vt:lpstr>
      <vt:lpstr>Artificially Advancing Timers by a Timespan</vt:lpstr>
      <vt:lpstr>Running the Test</vt:lpstr>
      <vt:lpstr>Lesson 6: Additional Mocking Techniques</vt:lpstr>
      <vt:lpstr>Overview</vt:lpstr>
      <vt:lpstr>Defining a Class</vt:lpstr>
      <vt:lpstr>Creating and Using Objects</vt:lpstr>
      <vt:lpstr>Important Points about Classes in ES6</vt:lpstr>
      <vt:lpstr>Complete Example</vt:lpstr>
      <vt:lpstr>Lesson 6: Additional Mocking Techniques</vt:lpstr>
      <vt:lpstr>Overview</vt:lpstr>
      <vt:lpstr>Defining Automatic Mocks for a Class</vt:lpstr>
      <vt:lpstr>Mocking a Class - Example 1</vt:lpstr>
      <vt:lpstr>Mocking a Class - Example 1</vt:lpstr>
      <vt:lpstr>Mocking a Class - Example 1</vt:lpstr>
      <vt:lpstr>Mocking a Class - Example 1</vt:lpstr>
      <vt:lpstr>Mocking a Class - Example 1</vt:lpstr>
      <vt:lpstr>Running the Test</vt:lpstr>
      <vt:lpstr>Mocking a Class - Example 2</vt:lpstr>
      <vt:lpstr>Mocking a Class - Example 2</vt:lpstr>
      <vt:lpstr>Mocking a Class - Example 2</vt:lpstr>
      <vt:lpstr>Running the Test</vt:lpstr>
      <vt:lpstr>Investigating Calls to Mock Methods</vt:lpstr>
      <vt:lpstr>Investigating Calls to Mock Methods</vt:lpstr>
      <vt:lpstr>Investigating Calls to Mock Methods</vt:lpstr>
      <vt:lpstr>Investigating Calls to Mock Methods</vt:lpstr>
      <vt:lpstr>Investigating Calls to Mock Methods</vt:lpstr>
      <vt:lpstr>Investigating Calls to Mock Methods</vt:lpstr>
      <vt:lpstr>Running the Test</vt:lpstr>
      <vt:lpstr>Lesson 6: Additional Mocking Techniques</vt:lpstr>
      <vt:lpstr>Recap of Automatic Mocks</vt:lpstr>
      <vt:lpstr>Defining Manual Mocks</vt:lpstr>
      <vt:lpstr>Example</vt:lpstr>
      <vt:lpstr>Using Manual Mocks in a Test - Example 1</vt:lpstr>
      <vt:lpstr>Running the Test</vt:lpstr>
      <vt:lpstr>Using Manual Mocks in a Test - Example 2</vt:lpstr>
      <vt:lpstr>Running the Test</vt:lpstr>
      <vt:lpstr>Using Manual Mocks in a Test - Example 3</vt:lpstr>
      <vt:lpstr>Running the Test</vt:lpstr>
      <vt:lpstr>Additional Tests</vt:lpstr>
    </vt:vector>
  </TitlesOfParts>
  <Company>Pearson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Julie Phifer</dc:creator>
  <cp:lastModifiedBy>Andy Olsen</cp:lastModifiedBy>
  <cp:revision>405</cp:revision>
  <dcterms:created xsi:type="dcterms:W3CDTF">2015-09-28T19:52:00Z</dcterms:created>
  <dcterms:modified xsi:type="dcterms:W3CDTF">2022-07-05T11:54:01Z</dcterms:modified>
</cp:coreProperties>
</file>