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7" r:id="rId2"/>
    <p:sldId id="748" r:id="rId3"/>
    <p:sldId id="532" r:id="rId4"/>
    <p:sldId id="1009" r:id="rId5"/>
    <p:sldId id="533" r:id="rId6"/>
    <p:sldId id="1012" r:id="rId7"/>
    <p:sldId id="1010" r:id="rId8"/>
    <p:sldId id="536" r:id="rId9"/>
    <p:sldId id="792" r:id="rId10"/>
    <p:sldId id="1019" r:id="rId11"/>
    <p:sldId id="813" r:id="rId12"/>
    <p:sldId id="943" r:id="rId13"/>
    <p:sldId id="1013" r:id="rId14"/>
    <p:sldId id="1014" r:id="rId15"/>
    <p:sldId id="1015" r:id="rId16"/>
    <p:sldId id="1016" r:id="rId17"/>
    <p:sldId id="1017" r:id="rId18"/>
    <p:sldId id="1018" r:id="rId19"/>
    <p:sldId id="951" r:id="rId20"/>
    <p:sldId id="621" r:id="rId21"/>
    <p:sldId id="1020" r:id="rId22"/>
    <p:sldId id="623" r:id="rId23"/>
    <p:sldId id="1021" r:id="rId24"/>
    <p:sldId id="1022" r:id="rId25"/>
    <p:sldId id="625" r:id="rId26"/>
    <p:sldId id="1023" r:id="rId27"/>
    <p:sldId id="626" r:id="rId28"/>
    <p:sldId id="634" r:id="rId29"/>
    <p:sldId id="1024" r:id="rId30"/>
    <p:sldId id="1025" r:id="rId31"/>
    <p:sldId id="638" r:id="rId32"/>
    <p:sldId id="1026" r:id="rId33"/>
    <p:sldId id="1027" r:id="rId34"/>
    <p:sldId id="627" r:id="rId35"/>
    <p:sldId id="1028" r:id="rId36"/>
    <p:sldId id="640" r:id="rId37"/>
    <p:sldId id="641" r:id="rId38"/>
    <p:sldId id="642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217019-B269-E7CE-4AF8-D1C51EC27C5F}" name="Eleanor Bru" initials="EB" userId="c3414d580ad3abed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157FA2"/>
    <a:srgbClr val="C00000"/>
    <a:srgbClr val="157EA1"/>
    <a:srgbClr val="157FA1"/>
    <a:srgbClr val="6CA62C"/>
    <a:srgbClr val="CCECFF"/>
    <a:srgbClr val="A5C5D0"/>
    <a:srgbClr val="FFE79B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6327" autoAdjust="0"/>
  </p:normalViewPr>
  <p:slideViewPr>
    <p:cSldViewPr snapToGrid="0" snapToObjects="1">
      <p:cViewPr varScale="1">
        <p:scale>
          <a:sx n="111" d="100"/>
          <a:sy n="111" d="100"/>
        </p:scale>
        <p:origin x="64" y="176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823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146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29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2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96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1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44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7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8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505" y="4391534"/>
            <a:ext cx="5814559" cy="48122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505" y="4391534"/>
            <a:ext cx="5814559" cy="48122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829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754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04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304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01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Driven Development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751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2428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309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9594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Test-Driven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65823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Driven Development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71595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189999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 Driven Development</a:t>
            </a:r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2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E29CEC-8534-F5D1-90B9-60A9F2E195DC}"/>
              </a:ext>
            </a:extLst>
          </p:cNvPr>
          <p:cNvGrpSpPr/>
          <p:nvPr userDrawn="1"/>
        </p:nvGrpSpPr>
        <p:grpSpPr>
          <a:xfrm>
            <a:off x="76678" y="4582950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A2B158-3D86-843F-0E58-909C4AE15A54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365C3A-6F22-05BE-B7FF-7D056E23F7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BB18DC-D12A-ECEA-831B-B2B850D21320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99CFCF-C978-E820-BE53-7F2846C68E15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05B9F6-122D-68CB-7354-A7DFE1152817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6916B7-C31D-B560-978C-35B9756005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1CEB51-0F24-FE29-DE91-26375D37F975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78C571-7652-1874-BB3E-5CAE6E157FA1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4D86ED-AF05-21E0-F644-AF2632C76E9C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519CD6-D562-20C9-331E-14F5152212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69817B-6D23-02EA-5EAA-1F8161340666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F9A133-411D-EE57-D48F-EEAE756498C5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32DA03-A938-C5C7-68F1-091E416DA440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5116E7-BEE9-13C2-68AC-1C43464BAA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966C4A-877B-4CF7-15CC-605CC187723B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114898"/>
            <a:ext cx="5289902" cy="586426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Lesson 7: Effective Test-Driven Development (TDD)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7.1	Overview of TDD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7.2	TDD walkthrough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7.3	Refactoring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7.4	Refactoring with inheritance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7.5	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The best way to understand TDD is to do a walkthrough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See the folder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Tdd_Walkthrough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Contains a simple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BankAccount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class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BankAccount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class is empty initially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ba0.js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We'll add more functionality step-by-step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As needed to satisfy the tests we identify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74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Writing a Test Plan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You should begin by writing a test plan</a:t>
            </a:r>
          </a:p>
          <a:p>
            <a:pPr lvl="1"/>
            <a:r>
              <a:rPr lang="en-GB" dirty="0"/>
              <a:t>Identify the tests you envisage will be needed</a:t>
            </a:r>
          </a:p>
          <a:p>
            <a:pPr lvl="1"/>
            <a:endParaRPr lang="en-GB" dirty="0"/>
          </a:p>
          <a:p>
            <a:r>
              <a:rPr lang="en-GB" dirty="0"/>
              <a:t>How to do it:</a:t>
            </a:r>
          </a:p>
          <a:p>
            <a:pPr lvl="1"/>
            <a:r>
              <a:rPr lang="en-GB" dirty="0"/>
              <a:t>Identify simple tests first</a:t>
            </a:r>
          </a:p>
          <a:p>
            <a:pPr lvl="1"/>
            <a:r>
              <a:rPr lang="en-GB" dirty="0"/>
              <a:t>Identify edge conditions</a:t>
            </a:r>
          </a:p>
          <a:p>
            <a:pPr lvl="1"/>
            <a:r>
              <a:rPr lang="en-GB" dirty="0"/>
              <a:t>Identify possible error conditions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2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588" y="19691"/>
            <a:ext cx="7548562" cy="560387"/>
          </a:xfrm>
        </p:spPr>
        <p:txBody>
          <a:bodyPr/>
          <a:lstStyle/>
          <a:p>
            <a:r>
              <a:rPr lang="en-GB" dirty="0"/>
              <a:t>Implementing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dirty="0">
                <a:cs typeface="Courier New" panose="02070309020205020404" pitchFamily="49" charset="0"/>
              </a:rPr>
              <a:t> via TDD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763" y="825584"/>
            <a:ext cx="7539037" cy="3548062"/>
          </a:xfrm>
        </p:spPr>
        <p:txBody>
          <a:bodyPr/>
          <a:lstStyle/>
          <a:p>
            <a:r>
              <a:rPr lang="en-GB" dirty="0"/>
              <a:t>Let's identify tests for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dirty="0"/>
              <a:t> class…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2ABFB23F-7160-4112-BEDF-3B2B1E7E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6340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t" anchorCtr="0">
            <a:noAutofit/>
          </a:bodyPr>
          <a:lstStyle/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4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3691" cy="3547021"/>
          </a:xfrm>
        </p:spPr>
        <p:txBody>
          <a:bodyPr/>
          <a:lstStyle/>
          <a:p>
            <a:r>
              <a:rPr lang="en-GB" dirty="0"/>
              <a:t>Step 1: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ba1.test.js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ba1.js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and 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un the test as follows: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2ABFB23F-7160-4112-BEDF-3B2B1E7E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6340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t" anchorCtr="0">
            <a:no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test('account created, zero balance initially', … 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87B1F-08C0-497A-9D2A-B809E8FB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71" y="18410"/>
            <a:ext cx="7548179" cy="560552"/>
          </a:xfrm>
        </p:spPr>
        <p:txBody>
          <a:bodyPr/>
          <a:lstStyle/>
          <a:p>
            <a:r>
              <a:rPr lang="en-GB" dirty="0"/>
              <a:t>Implementing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dirty="0">
                <a:cs typeface="Courier New" panose="02070309020205020404" pitchFamily="49" charset="0"/>
              </a:rPr>
              <a:t> via TDD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3CD80-40E6-44CB-8042-82D47085EB23}"/>
              </a:ext>
            </a:extLst>
          </p:cNvPr>
          <p:cNvSpPr txBox="1"/>
          <p:nvPr/>
        </p:nvSpPr>
        <p:spPr>
          <a:xfrm>
            <a:off x="1559628" y="4141180"/>
            <a:ext cx="489268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"example 1"</a:t>
            </a:r>
          </a:p>
        </p:txBody>
      </p:sp>
    </p:spTree>
    <p:extLst>
      <p:ext uri="{BB962C8B-B14F-4D97-AF65-F5344CB8AC3E}">
        <p14:creationId xmlns:p14="http://schemas.microsoft.com/office/powerpoint/2010/main" val="13439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3691" cy="3547021"/>
          </a:xfrm>
        </p:spPr>
        <p:txBody>
          <a:bodyPr/>
          <a:lstStyle/>
          <a:p>
            <a:r>
              <a:rPr lang="en-GB" dirty="0"/>
              <a:t>Step 2: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ba2.test.js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ba2.js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and r</a:t>
            </a:r>
            <a:r>
              <a:rPr lang="en-GB" dirty="0">
                <a:cs typeface="Courier New" panose="02070309020205020404" pitchFamily="49" charset="0"/>
              </a:rPr>
              <a:t>un the tests as follows: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2ABFB23F-7160-4112-BEDF-3B2B1E7E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6340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t" anchorCtr="0">
            <a:no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test('account created, zero balance initially', … 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test('single deposit, balance is correct', … 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B23F00-06D8-4F7C-BF57-B442695F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71" y="18410"/>
            <a:ext cx="7548179" cy="560552"/>
          </a:xfrm>
        </p:spPr>
        <p:txBody>
          <a:bodyPr/>
          <a:lstStyle/>
          <a:p>
            <a:r>
              <a:rPr lang="en-GB" dirty="0"/>
              <a:t>Implementing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dirty="0">
                <a:cs typeface="Courier New" panose="02070309020205020404" pitchFamily="49" charset="0"/>
              </a:rPr>
              <a:t> via TDD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A5105-DE31-4523-BD53-00EEC65B5CED}"/>
              </a:ext>
            </a:extLst>
          </p:cNvPr>
          <p:cNvSpPr txBox="1"/>
          <p:nvPr/>
        </p:nvSpPr>
        <p:spPr>
          <a:xfrm>
            <a:off x="1559628" y="4141180"/>
            <a:ext cx="489268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"example 2"</a:t>
            </a:r>
          </a:p>
        </p:txBody>
      </p:sp>
    </p:spTree>
    <p:extLst>
      <p:ext uri="{BB962C8B-B14F-4D97-AF65-F5344CB8AC3E}">
        <p14:creationId xmlns:p14="http://schemas.microsoft.com/office/powerpoint/2010/main" val="261503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3691" cy="3547021"/>
          </a:xfrm>
        </p:spPr>
        <p:txBody>
          <a:bodyPr/>
          <a:lstStyle/>
          <a:p>
            <a:r>
              <a:rPr lang="en-GB" dirty="0"/>
              <a:t>Step 3: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ba3.test.js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ba3.js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and r</a:t>
            </a:r>
            <a:r>
              <a:rPr lang="en-GB" dirty="0">
                <a:cs typeface="Courier New" panose="02070309020205020404" pitchFamily="49" charset="0"/>
              </a:rPr>
              <a:t>un the tests as follows: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2ABFB23F-7160-4112-BEDF-3B2B1E7E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6340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t" anchorCtr="0">
            <a:no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test('account created, zero balance initially',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test('single deposit, balance is correct',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test('multiple deposits, balance is cumulative', … 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14A613-8F7A-4598-BF86-1B7AE85A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71" y="18410"/>
            <a:ext cx="7548179" cy="560552"/>
          </a:xfrm>
        </p:spPr>
        <p:txBody>
          <a:bodyPr/>
          <a:lstStyle/>
          <a:p>
            <a:r>
              <a:rPr lang="en-GB" dirty="0"/>
              <a:t>Implementing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dirty="0">
                <a:cs typeface="Courier New" panose="02070309020205020404" pitchFamily="49" charset="0"/>
              </a:rPr>
              <a:t> via TDD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82CC0-C685-4572-868D-2332F4F56BFB}"/>
              </a:ext>
            </a:extLst>
          </p:cNvPr>
          <p:cNvSpPr txBox="1"/>
          <p:nvPr/>
        </p:nvSpPr>
        <p:spPr>
          <a:xfrm>
            <a:off x="1559628" y="4141180"/>
            <a:ext cx="489268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"example 3"</a:t>
            </a:r>
          </a:p>
        </p:txBody>
      </p:sp>
    </p:spTree>
    <p:extLst>
      <p:ext uri="{BB962C8B-B14F-4D97-AF65-F5344CB8AC3E}">
        <p14:creationId xmlns:p14="http://schemas.microsoft.com/office/powerpoint/2010/main" val="23637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3691" cy="3547021"/>
          </a:xfrm>
        </p:spPr>
        <p:txBody>
          <a:bodyPr/>
          <a:lstStyle/>
          <a:p>
            <a:r>
              <a:rPr lang="en-GB" dirty="0"/>
              <a:t>Step 4: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ba4.test.js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ba4.js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and r</a:t>
            </a:r>
            <a:r>
              <a:rPr lang="en-GB" dirty="0">
                <a:cs typeface="Courier New" panose="02070309020205020404" pitchFamily="49" charset="0"/>
              </a:rPr>
              <a:t>un the tests as follows: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2ABFB23F-7160-4112-BEDF-3B2B1E7E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6340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t" anchorCtr="0">
            <a:no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test('account created, zero balance initially',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test('single deposit, balance is correct',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test('multiple deposits, balance is cumulative',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test('withdrawal within limit, balance is reduced', … 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2A7BFC-FFAD-45FE-8FA1-BB0D3244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71" y="18410"/>
            <a:ext cx="7548179" cy="560552"/>
          </a:xfrm>
        </p:spPr>
        <p:txBody>
          <a:bodyPr/>
          <a:lstStyle/>
          <a:p>
            <a:r>
              <a:rPr lang="en-GB" dirty="0"/>
              <a:t>Implementing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dirty="0">
                <a:cs typeface="Courier New" panose="02070309020205020404" pitchFamily="49" charset="0"/>
              </a:rPr>
              <a:t> via TDD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37866-B4B7-4DC5-BD98-284003788EAB}"/>
              </a:ext>
            </a:extLst>
          </p:cNvPr>
          <p:cNvSpPr txBox="1"/>
          <p:nvPr/>
        </p:nvSpPr>
        <p:spPr>
          <a:xfrm>
            <a:off x="1559628" y="4141180"/>
            <a:ext cx="489268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"example 4"</a:t>
            </a:r>
          </a:p>
        </p:txBody>
      </p:sp>
    </p:spTree>
    <p:extLst>
      <p:ext uri="{BB962C8B-B14F-4D97-AF65-F5344CB8AC3E}">
        <p14:creationId xmlns:p14="http://schemas.microsoft.com/office/powerpoint/2010/main" val="287548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3691" cy="3547021"/>
          </a:xfrm>
        </p:spPr>
        <p:txBody>
          <a:bodyPr/>
          <a:lstStyle/>
          <a:p>
            <a:r>
              <a:rPr lang="en-GB" dirty="0"/>
              <a:t>Step 5: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ba5.test.js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ba5.js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and r</a:t>
            </a:r>
            <a:r>
              <a:rPr lang="en-GB" dirty="0">
                <a:cs typeface="Courier New" panose="02070309020205020404" pitchFamily="49" charset="0"/>
              </a:rPr>
              <a:t>un the tests as follows: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2ABFB23F-7160-4112-BEDF-3B2B1E7E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6340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t" anchorCtr="0">
            <a:no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test('account created, zero balance initially',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test('single deposit, balance is correct',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test('multiple deposits, balance is cumulative',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test('withdrawal within limit, balance is reduced', … 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test('withdrawal just up to limit, balance is zero', … 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80F634-16D9-415E-B35D-8F62E483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71" y="18410"/>
            <a:ext cx="7548179" cy="560552"/>
          </a:xfrm>
        </p:spPr>
        <p:txBody>
          <a:bodyPr/>
          <a:lstStyle/>
          <a:p>
            <a:r>
              <a:rPr lang="en-GB" dirty="0"/>
              <a:t>Implementing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dirty="0">
                <a:cs typeface="Courier New" panose="02070309020205020404" pitchFamily="49" charset="0"/>
              </a:rPr>
              <a:t> via TDD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1390F-40FD-4742-BDAC-840F81BCA4DB}"/>
              </a:ext>
            </a:extLst>
          </p:cNvPr>
          <p:cNvSpPr txBox="1"/>
          <p:nvPr/>
        </p:nvSpPr>
        <p:spPr>
          <a:xfrm>
            <a:off x="1559628" y="4141180"/>
            <a:ext cx="489268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"example 5"</a:t>
            </a:r>
          </a:p>
        </p:txBody>
      </p:sp>
    </p:spTree>
    <p:extLst>
      <p:ext uri="{BB962C8B-B14F-4D97-AF65-F5344CB8AC3E}">
        <p14:creationId xmlns:p14="http://schemas.microsoft.com/office/powerpoint/2010/main" val="184279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3691" cy="3547021"/>
          </a:xfrm>
        </p:spPr>
        <p:txBody>
          <a:bodyPr/>
          <a:lstStyle/>
          <a:p>
            <a:r>
              <a:rPr lang="en-GB" dirty="0"/>
              <a:t>Step 6: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ba6.test.js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ba6.js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and r</a:t>
            </a:r>
            <a:r>
              <a:rPr lang="en-GB" dirty="0">
                <a:cs typeface="Courier New" panose="02070309020205020404" pitchFamily="49" charset="0"/>
              </a:rPr>
              <a:t>un the tests as follows: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2ABFB23F-7160-4112-BEDF-3B2B1E7E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6340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t" anchorCtr="0">
            <a:no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test('account created, zero balance initially',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test('single deposit, balance is correct',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test('multiple deposits, balance is cumulative',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test('withdrawal within limits, balance is reduced',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test('withdrawal just up to limit, balance is zero', … 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test('withdrawal exceeds limit, error occurs', … 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5B2477-FA29-42C8-B122-C5F8D2FD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71" y="18410"/>
            <a:ext cx="7548179" cy="560552"/>
          </a:xfrm>
        </p:spPr>
        <p:txBody>
          <a:bodyPr/>
          <a:lstStyle/>
          <a:p>
            <a:r>
              <a:rPr lang="en-GB" dirty="0"/>
              <a:t>Implementing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dirty="0">
                <a:cs typeface="Courier New" panose="02070309020205020404" pitchFamily="49" charset="0"/>
              </a:rPr>
              <a:t> via TDD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EB41F-2DA6-40D3-9BA3-918E2B7FCC19}"/>
              </a:ext>
            </a:extLst>
          </p:cNvPr>
          <p:cNvSpPr txBox="1"/>
          <p:nvPr/>
        </p:nvSpPr>
        <p:spPr>
          <a:xfrm>
            <a:off x="1559628" y="4141180"/>
            <a:ext cx="489268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"example 6"</a:t>
            </a:r>
          </a:p>
        </p:txBody>
      </p:sp>
    </p:spTree>
    <p:extLst>
      <p:ext uri="{BB962C8B-B14F-4D97-AF65-F5344CB8AC3E}">
        <p14:creationId xmlns:p14="http://schemas.microsoft.com/office/powerpoint/2010/main" val="15475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7: Effective Test-Driven Development (TDD)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7.3	 </a:t>
            </a:r>
            <a:r>
              <a:rPr lang="en-GB" sz="2400" dirty="0">
                <a:latin typeface="+mj-lt"/>
              </a:rPr>
              <a:t>Refactoring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0929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7: Effective Test-Driven Development (TDD)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7.1	 </a:t>
            </a:r>
            <a:r>
              <a:rPr lang="en-GB" sz="2400" dirty="0">
                <a:latin typeface="+mj-lt"/>
              </a:rPr>
              <a:t>Overview of TDD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373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sp>
        <p:nvSpPr>
          <p:cNvPr id="1126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Refactoring is an often overlooked aspect of TDD…</a:t>
            </a:r>
          </a:p>
          <a:p>
            <a:pPr lvl="1"/>
            <a:endParaRPr lang="en-GB" dirty="0"/>
          </a:p>
          <a:p>
            <a:r>
              <a:rPr lang="en-GB" dirty="0"/>
              <a:t>After each iteration through the test-code-pass cycle, you should refactor your code</a:t>
            </a:r>
          </a:p>
          <a:p>
            <a:pPr lvl="1"/>
            <a:r>
              <a:rPr lang="en-GB" dirty="0"/>
              <a:t>Step back and see if you can reorganize your code 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Eliminate duplication</a:t>
            </a:r>
          </a:p>
          <a:p>
            <a:pPr lvl="1"/>
            <a:r>
              <a:rPr lang="en-GB" dirty="0"/>
              <a:t>Restructure inheritance</a:t>
            </a:r>
          </a:p>
          <a:p>
            <a:pPr lvl="1"/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0980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Refactoring</a:t>
            </a:r>
          </a:p>
        </p:txBody>
      </p:sp>
      <p:sp>
        <p:nvSpPr>
          <p:cNvPr id="1126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explore various refactoring techniques in this section</a:t>
            </a:r>
          </a:p>
          <a:p>
            <a:pPr lvl="1"/>
            <a:r>
              <a:rPr lang="en-GB" dirty="0"/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Refactoring</a:t>
            </a:r>
            <a:r>
              <a:rPr lang="en-GB" dirty="0"/>
              <a:t> folder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There are 2 subfolders: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Original   -</a:t>
            </a:r>
            <a:r>
              <a:rPr lang="en-GB" dirty="0"/>
              <a:t>  original code    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Refactored -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refactored code</a:t>
            </a:r>
            <a:endParaRPr lang="en-GB" dirty="0">
              <a:latin typeface="+mj-lt"/>
            </a:endParaRPr>
          </a:p>
          <a:p>
            <a:pPr lvl="1"/>
            <a:endParaRPr lang="en-GB" dirty="0"/>
          </a:p>
          <a:p>
            <a:r>
              <a:rPr lang="en-GB" dirty="0"/>
              <a:t>We'll use Visual Studio Code </a:t>
            </a:r>
            <a:br>
              <a:rPr lang="en-GB" dirty="0"/>
            </a:br>
            <a:r>
              <a:rPr lang="en-GB" dirty="0"/>
              <a:t>to help us do the refactoring</a:t>
            </a:r>
            <a:br>
              <a:rPr lang="en-GB" dirty="0"/>
            </a:b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84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Renaming an Artifact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739044" cy="3547021"/>
          </a:xfrm>
        </p:spPr>
        <p:txBody>
          <a:bodyPr/>
          <a:lstStyle/>
          <a:p>
            <a:r>
              <a:rPr lang="en-GB" dirty="0"/>
              <a:t>You can rename most things (variables, functions, classes, etc.)</a:t>
            </a:r>
          </a:p>
          <a:p>
            <a:pPr lvl="1"/>
            <a:r>
              <a:rPr lang="en-GB" dirty="0"/>
              <a:t>E.g., select a variable name</a:t>
            </a:r>
          </a:p>
          <a:p>
            <a:pPr lvl="1"/>
            <a:r>
              <a:rPr lang="en-GB" dirty="0"/>
              <a:t>Right-click and select </a:t>
            </a:r>
            <a:r>
              <a:rPr lang="en-GB" b="1" dirty="0"/>
              <a:t>Rename Symbol</a:t>
            </a:r>
          </a:p>
          <a:p>
            <a:pPr lvl="1"/>
            <a:r>
              <a:rPr lang="en-GB" dirty="0"/>
              <a:t>Type the new name, then ENTER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DFE474-E6C8-44ED-BE62-AA0FDA0F8E2A}"/>
              </a:ext>
            </a:extLst>
          </p:cNvPr>
          <p:cNvGrpSpPr/>
          <p:nvPr/>
        </p:nvGrpSpPr>
        <p:grpSpPr>
          <a:xfrm>
            <a:off x="1888900" y="2361127"/>
            <a:ext cx="3696238" cy="1262130"/>
            <a:chOff x="1888900" y="2361127"/>
            <a:chExt cx="3696238" cy="12621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8E6F8-B763-413D-8C88-89E5D8933C10}"/>
                </a:ext>
              </a:extLst>
            </p:cNvPr>
            <p:cNvSpPr/>
            <p:nvPr/>
          </p:nvSpPr>
          <p:spPr>
            <a:xfrm>
              <a:off x="1888900" y="2361127"/>
              <a:ext cx="3696238" cy="12621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884D0A-7B56-4A56-90B3-9185F82B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1779" y="2390433"/>
              <a:ext cx="3357094" cy="113553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FFB3BF-4B2B-420A-AC73-7101AF3987D2}"/>
              </a:ext>
            </a:extLst>
          </p:cNvPr>
          <p:cNvGrpSpPr/>
          <p:nvPr/>
        </p:nvGrpSpPr>
        <p:grpSpPr>
          <a:xfrm>
            <a:off x="1888900" y="3790829"/>
            <a:ext cx="3696238" cy="1262130"/>
            <a:chOff x="1888900" y="3790829"/>
            <a:chExt cx="3696238" cy="126213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85AC45-7E99-4996-B5E8-55AEC06E3B29}"/>
                </a:ext>
              </a:extLst>
            </p:cNvPr>
            <p:cNvSpPr/>
            <p:nvPr/>
          </p:nvSpPr>
          <p:spPr>
            <a:xfrm>
              <a:off x="1888900" y="3790829"/>
              <a:ext cx="3696238" cy="12621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64D3CAD-A398-4E2C-AE15-C4B0A607E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6123" y="3817781"/>
              <a:ext cx="3357094" cy="1123463"/>
            </a:xfrm>
            <a:prstGeom prst="rect">
              <a:avLst/>
            </a:prstGeom>
          </p:spPr>
        </p:pic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D6FA22D-AE1B-4517-B0F7-0D16DF8AC822}"/>
              </a:ext>
            </a:extLst>
          </p:cNvPr>
          <p:cNvSpPr/>
          <p:nvPr/>
        </p:nvSpPr>
        <p:spPr>
          <a:xfrm rot="5400000">
            <a:off x="2888550" y="3520833"/>
            <a:ext cx="379256" cy="2892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40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a Constant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739044" cy="3547021"/>
          </a:xfrm>
        </p:spPr>
        <p:txBody>
          <a:bodyPr/>
          <a:lstStyle/>
          <a:p>
            <a:r>
              <a:rPr lang="en-GB" dirty="0"/>
              <a:t>Magic numbers are nearly always a bad idea</a:t>
            </a:r>
          </a:p>
          <a:p>
            <a:pPr lvl="1"/>
            <a:r>
              <a:rPr lang="en-GB" dirty="0"/>
              <a:t>Difficult to understand, hard to maintain, etc.</a:t>
            </a:r>
          </a:p>
          <a:p>
            <a:pPr lvl="1"/>
            <a:endParaRPr lang="en-GB" dirty="0"/>
          </a:p>
          <a:p>
            <a:r>
              <a:rPr lang="en-GB" dirty="0"/>
              <a:t>Extract a magic number into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/>
              <a:t> variable</a:t>
            </a:r>
          </a:p>
          <a:p>
            <a:pPr lvl="1"/>
            <a:r>
              <a:rPr lang="en-GB" dirty="0"/>
              <a:t>Right-click the magic number</a:t>
            </a:r>
          </a:p>
          <a:p>
            <a:pPr lvl="1"/>
            <a:r>
              <a:rPr lang="en-GB" dirty="0"/>
              <a:t>Click </a:t>
            </a:r>
            <a:r>
              <a:rPr lang="en-GB" b="1" dirty="0"/>
              <a:t>Refactor</a:t>
            </a:r>
            <a:r>
              <a:rPr lang="en-GB" dirty="0"/>
              <a:t> | </a:t>
            </a:r>
            <a:r>
              <a:rPr lang="en-GB" b="1" dirty="0"/>
              <a:t>Extract to constant </a:t>
            </a:r>
            <a:r>
              <a:rPr lang="en-GB" dirty="0"/>
              <a:t>…</a:t>
            </a:r>
          </a:p>
          <a:p>
            <a:pPr lvl="1"/>
            <a:r>
              <a:rPr lang="en-GB" dirty="0"/>
              <a:t>Type a name for the constant, then ENTER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7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a Constant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739044" cy="3547021"/>
          </a:xfrm>
        </p:spPr>
        <p:txBody>
          <a:bodyPr/>
          <a:lstStyle/>
          <a:p>
            <a:r>
              <a:rPr lang="en-GB" dirty="0"/>
              <a:t>If you have a class, an alternative way to extract a constant </a:t>
            </a:r>
            <a:br>
              <a:rPr lang="en-GB" dirty="0"/>
            </a:br>
            <a:r>
              <a:rPr lang="en-GB" dirty="0"/>
              <a:t>is to define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dirty="0"/>
              <a:t> class member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CD2503-DD8D-46B3-806B-5366F770D587}"/>
              </a:ext>
            </a:extLst>
          </p:cNvPr>
          <p:cNvGrpSpPr/>
          <p:nvPr/>
        </p:nvGrpSpPr>
        <p:grpSpPr>
          <a:xfrm>
            <a:off x="1588393" y="1656815"/>
            <a:ext cx="4323010" cy="1142194"/>
            <a:chOff x="1588393" y="1656815"/>
            <a:chExt cx="4323010" cy="11421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3753A5-40B3-43CE-A858-47A241B0518A}"/>
                </a:ext>
              </a:extLst>
            </p:cNvPr>
            <p:cNvSpPr/>
            <p:nvPr/>
          </p:nvSpPr>
          <p:spPr>
            <a:xfrm>
              <a:off x="1588393" y="1656815"/>
              <a:ext cx="4323010" cy="11421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6A0216-8A7F-4DEE-B828-43DC08857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3228" y="1673986"/>
              <a:ext cx="3047089" cy="1018434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99042E-96F3-48EF-ADEF-38D18636F91B}"/>
              </a:ext>
            </a:extLst>
          </p:cNvPr>
          <p:cNvGrpSpPr/>
          <p:nvPr/>
        </p:nvGrpSpPr>
        <p:grpSpPr>
          <a:xfrm>
            <a:off x="1588393" y="3079929"/>
            <a:ext cx="4323010" cy="1556465"/>
            <a:chOff x="1588393" y="3079929"/>
            <a:chExt cx="4323010" cy="15564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D944B1-094A-48CB-A969-5DDB99682EA9}"/>
                </a:ext>
              </a:extLst>
            </p:cNvPr>
            <p:cNvSpPr/>
            <p:nvPr/>
          </p:nvSpPr>
          <p:spPr>
            <a:xfrm>
              <a:off x="1588393" y="3079929"/>
              <a:ext cx="4323010" cy="1556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56DA20-66A8-4129-B9B8-1E7B95223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1814" y="3141960"/>
              <a:ext cx="4228073" cy="139022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E5AAB08-5B9E-4F9F-8513-DAB1CA440BAD}"/>
              </a:ext>
            </a:extLst>
          </p:cNvPr>
          <p:cNvSpPr/>
          <p:nvPr/>
        </p:nvSpPr>
        <p:spPr>
          <a:xfrm rot="5400000">
            <a:off x="2888550" y="2784324"/>
            <a:ext cx="379256" cy="2892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Code to a Method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method is long, extract some code into a new method</a:t>
            </a:r>
          </a:p>
          <a:p>
            <a:pPr lvl="1"/>
            <a:r>
              <a:rPr lang="en-GB" dirty="0"/>
              <a:t>Select and right-click the code you want to extract</a:t>
            </a:r>
          </a:p>
          <a:p>
            <a:pPr lvl="1"/>
            <a:r>
              <a:rPr lang="en-GB" dirty="0"/>
              <a:t>Click </a:t>
            </a:r>
            <a:r>
              <a:rPr lang="en-GB" b="1" dirty="0"/>
              <a:t>Refactor</a:t>
            </a:r>
          </a:p>
          <a:p>
            <a:pPr lvl="1"/>
            <a:r>
              <a:rPr lang="en-GB" dirty="0"/>
              <a:t>Click </a:t>
            </a:r>
            <a:r>
              <a:rPr lang="en-GB" b="1" dirty="0"/>
              <a:t>Extract to method </a:t>
            </a:r>
            <a:r>
              <a:rPr lang="en-GB" dirty="0"/>
              <a:t>…</a:t>
            </a:r>
          </a:p>
          <a:p>
            <a:pPr lvl="1"/>
            <a:r>
              <a:rPr lang="en-GB" dirty="0"/>
              <a:t>Type a name for the method, then ENTER</a:t>
            </a:r>
          </a:p>
          <a:p>
            <a:pPr lvl="1"/>
            <a:endParaRPr lang="en-GB" dirty="0"/>
          </a:p>
          <a:p>
            <a:r>
              <a:rPr lang="en-GB" dirty="0"/>
              <a:t>Let's see an example…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8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Code to a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44BB7-3F87-4609-91A0-A92C1438B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54" y="883125"/>
            <a:ext cx="5522691" cy="12204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2C51FD8-2CD9-4ECA-9038-1F7F0A67B65B}"/>
              </a:ext>
            </a:extLst>
          </p:cNvPr>
          <p:cNvSpPr/>
          <p:nvPr/>
        </p:nvSpPr>
        <p:spPr>
          <a:xfrm>
            <a:off x="1369454" y="823980"/>
            <a:ext cx="5443470" cy="1335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18C784-F162-4FA9-A832-2391F6CF42D1}"/>
              </a:ext>
            </a:extLst>
          </p:cNvPr>
          <p:cNvGrpSpPr/>
          <p:nvPr/>
        </p:nvGrpSpPr>
        <p:grpSpPr>
          <a:xfrm>
            <a:off x="1372118" y="2435986"/>
            <a:ext cx="5443470" cy="2101670"/>
            <a:chOff x="1372118" y="2435986"/>
            <a:chExt cx="5443470" cy="21016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664E99-432D-4852-AB67-466F4306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7876" y="2470800"/>
              <a:ext cx="5112369" cy="202822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8560E-6CBC-46D5-AD8F-51CF0C5B3193}"/>
                </a:ext>
              </a:extLst>
            </p:cNvPr>
            <p:cNvSpPr/>
            <p:nvPr/>
          </p:nvSpPr>
          <p:spPr>
            <a:xfrm>
              <a:off x="1372118" y="2435986"/>
              <a:ext cx="5443470" cy="210167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224421D-DCDA-4C85-8903-7620E8D42B80}"/>
              </a:ext>
            </a:extLst>
          </p:cNvPr>
          <p:cNvSpPr/>
          <p:nvPr/>
        </p:nvSpPr>
        <p:spPr>
          <a:xfrm rot="5400000">
            <a:off x="2888550" y="2148563"/>
            <a:ext cx="379256" cy="2892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Avoiding Duplication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duplication is bad - it's difficult to maintain!</a:t>
            </a:r>
          </a:p>
          <a:p>
            <a:pPr lvl="1"/>
            <a:endParaRPr lang="en-GB" dirty="0"/>
          </a:p>
          <a:p>
            <a:r>
              <a:rPr lang="en-GB" dirty="0"/>
              <a:t>E.g., consider the following code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0DEDB6-6F02-4298-A6D3-19352BC28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927" y="2039155"/>
            <a:ext cx="3518139" cy="3069717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2391406" y="2236033"/>
            <a:ext cx="1961652" cy="967988"/>
          </a:xfrm>
          <a:prstGeom prst="roundRect">
            <a:avLst>
              <a:gd name="adj" fmla="val 4714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391406" y="3799150"/>
            <a:ext cx="1961652" cy="967988"/>
          </a:xfrm>
          <a:prstGeom prst="roundRect">
            <a:avLst>
              <a:gd name="adj" fmla="val 4714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4362192" y="2692108"/>
            <a:ext cx="1325975" cy="1608530"/>
          </a:xfrm>
          <a:custGeom>
            <a:avLst/>
            <a:gdLst>
              <a:gd name="connsiteX0" fmla="*/ 21515 w 2893807"/>
              <a:gd name="connsiteY0" fmla="*/ 0 h 1904103"/>
              <a:gd name="connsiteX1" fmla="*/ 2893807 w 2893807"/>
              <a:gd name="connsiteY1" fmla="*/ 0 h 1904103"/>
              <a:gd name="connsiteX2" fmla="*/ 2893807 w 2893807"/>
              <a:gd name="connsiteY2" fmla="*/ 1904103 h 1904103"/>
              <a:gd name="connsiteX3" fmla="*/ 0 w 2893807"/>
              <a:gd name="connsiteY3" fmla="*/ 1904103 h 190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3807" h="1904103">
                <a:moveTo>
                  <a:pt x="21515" y="0"/>
                </a:moveTo>
                <a:lnTo>
                  <a:pt x="2893807" y="0"/>
                </a:lnTo>
                <a:lnTo>
                  <a:pt x="2893807" y="1904103"/>
                </a:lnTo>
                <a:lnTo>
                  <a:pt x="0" y="1904103"/>
                </a:lnTo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37BED-F030-4FF7-AAAC-4498057EE0FD}"/>
              </a:ext>
            </a:extLst>
          </p:cNvPr>
          <p:cNvSpPr txBox="1"/>
          <p:nvPr/>
        </p:nvSpPr>
        <p:spPr>
          <a:xfrm>
            <a:off x="4621806" y="2412842"/>
            <a:ext cx="102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4F81BD"/>
                </a:solidFill>
              </a:rPr>
              <a:t>very similar</a:t>
            </a:r>
          </a:p>
        </p:txBody>
      </p:sp>
    </p:spTree>
    <p:extLst>
      <p:ext uri="{BB962C8B-B14F-4D97-AF65-F5344CB8AC3E}">
        <p14:creationId xmlns:p14="http://schemas.microsoft.com/office/powerpoint/2010/main" val="49400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5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Avoiding Duplication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refactor, first extract differing values into local variables:</a:t>
            </a:r>
          </a:p>
          <a:p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F86B79-A7EB-49EE-BA75-373ECA573ABA}"/>
              </a:ext>
            </a:extLst>
          </p:cNvPr>
          <p:cNvGrpSpPr/>
          <p:nvPr/>
        </p:nvGrpSpPr>
        <p:grpSpPr>
          <a:xfrm>
            <a:off x="1614412" y="3143129"/>
            <a:ext cx="3855689" cy="1717741"/>
            <a:chOff x="1910629" y="3160301"/>
            <a:chExt cx="3855689" cy="17177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75111F-6CE3-49F9-A041-18E37074A91B}"/>
                </a:ext>
              </a:extLst>
            </p:cNvPr>
            <p:cNvSpPr/>
            <p:nvPr/>
          </p:nvSpPr>
          <p:spPr>
            <a:xfrm>
              <a:off x="1910629" y="3160301"/>
              <a:ext cx="3855689" cy="1717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2CA93A-DDAE-4B40-B37D-27AC4908B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7227" y="3190159"/>
              <a:ext cx="3428557" cy="1672138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EF56F2-7EBF-4A6D-B535-FA0885CAEB3F}"/>
              </a:ext>
            </a:extLst>
          </p:cNvPr>
          <p:cNvGrpSpPr/>
          <p:nvPr/>
        </p:nvGrpSpPr>
        <p:grpSpPr>
          <a:xfrm>
            <a:off x="1614412" y="1291999"/>
            <a:ext cx="3855689" cy="1572122"/>
            <a:chOff x="1910629" y="1309171"/>
            <a:chExt cx="3855689" cy="15721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3344BA-0300-4EAD-9111-CB3E0DA23684}"/>
                </a:ext>
              </a:extLst>
            </p:cNvPr>
            <p:cNvSpPr/>
            <p:nvPr/>
          </p:nvSpPr>
          <p:spPr>
            <a:xfrm>
              <a:off x="1910629" y="1309171"/>
              <a:ext cx="3855689" cy="1572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A03D72-5F35-4EE9-977B-099B205C8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8692" y="1360749"/>
              <a:ext cx="3385879" cy="1482793"/>
            </a:xfrm>
            <a:prstGeom prst="rect">
              <a:avLst/>
            </a:prstGeom>
          </p:spPr>
        </p:pic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2B34D0-BC15-4854-8EC8-DB7A6E1E0836}"/>
              </a:ext>
            </a:extLst>
          </p:cNvPr>
          <p:cNvSpPr/>
          <p:nvPr/>
        </p:nvSpPr>
        <p:spPr>
          <a:xfrm rot="5400000">
            <a:off x="2592333" y="2838744"/>
            <a:ext cx="379256" cy="2892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Avoiding Duplication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Then extract common code into a method:</a:t>
            </a:r>
          </a:p>
          <a:p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2C7ACA-4352-4B30-909E-EC09AD7E326C}"/>
              </a:ext>
            </a:extLst>
          </p:cNvPr>
          <p:cNvGrpSpPr/>
          <p:nvPr/>
        </p:nvGrpSpPr>
        <p:grpSpPr>
          <a:xfrm>
            <a:off x="1635877" y="1236372"/>
            <a:ext cx="4271113" cy="1514054"/>
            <a:chOff x="1635877" y="1236372"/>
            <a:chExt cx="4271113" cy="15140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3344BA-0300-4EAD-9111-CB3E0DA23684}"/>
                </a:ext>
              </a:extLst>
            </p:cNvPr>
            <p:cNvSpPr/>
            <p:nvPr/>
          </p:nvSpPr>
          <p:spPr>
            <a:xfrm>
              <a:off x="1635877" y="1236372"/>
              <a:ext cx="4271113" cy="1514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6F4A7B5-4CFB-44F3-ADFF-27C6CDE13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0221" y="1256833"/>
              <a:ext cx="3083933" cy="148879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9F9BAC-4CFA-4EC5-829D-50B5FF3F78F8}"/>
              </a:ext>
            </a:extLst>
          </p:cNvPr>
          <p:cNvGrpSpPr/>
          <p:nvPr/>
        </p:nvGrpSpPr>
        <p:grpSpPr>
          <a:xfrm>
            <a:off x="1635877" y="2829059"/>
            <a:ext cx="4271113" cy="2249499"/>
            <a:chOff x="1635877" y="2829059"/>
            <a:chExt cx="4271113" cy="22494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75111F-6CE3-49F9-A041-18E37074A91B}"/>
                </a:ext>
              </a:extLst>
            </p:cNvPr>
            <p:cNvSpPr/>
            <p:nvPr/>
          </p:nvSpPr>
          <p:spPr>
            <a:xfrm>
              <a:off x="1635877" y="2829059"/>
              <a:ext cx="4271113" cy="2249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C52A39E-3DFC-4FDD-A736-CC09132B9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0222" y="2876132"/>
              <a:ext cx="3049745" cy="2189560"/>
            </a:xfrm>
            <a:prstGeom prst="rect">
              <a:avLst/>
            </a:prstGeom>
          </p:spPr>
        </p:pic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2B34D0-BC15-4854-8EC8-DB7A6E1E0836}"/>
              </a:ext>
            </a:extLst>
          </p:cNvPr>
          <p:cNvSpPr/>
          <p:nvPr/>
        </p:nvSpPr>
        <p:spPr>
          <a:xfrm rot="5400000">
            <a:off x="1895083" y="2575760"/>
            <a:ext cx="288389" cy="2892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4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Code-First Development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Most developers are familiar with a code-first approach</a:t>
            </a:r>
          </a:p>
          <a:p>
            <a:pPr lvl="1"/>
            <a:r>
              <a:rPr lang="en-GB" dirty="0"/>
              <a:t>Write code first</a:t>
            </a:r>
          </a:p>
          <a:p>
            <a:pPr lvl="1"/>
            <a:r>
              <a:rPr lang="en-GB" dirty="0"/>
              <a:t>Then write all the tests afterwards</a:t>
            </a:r>
          </a:p>
          <a:p>
            <a:pPr lvl="2"/>
            <a:endParaRPr lang="en-GB" dirty="0"/>
          </a:p>
          <a:p>
            <a:pPr eaLnBrk="1" hangingPunct="1"/>
            <a:r>
              <a:rPr lang="en-GB" dirty="0"/>
              <a:t>Tests are often an afterthought!</a:t>
            </a:r>
          </a:p>
          <a:p>
            <a:pPr lvl="1" eaLnBrk="1" hangingPunct="1"/>
            <a:r>
              <a:rPr lang="en-GB" dirty="0"/>
              <a:t>"If there's time" / leave to testers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7: Effective Test-Driven Development (TDD)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7.4	 </a:t>
            </a:r>
            <a:r>
              <a:rPr lang="en-GB" sz="2400" dirty="0">
                <a:latin typeface="+mj-lt"/>
              </a:rPr>
              <a:t>Refactoring with Inheritance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49515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take a TDD approach to development, classes </a:t>
            </a:r>
            <a:br>
              <a:rPr lang="en-GB" dirty="0"/>
            </a:br>
            <a:r>
              <a:rPr lang="en-GB" dirty="0"/>
              <a:t>tend to evolve independently</a:t>
            </a:r>
          </a:p>
          <a:p>
            <a:pPr lvl="1"/>
            <a:r>
              <a:rPr lang="en-GB" dirty="0"/>
              <a:t>You define and refine classes on a test-by-test basis</a:t>
            </a:r>
          </a:p>
          <a:p>
            <a:pPr lvl="1"/>
            <a:endParaRPr lang="en-GB" dirty="0"/>
          </a:p>
          <a:p>
            <a:r>
              <a:rPr lang="en-GB" dirty="0"/>
              <a:t>After a while, you might notice similarities</a:t>
            </a:r>
            <a:br>
              <a:rPr lang="en-GB" dirty="0"/>
            </a:br>
            <a:r>
              <a:rPr lang="en-GB" dirty="0"/>
              <a:t>between some of your classes</a:t>
            </a:r>
          </a:p>
          <a:p>
            <a:pPr lvl="1"/>
            <a:r>
              <a:rPr lang="en-GB" dirty="0"/>
              <a:t>Similar properties </a:t>
            </a:r>
          </a:p>
          <a:p>
            <a:pPr lvl="1"/>
            <a:r>
              <a:rPr lang="en-GB" dirty="0"/>
              <a:t>Similar methods</a:t>
            </a:r>
          </a:p>
          <a:p>
            <a:pPr lvl="1"/>
            <a:r>
              <a:rPr lang="en-GB" dirty="0"/>
              <a:t>Similar getters/setters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0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a look at the following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Refactoring_Inheritance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/Original</a:t>
            </a:r>
          </a:p>
          <a:p>
            <a:pPr lvl="1"/>
            <a:endParaRPr lang="en-GB" dirty="0"/>
          </a:p>
          <a:p>
            <a:r>
              <a:rPr lang="en-GB" dirty="0"/>
              <a:t>There are 2 classes, which are very similar…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Basket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Also see the test file, and run the tests: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2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a Superclass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extract duplicate features into a superclass</a:t>
            </a:r>
          </a:p>
          <a:p>
            <a:pPr lvl="1"/>
            <a:r>
              <a:rPr lang="en-GB" dirty="0"/>
              <a:t>Manually define a new class, e.g.,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ProductCollection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Modify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Basket</a:t>
            </a:r>
            <a:r>
              <a:rPr lang="en-GB" dirty="0"/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/>
              <a:t>, so they inherit from it</a:t>
            </a:r>
          </a:p>
          <a:p>
            <a:pPr lvl="1"/>
            <a:r>
              <a:rPr lang="en-GB" dirty="0"/>
              <a:t>Move common members into the superclass</a:t>
            </a:r>
          </a:p>
          <a:p>
            <a:pPr lvl="1"/>
            <a:endParaRPr lang="en-GB" dirty="0"/>
          </a:p>
          <a:p>
            <a:r>
              <a:rPr lang="en-GB" dirty="0"/>
              <a:t>Take a look at the code and tests in the following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Refactoring_Inheritance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/Refactored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38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Common Refactorings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Placement of methods in an inheritance hierarchy…</a:t>
            </a:r>
          </a:p>
          <a:p>
            <a:pPr lvl="1"/>
            <a:r>
              <a:rPr lang="en-GB" dirty="0"/>
              <a:t>Push a method up to a superclass</a:t>
            </a:r>
          </a:p>
          <a:p>
            <a:pPr lvl="1"/>
            <a:r>
              <a:rPr lang="en-GB" dirty="0"/>
              <a:t>Pull a method down from a superclass</a:t>
            </a:r>
          </a:p>
          <a:p>
            <a:pPr lvl="1"/>
            <a:r>
              <a:rPr lang="en-GB" dirty="0"/>
              <a:t>Extract a method into an interface (in TypeScript)</a:t>
            </a:r>
          </a:p>
          <a:p>
            <a:pPr lvl="1"/>
            <a:endParaRPr lang="en-GB" dirty="0"/>
          </a:p>
          <a:p>
            <a:r>
              <a:rPr lang="en-GB" dirty="0"/>
              <a:t>Replace inheritance with delegation…</a:t>
            </a:r>
          </a:p>
          <a:p>
            <a:pPr lvl="1"/>
            <a:r>
              <a:rPr lang="en-GB" dirty="0"/>
              <a:t>Rather than inheriting for convenience,</a:t>
            </a:r>
            <a:br>
              <a:rPr lang="en-GB" dirty="0"/>
            </a:br>
            <a:r>
              <a:rPr lang="en-GB" dirty="0"/>
              <a:t>delegate to an associated object</a:t>
            </a:r>
          </a:p>
          <a:p>
            <a:pPr lvl="1"/>
            <a:r>
              <a:rPr lang="en-GB" dirty="0"/>
              <a:t>Apply the "is a" vs. "has a" rule of thumb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2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7: Effective Test-Driven Development (TDD)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7.5	 </a:t>
            </a:r>
            <a:r>
              <a:rPr lang="en-GB" sz="2400" dirty="0">
                <a:latin typeface="+mj-lt"/>
              </a:rPr>
              <a:t>Additional Techniques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60408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Resulting State Tests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 tests we've seen so far are "resulting state" tests</a:t>
            </a:r>
          </a:p>
          <a:p>
            <a:pPr lvl="1"/>
            <a:r>
              <a:rPr lang="en-GB" dirty="0"/>
              <a:t>Test the result from the method-under-test</a:t>
            </a:r>
          </a:p>
          <a:p>
            <a:pPr lvl="1"/>
            <a:endParaRPr lang="en-GB" dirty="0"/>
          </a:p>
          <a:p>
            <a:r>
              <a:rPr lang="en-GB" dirty="0"/>
              <a:t>Typically, you only have a single assert per test</a:t>
            </a:r>
          </a:p>
          <a:p>
            <a:pPr lvl="1"/>
            <a:r>
              <a:rPr lang="en-GB" dirty="0"/>
              <a:t>If you have multiple asserts, and one of them fails…</a:t>
            </a:r>
          </a:p>
          <a:p>
            <a:pPr lvl="1"/>
            <a:r>
              <a:rPr lang="en-GB" dirty="0"/>
              <a:t>It throws an exception and skips the other asserts…</a:t>
            </a:r>
          </a:p>
          <a:p>
            <a:pPr lvl="1"/>
            <a:r>
              <a:rPr lang="en-GB" dirty="0"/>
              <a:t>So, you're not actually exercising all asserts</a:t>
            </a:r>
          </a:p>
          <a:p>
            <a:pPr lvl="1"/>
            <a:endParaRPr lang="en-GB" dirty="0"/>
          </a:p>
          <a:p>
            <a:r>
              <a:rPr lang="en-GB" dirty="0"/>
              <a:t>Sometimes it's handy to define a custom assertion method</a:t>
            </a:r>
          </a:p>
          <a:p>
            <a:pPr lvl="1"/>
            <a:r>
              <a:rPr lang="en-GB" dirty="0"/>
              <a:t>If it's complicated to determine if a method succeeded…</a:t>
            </a:r>
          </a:p>
          <a:p>
            <a:pPr lvl="1"/>
            <a:r>
              <a:rPr lang="en-GB" dirty="0"/>
              <a:t>Put complex assertions into a custom assertion method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66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Guard Tests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12991" cy="3547021"/>
          </a:xfrm>
        </p:spPr>
        <p:txBody>
          <a:bodyPr/>
          <a:lstStyle/>
          <a:p>
            <a:r>
              <a:rPr lang="en-GB" dirty="0"/>
              <a:t>A guard test is like a precondition</a:t>
            </a:r>
          </a:p>
          <a:p>
            <a:pPr lvl="1"/>
            <a:r>
              <a:rPr lang="en-GB" dirty="0"/>
              <a:t>An assert at the start of the test method…</a:t>
            </a:r>
          </a:p>
          <a:p>
            <a:pPr lvl="1"/>
            <a:r>
              <a:rPr lang="en-GB" dirty="0"/>
              <a:t>Ensures an object is in a known initial state</a:t>
            </a:r>
          </a:p>
          <a:p>
            <a:pPr lvl="1"/>
            <a:endParaRPr lang="en-GB" dirty="0"/>
          </a:p>
          <a:p>
            <a:r>
              <a:rPr lang="en-GB" dirty="0"/>
              <a:t>Your test then invokes the method-under-test, as normal </a:t>
            </a:r>
          </a:p>
          <a:p>
            <a:pPr lvl="1"/>
            <a:endParaRPr lang="en-GB" dirty="0"/>
          </a:p>
          <a:p>
            <a:r>
              <a:rPr lang="en-GB" dirty="0"/>
              <a:t>Your test concludes with a "resulting state" test, which is effectively a postcondition</a:t>
            </a:r>
          </a:p>
          <a:p>
            <a:pPr lvl="1"/>
            <a:r>
              <a:rPr lang="en-GB" dirty="0"/>
              <a:t>Tests the final state of the object</a:t>
            </a:r>
          </a:p>
          <a:p>
            <a:pPr lvl="1"/>
            <a:r>
              <a:rPr lang="en-GB" dirty="0"/>
              <a:t>Ensures the object has transitioned from a known initial state </a:t>
            </a:r>
            <a:br>
              <a:rPr lang="en-GB" dirty="0"/>
            </a:br>
            <a:r>
              <a:rPr lang="en-GB" dirty="0"/>
              <a:t>to a known final state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55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Delta Tests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29166" cy="3547021"/>
          </a:xfrm>
        </p:spPr>
        <p:txBody>
          <a:bodyPr/>
          <a:lstStyle/>
          <a:p>
            <a:r>
              <a:rPr lang="en-GB" dirty="0"/>
              <a:t>A delta test measures the difference in state</a:t>
            </a:r>
          </a:p>
          <a:p>
            <a:pPr lvl="1"/>
            <a:r>
              <a:rPr lang="en-GB" dirty="0"/>
              <a:t>Useful if you're interested in the </a:t>
            </a:r>
            <a:r>
              <a:rPr lang="en-GB" u="sng" dirty="0"/>
              <a:t>relative change</a:t>
            </a:r>
            <a:r>
              <a:rPr lang="en-GB" dirty="0"/>
              <a:t> of an object…</a:t>
            </a:r>
          </a:p>
          <a:p>
            <a:pPr lvl="1"/>
            <a:r>
              <a:rPr lang="en-GB" dirty="0"/>
              <a:t>Rather than the </a:t>
            </a:r>
            <a:r>
              <a:rPr lang="en-GB" u="sng" dirty="0"/>
              <a:t>absolute final state</a:t>
            </a:r>
            <a:r>
              <a:rPr lang="en-GB" dirty="0"/>
              <a:t> of the object</a:t>
            </a:r>
          </a:p>
          <a:p>
            <a:pPr lvl="1"/>
            <a:endParaRPr lang="en-GB" dirty="0"/>
          </a:p>
          <a:p>
            <a:r>
              <a:rPr lang="en-GB" dirty="0"/>
              <a:t>Example: performance testing in an integration test</a:t>
            </a:r>
          </a:p>
          <a:p>
            <a:pPr lvl="1"/>
            <a:r>
              <a:rPr lang="en-GB" dirty="0"/>
              <a:t>Record the start time </a:t>
            </a:r>
          </a:p>
          <a:p>
            <a:pPr lvl="1"/>
            <a:r>
              <a:rPr lang="en-GB" dirty="0"/>
              <a:t>Call the method-under-test</a:t>
            </a:r>
          </a:p>
          <a:p>
            <a:pPr lvl="1"/>
            <a:r>
              <a:rPr lang="en-GB" dirty="0"/>
              <a:t>Record the end time</a:t>
            </a:r>
          </a:p>
          <a:p>
            <a:pPr lvl="1"/>
            <a:r>
              <a:rPr lang="en-GB" dirty="0"/>
              <a:t>Calculate the time delta, to verify adequate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168566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Problems with Code-First Development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High level of defects</a:t>
            </a:r>
          </a:p>
          <a:p>
            <a:pPr lvl="1" eaLnBrk="1" hangingPunct="1"/>
            <a:r>
              <a:rPr lang="en-GB" dirty="0"/>
              <a:t>Lengthy testing phase after a release is frozen</a:t>
            </a:r>
          </a:p>
          <a:p>
            <a:pPr lvl="1" eaLnBrk="1" hangingPunct="1"/>
            <a:r>
              <a:rPr lang="en-GB" dirty="0"/>
              <a:t>Cost of fixing a bug discovered at that stage is far higher than if the bug was caught when introduced into code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Poor maintainability </a:t>
            </a:r>
          </a:p>
          <a:p>
            <a:pPr lvl="1" eaLnBrk="1" hangingPunct="1"/>
            <a:r>
              <a:rPr lang="en-GB" dirty="0"/>
              <a:t>Legacy spaghetti code that "works"</a:t>
            </a:r>
          </a:p>
          <a:p>
            <a:pPr lvl="1" eaLnBrk="1" hangingPunct="1"/>
            <a:r>
              <a:rPr lang="en-GB" dirty="0"/>
              <a:t>Can't be touched – fear of breaking</a:t>
            </a:r>
          </a:p>
        </p:txBody>
      </p:sp>
    </p:spTree>
    <p:extLst>
      <p:ext uri="{BB962C8B-B14F-4D97-AF65-F5344CB8AC3E}">
        <p14:creationId xmlns:p14="http://schemas.microsoft.com/office/powerpoint/2010/main" val="13582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Driven Development (TDD)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TDD is a simple concept</a:t>
            </a:r>
          </a:p>
          <a:p>
            <a:pPr lvl="1"/>
            <a:r>
              <a:rPr lang="en-GB" dirty="0"/>
              <a:t>You write the tests first, before you write the code</a:t>
            </a:r>
          </a:p>
          <a:p>
            <a:pPr lvl="1"/>
            <a:r>
              <a:rPr lang="en-GB" dirty="0"/>
              <a:t>The tests act as a specification for the new functionality </a:t>
            </a:r>
            <a:br>
              <a:rPr lang="en-GB" dirty="0"/>
            </a:br>
            <a:r>
              <a:rPr lang="en-GB" dirty="0"/>
              <a:t>you're about to implement</a:t>
            </a: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TDD Process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680412"/>
            <a:ext cx="7539420" cy="3547021"/>
          </a:xfrm>
        </p:spPr>
        <p:txBody>
          <a:bodyPr/>
          <a:lstStyle/>
          <a:p>
            <a:r>
              <a:rPr lang="en-GB" dirty="0"/>
              <a:t>First write a test</a:t>
            </a:r>
          </a:p>
          <a:p>
            <a:pPr lvl="1"/>
            <a:r>
              <a:rPr lang="en-GB" dirty="0"/>
              <a:t>Design the API for the JavaScript code to be implemented</a:t>
            </a:r>
          </a:p>
          <a:p>
            <a:pPr lvl="1"/>
            <a:r>
              <a:rPr lang="en-GB" dirty="0"/>
              <a:t>Using an API (in tests) is the best way to evaluate its design</a:t>
            </a:r>
          </a:p>
          <a:p>
            <a:pPr lvl="1"/>
            <a:endParaRPr lang="en-GB" dirty="0"/>
          </a:p>
          <a:p>
            <a:r>
              <a:rPr lang="en-GB" dirty="0"/>
              <a:t>Write just enough code for the test to pass</a:t>
            </a:r>
          </a:p>
          <a:p>
            <a:pPr lvl="1"/>
            <a:r>
              <a:rPr lang="en-GB" dirty="0"/>
              <a:t>Minimizes code bloat</a:t>
            </a:r>
          </a:p>
          <a:p>
            <a:pPr lvl="1"/>
            <a:r>
              <a:rPr lang="en-GB" dirty="0"/>
              <a:t>Focus on satisfying the test requirement</a:t>
            </a:r>
          </a:p>
          <a:p>
            <a:pPr lvl="1"/>
            <a:endParaRPr lang="en-GB" dirty="0"/>
          </a:p>
          <a:p>
            <a:r>
              <a:rPr lang="en-GB" dirty="0"/>
              <a:t>Refactor the code</a:t>
            </a:r>
          </a:p>
          <a:p>
            <a:pPr lvl="1"/>
            <a:r>
              <a:rPr lang="en-GB" dirty="0"/>
              <a:t>Rearrange the code, don't change intent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TDD Benefits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up a library of tests that protect against regression bugs</a:t>
            </a:r>
          </a:p>
          <a:p>
            <a:pPr lvl="1"/>
            <a:r>
              <a:rPr lang="en-GB" dirty="0"/>
              <a:t>Tests act as developer documentation</a:t>
            </a:r>
          </a:p>
          <a:p>
            <a:pPr lvl="2"/>
            <a:endParaRPr lang="en-GB" dirty="0"/>
          </a:p>
          <a:p>
            <a:r>
              <a:rPr lang="en-GB" dirty="0"/>
              <a:t>Extensive code coverage</a:t>
            </a:r>
          </a:p>
          <a:p>
            <a:pPr lvl="1"/>
            <a:r>
              <a:rPr lang="en-GB" dirty="0"/>
              <a:t>No code without a test, no superfluous code </a:t>
            </a:r>
          </a:p>
          <a:p>
            <a:pPr lvl="2"/>
            <a:endParaRPr lang="en-GB" dirty="0"/>
          </a:p>
          <a:p>
            <a:r>
              <a:rPr lang="en-GB" dirty="0"/>
              <a:t>Almost completely eliminates debugging</a:t>
            </a:r>
          </a:p>
          <a:p>
            <a:pPr lvl="1"/>
            <a:r>
              <a:rPr lang="en-GB" dirty="0"/>
              <a:t>More than offsets time spent developing tests</a:t>
            </a:r>
          </a:p>
          <a:p>
            <a:pPr lvl="2"/>
            <a:endParaRPr lang="en-GB" dirty="0"/>
          </a:p>
          <a:p>
            <a:r>
              <a:rPr lang="en-GB" dirty="0"/>
              <a:t>Confidence in the quality of the code</a:t>
            </a:r>
          </a:p>
          <a:p>
            <a:pPr lvl="1"/>
            <a:r>
              <a:rPr lang="en-GB" dirty="0"/>
              <a:t>Confidence to refactor</a:t>
            </a:r>
          </a:p>
        </p:txBody>
      </p:sp>
    </p:spTree>
    <p:extLst>
      <p:ext uri="{BB962C8B-B14F-4D97-AF65-F5344CB8AC3E}">
        <p14:creationId xmlns:p14="http://schemas.microsoft.com/office/powerpoint/2010/main" val="5902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TDD Strategies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Fake it</a:t>
            </a:r>
          </a:p>
          <a:p>
            <a:pPr lvl="1"/>
            <a:r>
              <a:rPr lang="en-GB" dirty="0"/>
              <a:t>Return a constant</a:t>
            </a:r>
          </a:p>
          <a:p>
            <a:pPr lvl="1"/>
            <a:r>
              <a:rPr lang="en-GB" dirty="0"/>
              <a:t>Gradually replace constants with variables</a:t>
            </a:r>
          </a:p>
          <a:p>
            <a:pPr lvl="2"/>
            <a:endParaRPr lang="en-GB" sz="1400" dirty="0"/>
          </a:p>
          <a:p>
            <a:r>
              <a:rPr lang="en-GB" dirty="0"/>
              <a:t>Obvious implementation</a:t>
            </a:r>
          </a:p>
          <a:p>
            <a:pPr lvl="1"/>
            <a:r>
              <a:rPr lang="en-GB" dirty="0"/>
              <a:t>If a quick, clean solution is obvious, use it</a:t>
            </a:r>
          </a:p>
          <a:p>
            <a:pPr lvl="2"/>
            <a:endParaRPr lang="en-GB" sz="1400" dirty="0"/>
          </a:p>
          <a:p>
            <a:r>
              <a:rPr lang="en-GB" dirty="0"/>
              <a:t>Triangulation</a:t>
            </a:r>
          </a:p>
          <a:p>
            <a:pPr lvl="1"/>
            <a:r>
              <a:rPr lang="en-GB" dirty="0"/>
              <a:t>Generalize code that appears in 2 or more tests</a:t>
            </a:r>
          </a:p>
          <a:p>
            <a:pPr lvl="2"/>
            <a:endParaRPr lang="en-GB" sz="1400" dirty="0"/>
          </a:p>
          <a:p>
            <a:r>
              <a:rPr lang="en-GB" dirty="0"/>
              <a:t>Work in small increments</a:t>
            </a:r>
          </a:p>
          <a:p>
            <a:pPr lvl="1"/>
            <a:r>
              <a:rPr lang="en-GB" dirty="0"/>
              <a:t>Code a little, test a little</a:t>
            </a:r>
          </a:p>
        </p:txBody>
      </p:sp>
    </p:spTree>
    <p:extLst>
      <p:ext uri="{BB962C8B-B14F-4D97-AF65-F5344CB8AC3E}">
        <p14:creationId xmlns:p14="http://schemas.microsoft.com/office/powerpoint/2010/main" val="4312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7: Effective Test-Driven Development (TDD)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7.2	 </a:t>
            </a:r>
            <a:r>
              <a:rPr lang="en-GB" sz="2400" dirty="0">
                <a:latin typeface="+mj-lt"/>
              </a:rPr>
              <a:t>TDD Walkthrough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509128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15767</TotalTime>
  <Words>1708</Words>
  <Application>Microsoft Office PowerPoint</Application>
  <PresentationFormat>On-screen Show (16:9)</PresentationFormat>
  <Paragraphs>343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Courier New</vt:lpstr>
      <vt:lpstr>Lucida Console</vt:lpstr>
      <vt:lpstr>Univers</vt:lpstr>
      <vt:lpstr>Standard_LiveLessons_2017</vt:lpstr>
      <vt:lpstr>Lesson 7: Effective Test-Driven Development (TDD)</vt:lpstr>
      <vt:lpstr>Lesson 7: Effective Test-Driven Development (TDD)</vt:lpstr>
      <vt:lpstr>Code-First Development</vt:lpstr>
      <vt:lpstr>Problems with Code-First Development</vt:lpstr>
      <vt:lpstr>Test Driven Development (TDD)</vt:lpstr>
      <vt:lpstr>TDD Process</vt:lpstr>
      <vt:lpstr>TDD Benefits</vt:lpstr>
      <vt:lpstr>TDD Strategies</vt:lpstr>
      <vt:lpstr>Lesson 7: Effective Test-Driven Development (TDD)</vt:lpstr>
      <vt:lpstr>Overview</vt:lpstr>
      <vt:lpstr>Writing a Test Plan</vt:lpstr>
      <vt:lpstr>Implementing BankAccount via TDD</vt:lpstr>
      <vt:lpstr>Implementing BankAccount via TDD</vt:lpstr>
      <vt:lpstr>Implementing BankAccount via TDD</vt:lpstr>
      <vt:lpstr>Implementing BankAccount via TDD</vt:lpstr>
      <vt:lpstr>Implementing BankAccount via TDD</vt:lpstr>
      <vt:lpstr>Implementing BankAccount via TDD</vt:lpstr>
      <vt:lpstr>Implementing BankAccount via TDD</vt:lpstr>
      <vt:lpstr>Lesson 7: Effective Test-Driven Development (TDD)</vt:lpstr>
      <vt:lpstr>Overview</vt:lpstr>
      <vt:lpstr>Examples of Refactoring</vt:lpstr>
      <vt:lpstr>Renaming an Artifact</vt:lpstr>
      <vt:lpstr>Extracting a Constant</vt:lpstr>
      <vt:lpstr>Extracting a Constant</vt:lpstr>
      <vt:lpstr>Extracting Code to a Method</vt:lpstr>
      <vt:lpstr>Extracting Code to a Method</vt:lpstr>
      <vt:lpstr>Avoiding Duplication</vt:lpstr>
      <vt:lpstr>Avoiding Duplication</vt:lpstr>
      <vt:lpstr>Avoiding Duplication</vt:lpstr>
      <vt:lpstr>Lesson 7: Effective Test-Driven Development (TDD)</vt:lpstr>
      <vt:lpstr>Overview</vt:lpstr>
      <vt:lpstr>Example</vt:lpstr>
      <vt:lpstr>Extracting a Superclass</vt:lpstr>
      <vt:lpstr>Other Common Refactorings</vt:lpstr>
      <vt:lpstr>Lesson 7: Effective Test-Driven Development (TDD)</vt:lpstr>
      <vt:lpstr>Resulting State Tests</vt:lpstr>
      <vt:lpstr>Guard Tests</vt:lpstr>
      <vt:lpstr>Delta Tests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408</cp:revision>
  <dcterms:created xsi:type="dcterms:W3CDTF">2015-09-28T19:52:00Z</dcterms:created>
  <dcterms:modified xsi:type="dcterms:W3CDTF">2022-07-05T11:53:02Z</dcterms:modified>
</cp:coreProperties>
</file>