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sldIdLst>
    <p:sldId id="257" r:id="rId2"/>
    <p:sldId id="748" r:id="rId3"/>
    <p:sldId id="892" r:id="rId4"/>
    <p:sldId id="777" r:id="rId5"/>
    <p:sldId id="811" r:id="rId6"/>
    <p:sldId id="944" r:id="rId7"/>
    <p:sldId id="1009" r:id="rId8"/>
    <p:sldId id="1010" r:id="rId9"/>
    <p:sldId id="1011" r:id="rId10"/>
    <p:sldId id="1012" r:id="rId11"/>
    <p:sldId id="1013" r:id="rId12"/>
    <p:sldId id="792" r:id="rId13"/>
    <p:sldId id="813" r:id="rId14"/>
    <p:sldId id="1014" r:id="rId15"/>
    <p:sldId id="946" r:id="rId16"/>
    <p:sldId id="948" r:id="rId17"/>
    <p:sldId id="1015" r:id="rId18"/>
    <p:sldId id="1016" r:id="rId19"/>
    <p:sldId id="1017" r:id="rId20"/>
    <p:sldId id="1019" r:id="rId21"/>
    <p:sldId id="951" r:id="rId22"/>
    <p:sldId id="952" r:id="rId23"/>
    <p:sldId id="1020" r:id="rId24"/>
    <p:sldId id="1021" r:id="rId25"/>
    <p:sldId id="1022" r:id="rId26"/>
    <p:sldId id="1023" r:id="rId27"/>
    <p:sldId id="954" r:id="rId28"/>
    <p:sldId id="1024" r:id="rId29"/>
    <p:sldId id="1025" r:id="rId30"/>
    <p:sldId id="1026" r:id="rId31"/>
    <p:sldId id="1027" r:id="rId32"/>
    <p:sldId id="968" r:id="rId33"/>
    <p:sldId id="969" r:id="rId34"/>
    <p:sldId id="1028" r:id="rId35"/>
    <p:sldId id="971" r:id="rId36"/>
    <p:sldId id="1029" r:id="rId37"/>
    <p:sldId id="1030" r:id="rId38"/>
    <p:sldId id="1031" r:id="rId39"/>
    <p:sldId id="1032" r:id="rId40"/>
    <p:sldId id="1033" r:id="rId41"/>
    <p:sldId id="972" r:id="rId42"/>
    <p:sldId id="1034" r:id="rId43"/>
    <p:sldId id="1035" r:id="rId44"/>
    <p:sldId id="1036" r:id="rId45"/>
    <p:sldId id="1044" r:id="rId46"/>
    <p:sldId id="790" r:id="rId47"/>
    <p:sldId id="1037" r:id="rId48"/>
    <p:sldId id="1038" r:id="rId49"/>
    <p:sldId id="1043" r:id="rId50"/>
    <p:sldId id="1045" r:id="rId51"/>
    <p:sldId id="1046" r:id="rId52"/>
    <p:sldId id="1047" r:id="rId53"/>
    <p:sldId id="1050" r:id="rId54"/>
    <p:sldId id="1051" r:id="rId55"/>
    <p:sldId id="1053" r:id="rId56"/>
    <p:sldId id="1054" r:id="rId57"/>
    <p:sldId id="1055" r:id="rId58"/>
    <p:sldId id="1056" r:id="rId59"/>
    <p:sldId id="1052" r:id="rId60"/>
    <p:sldId id="1057" r:id="rId61"/>
    <p:sldId id="1058" r:id="rId62"/>
    <p:sldId id="1060" r:id="rId63"/>
    <p:sldId id="1059" r:id="rId64"/>
    <p:sldId id="1061" r:id="rId65"/>
    <p:sldId id="1062" r:id="rId66"/>
    <p:sldId id="1063" r:id="rId67"/>
    <p:sldId id="1064" r:id="rId68"/>
    <p:sldId id="1065" r:id="rId69"/>
    <p:sldId id="1066" r:id="rId70"/>
    <p:sldId id="1067" r:id="rId71"/>
    <p:sldId id="1068" r:id="rId72"/>
    <p:sldId id="1077" r:id="rId73"/>
    <p:sldId id="1069" r:id="rId74"/>
    <p:sldId id="1070" r:id="rId75"/>
    <p:sldId id="1071" r:id="rId76"/>
    <p:sldId id="1078" r:id="rId77"/>
    <p:sldId id="1079" r:id="rId78"/>
    <p:sldId id="1080" r:id="rId79"/>
    <p:sldId id="1081" r:id="rId80"/>
    <p:sldId id="1076" r:id="rId81"/>
    <p:sldId id="1082" r:id="rId82"/>
    <p:sldId id="1083" r:id="rId83"/>
    <p:sldId id="1084" r:id="rId84"/>
    <p:sldId id="1085" r:id="rId85"/>
    <p:sldId id="1086" r:id="rId86"/>
    <p:sldId id="1091" r:id="rId87"/>
    <p:sldId id="1090" r:id="rId88"/>
    <p:sldId id="1089" r:id="rId89"/>
    <p:sldId id="1092" r:id="rId90"/>
    <p:sldId id="1093" r:id="rId91"/>
    <p:sldId id="1094" r:id="rId92"/>
    <p:sldId id="1097" r:id="rId93"/>
    <p:sldId id="1098" r:id="rId94"/>
    <p:sldId id="1099" r:id="rId95"/>
    <p:sldId id="1100" r:id="rId96"/>
    <p:sldId id="1101" r:id="rId97"/>
    <p:sldId id="1102" r:id="rId98"/>
    <p:sldId id="1103" r:id="rId99"/>
    <p:sldId id="1104" r:id="rId100"/>
    <p:sldId id="1105" r:id="rId101"/>
    <p:sldId id="1106" r:id="rId102"/>
    <p:sldId id="1107" r:id="rId103"/>
    <p:sldId id="1108" r:id="rId104"/>
    <p:sldId id="1109" r:id="rId105"/>
    <p:sldId id="1110" r:id="rId106"/>
    <p:sldId id="1111" r:id="rId107"/>
    <p:sldId id="1112" r:id="rId108"/>
    <p:sldId id="1113" r:id="rId10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F63"/>
    <a:srgbClr val="157FA1"/>
    <a:srgbClr val="CCFF99"/>
    <a:srgbClr val="CCECFF"/>
    <a:srgbClr val="92D050"/>
    <a:srgbClr val="157FA2"/>
    <a:srgbClr val="C00000"/>
    <a:srgbClr val="157EA1"/>
    <a:srgbClr val="6CA62C"/>
    <a:srgbClr val="A5C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6327" autoAdjust="0"/>
  </p:normalViewPr>
  <p:slideViewPr>
    <p:cSldViewPr snapToGrid="0" snapToObjects="1">
      <p:cViewPr varScale="1">
        <p:scale>
          <a:sx n="111" d="100"/>
          <a:sy n="111" d="100"/>
        </p:scale>
        <p:origin x="64" y="176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102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751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7990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74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168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9336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895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9688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78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8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4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24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70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8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3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1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58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0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71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79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92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32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39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15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4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0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48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91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43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73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31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0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69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422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85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426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9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3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579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9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2870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763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57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0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78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363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9718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19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39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38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230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41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9461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1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8495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055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234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7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0742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033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980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4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08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29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574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80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16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007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670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48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95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50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84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887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107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45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94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03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21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29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07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81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929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95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058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378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439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12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555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Unit Testing with Jasmine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0109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0516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44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188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021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25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14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790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988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7830CD-4030-40CB-E32B-C81DB82F945A}"/>
              </a:ext>
            </a:extLst>
          </p:cNvPr>
          <p:cNvGrpSpPr/>
          <p:nvPr userDrawn="1"/>
        </p:nvGrpSpPr>
        <p:grpSpPr>
          <a:xfrm>
            <a:off x="76678" y="4582950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9DEA92-5EBA-76ED-8233-3B3AAFB76EDE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034AB1-3DF0-4485-BDBE-410361A269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9ADAD1-7E94-8DA5-735D-19E846AB7404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B9B65C-7DD7-F23B-51CA-F10AA2E7239C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  <a:solidFill>
            <a:srgbClr val="8A8B8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5C1B69-4E2A-E353-B41E-9360CA3C6F51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grpFill/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6D00F5-3F18-E448-8DF4-A7D74D5D18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EAB415-FC47-E806-607D-D327044EB061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C3F1D8-B34E-9101-B7CE-CC2F06F433CD}"/>
              </a:ext>
            </a:extLst>
          </p:cNvPr>
          <p:cNvGrpSpPr/>
          <p:nvPr userDrawn="1"/>
        </p:nvGrpSpPr>
        <p:grpSpPr>
          <a:xfrm>
            <a:off x="76678" y="4691233"/>
            <a:ext cx="1515337" cy="386752"/>
            <a:chOff x="76678" y="4578933"/>
            <a:chExt cx="1515337" cy="3867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363DF4-41A1-3A3E-60BB-1A863D88A5AD}"/>
                </a:ext>
              </a:extLst>
            </p:cNvPr>
            <p:cNvSpPr/>
            <p:nvPr/>
          </p:nvSpPr>
          <p:spPr bwMode="auto">
            <a:xfrm>
              <a:off x="76678" y="4578933"/>
              <a:ext cx="1515337" cy="386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A572C-ABB6-4820-2658-1E45BB0290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623730"/>
              <a:ext cx="307000" cy="2919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224252-947E-60FB-9829-EB3B0E659E3D}"/>
                </a:ext>
              </a:extLst>
            </p:cNvPr>
            <p:cNvSpPr txBox="1"/>
            <p:nvPr userDrawn="1"/>
          </p:nvSpPr>
          <p:spPr>
            <a:xfrm>
              <a:off x="436809" y="465647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66CCFF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ting-library/jest-dom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ocs/Web/API/Node/nodeTyp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ocs/Glossary/Accessibility_tree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114898"/>
            <a:ext cx="5289902" cy="586426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8: Testing the User Interface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 fontScale="77500" lnSpcReduction="20000"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8.1	DOM essentials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8.2	Introduction to JSDOM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8.3	Accessing content using JSDOM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8.4	Loading an HTML file in a test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8.5	Testing JS code that accesses HTML content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8.6	Testing event handlers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8.7	Introduction to Testing Library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8.8	Types of query available in Testing Library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8.9	A closer look at the query API in Testing Library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8.10	Using companion libraries with Testing Library</a:t>
            </a:r>
          </a:p>
          <a:p>
            <a:pPr marL="55563" indent="0"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Additional DOM Techniques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27650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To get an element by its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attribute: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674242" y="280033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332213-1E4C-487C-94D6-8BC3981629EE}"/>
              </a:ext>
            </a:extLst>
          </p:cNvPr>
          <p:cNvGrpSpPr/>
          <p:nvPr/>
        </p:nvGrpSpPr>
        <p:grpSpPr>
          <a:xfrm>
            <a:off x="1559874" y="3181266"/>
            <a:ext cx="5142535" cy="1918807"/>
            <a:chOff x="1559874" y="3181266"/>
            <a:chExt cx="5142535" cy="19188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AC1F17-500A-4381-B171-4B4F9BC4F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59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4C29EC-BA70-44C9-A119-1C600715B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0798" y="4251770"/>
              <a:ext cx="361105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A2929C-6B12-4276-A113-D482C5E0F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532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4C8048-D2B1-42EA-9CD1-00F51FE9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1019" y="4251770"/>
              <a:ext cx="297444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73739CC-9316-44B2-98F1-27AD188CD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9" y="4251770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BA75BF4-CF32-4D19-A1A0-47182E479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8" y="4663584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553D174-96D7-4217-9450-63D095A6F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503" y="4663553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503C7C7-88A2-43BC-BE67-A43570537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449" y="3449248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01275B-B27C-4BA6-9598-6A319F47D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295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C47C97-A8BA-4832-B794-C97B8A229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5163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5C085AD8-7837-4395-A547-8EDA2D92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874" y="439557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CE392-4B0C-4032-A27D-A2F296DBD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799" y="3596414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B69ACE-BB96-4577-B119-312315A2D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931" y="3983788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81772E-9EE7-456D-BDF6-033933072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655" y="3983788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&lt;body&gt;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B20AE3-C4C1-472A-A212-41A203C1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894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&lt;script&gt;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F09E1F41-EEB0-4570-94B8-8CCCF53B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8" y="4395602"/>
              <a:ext cx="812363" cy="2679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5DD7E43D-C876-4DA0-B5C3-D6901A479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0046" y="4395602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CA4CAA07-C669-427C-958B-F9362C2DB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284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GB" alt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C27C7C52-468B-4EEC-B032-0E55B9AE8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7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&lt;b&gt;</a:t>
              </a: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A5F70C56-F7B7-4621-88F4-D8DA3149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760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5397AE-8EFF-4DB0-9B19-EE30C21F4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890" y="3181266"/>
              <a:ext cx="135764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document node</a:t>
              </a:r>
            </a:p>
          </p:txBody>
        </p:sp>
      </p:grpSp>
      <p:sp>
        <p:nvSpPr>
          <p:cNvPr id="31" name="Rectangle 14">
            <a:extLst>
              <a:ext uri="{FF2B5EF4-FFF2-40B4-BE49-F238E27FC236}">
                <a16:creationId xmlns:a16="http://schemas.microsoft.com/office/drawing/2014/main" id="{D9A5155E-EEFC-43CB-81AF-1FA7FE4C2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501"/>
            <a:ext cx="511229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docElem.childNodes.length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child[${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}]`,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docElem.childNodes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790856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getByTitle()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 example of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getByTitle()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327"/>
            <a:ext cx="4763464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getByTitle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title="World Cup winners 2022"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&gt;Wales&lt;/div&gt;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`;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screen.getByTitle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(/2022/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('Wales');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5184410" y="277951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20898258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getByTestId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 example of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getByTestId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327"/>
            <a:ext cx="4763464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getByTestId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en-GB" sz="1000" b="1" dirty="0" err="1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testid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="fifa2022winners"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&gt;Wales&lt;/div&gt;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`;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screen.getByTestId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(/2022/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('Wales');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5184410" y="277951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8569938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all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0B06B-9004-43DA-A96D-C324CB05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3010"/>
            <a:ext cx="5025915" cy="26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8.10	Using Companion Libraries with Testing Library</a:t>
            </a:r>
          </a:p>
        </p:txBody>
      </p:sp>
    </p:spTree>
    <p:extLst>
      <p:ext uri="{BB962C8B-B14F-4D97-AF65-F5344CB8AC3E}">
        <p14:creationId xmlns:p14="http://schemas.microsoft.com/office/powerpoint/2010/main" val="28638855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86846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In this section we'll see how to use two companion libraries that accompany and augment Testing Library…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user-event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API to simulate browser events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Custom DOM element matchers for Jest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See example in this folder: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TestingLibrary_CompanionLibraries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the Companion Libraries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3088"/>
            <a:ext cx="7915541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To support the companion libraries, specify these dependencies: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Install using either of these commands: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7DE4125-FC02-4BA6-8555-E9FCA2F88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9804"/>
            <a:ext cx="4531155" cy="193963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"jest"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-env": "^7.15.8",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"babel-jest": "^27.2.5",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"^8.11.1",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"@testing-library/user-event": "^13.5.0",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"@testing-library/jest-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"^5.16.1"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62370-A62D-4476-9607-E39682C1C667}"/>
              </a:ext>
            </a:extLst>
          </p:cNvPr>
          <p:cNvSpPr txBox="1"/>
          <p:nvPr/>
        </p:nvSpPr>
        <p:spPr>
          <a:xfrm>
            <a:off x="1590111" y="4189346"/>
            <a:ext cx="461287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C4867-DE5B-4BCD-A175-5E29A21FB494}"/>
              </a:ext>
            </a:extLst>
          </p:cNvPr>
          <p:cNvSpPr txBox="1"/>
          <p:nvPr/>
        </p:nvSpPr>
        <p:spPr>
          <a:xfrm>
            <a:off x="1590111" y="4533328"/>
            <a:ext cx="461287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001F-309F-4258-AAE7-271FEAD0E509}"/>
              </a:ext>
            </a:extLst>
          </p:cNvPr>
          <p:cNvSpPr txBox="1"/>
          <p:nvPr/>
        </p:nvSpPr>
        <p:spPr>
          <a:xfrm>
            <a:off x="5206310" y="324231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user-event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Companion Library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user-event</a:t>
            </a:r>
            <a:r>
              <a:rPr lang="en-GB" dirty="0">
                <a:cs typeface="Courier New" panose="02070309020205020404" pitchFamily="49" charset="0"/>
              </a:rPr>
              <a:t> companion library to simulate a browser event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E.g., to simulate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event for some button: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16546"/>
            <a:ext cx="4763464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userEvent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'@testing-library/user-event'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userEvent.click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someButton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50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Companion Library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dirty="0">
                <a:cs typeface="Courier New" panose="02070309020205020404" pitchFamily="49" charset="0"/>
              </a:rPr>
              <a:t> companion library to simplify assertions in Jest tests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Here are some examples: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details, see: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https://github.com/testing-library/jest-dom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275593"/>
            <a:ext cx="4763464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toBeEnabled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toBeDisabled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toBeValid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toBeInvalid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toContainElement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(someElement2);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toContainHtml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28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Let's take a look at a complete and realistic example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See the following files: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myscript.js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4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Additional DOM Techniques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To get an element by a CSS selector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674242" y="280033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332213-1E4C-487C-94D6-8BC3981629EE}"/>
              </a:ext>
            </a:extLst>
          </p:cNvPr>
          <p:cNvGrpSpPr/>
          <p:nvPr/>
        </p:nvGrpSpPr>
        <p:grpSpPr>
          <a:xfrm>
            <a:off x="1559874" y="3181266"/>
            <a:ext cx="5142535" cy="1918807"/>
            <a:chOff x="1559874" y="3181266"/>
            <a:chExt cx="5142535" cy="19188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AC1F17-500A-4381-B171-4B4F9BC4F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59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4C29EC-BA70-44C9-A119-1C600715B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0798" y="4251770"/>
              <a:ext cx="361105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A2929C-6B12-4276-A113-D482C5E0F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532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4C8048-D2B1-42EA-9CD1-00F51FE9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1019" y="4251770"/>
              <a:ext cx="297444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73739CC-9316-44B2-98F1-27AD188CD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9" y="4251770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BA75BF4-CF32-4D19-A1A0-47182E479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8" y="4663584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553D174-96D7-4217-9450-63D095A6F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503" y="4663553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503C7C7-88A2-43BC-BE67-A43570537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449" y="3449248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01275B-B27C-4BA6-9598-6A319F47D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295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C47C97-A8BA-4832-B794-C97B8A229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5163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5C085AD8-7837-4395-A547-8EDA2D92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874" y="439557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CE392-4B0C-4032-A27D-A2F296DBD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799" y="3596414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B69ACE-BB96-4577-B119-312315A2D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931" y="3983788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81772E-9EE7-456D-BDF6-033933072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655" y="3983788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&lt;body&gt;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B20AE3-C4C1-472A-A212-41A203C1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894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&lt;script&gt;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F09E1F41-EEB0-4570-94B8-8CCCF53B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8" y="4395602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5DD7E43D-C876-4DA0-B5C3-D6901A479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0046" y="4395602"/>
              <a:ext cx="812363" cy="2679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CA4CAA07-C669-427C-958B-F9362C2DB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284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GB" alt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C27C7C52-468B-4EEC-B032-0E55B9AE8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7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&lt;b&gt;</a:t>
              </a: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A5F70C56-F7B7-4621-88F4-D8DA3149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760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5397AE-8EFF-4DB0-9B19-EE30C21F4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890" y="3181266"/>
              <a:ext cx="135764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document node</a:t>
              </a:r>
            </a:p>
          </p:txBody>
        </p:sp>
      </p:grpSp>
      <p:sp>
        <p:nvSpPr>
          <p:cNvPr id="31" name="Rectangle 14">
            <a:extLst>
              <a:ext uri="{FF2B5EF4-FFF2-40B4-BE49-F238E27FC236}">
                <a16:creationId xmlns:a16="http://schemas.microsoft.com/office/drawing/2014/main" id="{D9A5155E-EEFC-43CB-81AF-1FA7FE4C2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501"/>
            <a:ext cx="511229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docElem.childNodes.length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child[${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}]`,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docElem.childNodes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('#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43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8.2	 </a:t>
            </a:r>
            <a:r>
              <a:rPr lang="en-GB" sz="2400" dirty="0">
                <a:latin typeface="+mj-lt"/>
              </a:rPr>
              <a:t>Introduction to JSDOM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509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43600" cy="3547021"/>
          </a:xfrm>
        </p:spPr>
        <p:txBody>
          <a:bodyPr/>
          <a:lstStyle/>
          <a:p>
            <a:r>
              <a:rPr lang="en-GB" dirty="0"/>
              <a:t>JSDOM is a pure-JavaScript implementation of HTML and DOM</a:t>
            </a:r>
          </a:p>
          <a:p>
            <a:pPr lvl="1"/>
            <a:r>
              <a:rPr lang="en-GB" dirty="0"/>
              <a:t>An emulation library that mimics a subset of browser capabilities</a:t>
            </a:r>
          </a:p>
          <a:p>
            <a:pPr lvl="1"/>
            <a:endParaRPr lang="en-GB" dirty="0"/>
          </a:p>
          <a:p>
            <a:r>
              <a:rPr lang="en-GB" dirty="0"/>
              <a:t>JSDOM helps you to test JavaScript code that would ordinarily run in a browser</a:t>
            </a:r>
          </a:p>
          <a:p>
            <a:pPr lvl="1"/>
            <a:r>
              <a:rPr lang="en-GB" dirty="0"/>
              <a:t>JSDOM provides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dirty="0"/>
              <a:t> object and supports DOM</a:t>
            </a:r>
          </a:p>
          <a:p>
            <a:pPr lvl="1"/>
            <a:r>
              <a:rPr lang="en-GB" dirty="0"/>
              <a:t>You can load HTML content into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Your JavaScript code can use the DOM API to access content</a:t>
            </a:r>
          </a:p>
          <a:p>
            <a:pPr lvl="1"/>
            <a:r>
              <a:rPr lang="en-GB" dirty="0"/>
              <a:t>Your JavaScript tests can use the DOM API to verify content</a:t>
            </a:r>
          </a:p>
        </p:txBody>
      </p:sp>
    </p:spTree>
    <p:extLst>
      <p:ext uri="{BB962C8B-B14F-4D97-AF65-F5344CB8AC3E}">
        <p14:creationId xmlns:p14="http://schemas.microsoft.com/office/powerpoint/2010/main" val="35062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Using JSDOM with Jest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43600" cy="3547021"/>
          </a:xfrm>
        </p:spPr>
        <p:txBody>
          <a:bodyPr/>
          <a:lstStyle/>
          <a:p>
            <a:r>
              <a:rPr lang="en-GB" dirty="0"/>
              <a:t>Jest includes the JSDOM library already</a:t>
            </a:r>
          </a:p>
          <a:p>
            <a:pPr lvl="1"/>
            <a:r>
              <a:rPr lang="en-GB" dirty="0"/>
              <a:t>So, you can easily use JSDOM in your Jest tests</a:t>
            </a:r>
          </a:p>
          <a:p>
            <a:pPr lvl="1"/>
            <a:endParaRPr lang="en-GB" sz="1600" dirty="0"/>
          </a:p>
          <a:p>
            <a:r>
              <a:rPr lang="en-GB" dirty="0"/>
              <a:t>The default Jest test environment is </a:t>
            </a:r>
            <a:r>
              <a:rPr lang="en-GB" b="1" dirty="0"/>
              <a:t>node </a:t>
            </a:r>
            <a:r>
              <a:rPr lang="en-GB" dirty="0"/>
              <a:t>(for Node.js)</a:t>
            </a:r>
          </a:p>
          <a:p>
            <a:pPr lvl="1"/>
            <a:r>
              <a:rPr lang="en-GB" dirty="0"/>
              <a:t>For testing server-side JavaScript code</a:t>
            </a:r>
          </a:p>
          <a:p>
            <a:pPr lvl="1"/>
            <a:endParaRPr lang="en-GB" sz="1600" dirty="0"/>
          </a:p>
          <a:p>
            <a:r>
              <a:rPr lang="en-GB" dirty="0"/>
              <a:t>You can set the Jest test environment to </a:t>
            </a:r>
            <a:r>
              <a:rPr lang="en-GB" b="1" dirty="0" err="1"/>
              <a:t>jsdom</a:t>
            </a:r>
            <a:endParaRPr lang="en-GB" b="1" dirty="0"/>
          </a:p>
          <a:p>
            <a:pPr lvl="1"/>
            <a:r>
              <a:rPr lang="en-GB" dirty="0"/>
              <a:t>For testing client-side JavaScript code</a:t>
            </a:r>
          </a:p>
          <a:p>
            <a:pPr lvl="1"/>
            <a:endParaRPr lang="en-GB" sz="1600" dirty="0"/>
          </a:p>
          <a:p>
            <a:r>
              <a:rPr lang="en-GB" dirty="0"/>
              <a:t>See the following folder for examples: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JsDom_Intro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6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Trying to use JSDOM in Jest - Attempt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3088"/>
            <a:ext cx="7915541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Consider the following test, which tries to use JSDOM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It tries to access the DOM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dirty="0">
                <a:cs typeface="Courier New" panose="02070309020205020404" pitchFamily="49" charset="0"/>
              </a:rPr>
              <a:t> object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example won't work!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default test environment is Node.js,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not JSDOM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Therefore, Jest doesn't create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object for our test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136249" y="2656901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79792"/>
            <a:ext cx="4785287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describe('Example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test('try to access document node',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269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Trying to use JSDOM in Jest - Attempt 1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481604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1"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735CA-2B95-4017-8C07-C0783E99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8978"/>
            <a:ext cx="4816042" cy="31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Trying to use JSDOM in Jest - Attempt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3088"/>
            <a:ext cx="7915541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Now consider the following test, which uses JSDOM correctly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@jest-environment</a:t>
            </a:r>
            <a:r>
              <a:rPr lang="en-GB" dirty="0">
                <a:cs typeface="Courier New" panose="02070309020205020404" pitchFamily="49" charset="0"/>
              </a:rPr>
              <a:t> doc-block at the top of the file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example will work!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We've set the test environment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So, Jest creates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dirty="0">
                <a:cs typeface="Courier New" panose="02070309020205020404" pitchFamily="49" charset="0"/>
              </a:rPr>
              <a:t> object for us!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136249" y="2656901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example1.test.js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5519"/>
            <a:ext cx="4785287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@jest-environment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describe('Example 2',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test('try to access document node',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767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Trying to use JSDOM in Jest - Attempt 2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481604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2"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F9388-4FEC-49AF-910B-64EE068F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8977"/>
            <a:ext cx="4810693" cy="1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Configuring the Jest Environment for all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3088"/>
            <a:ext cx="7915541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You can configure the Jest environment for all tests as follows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(This code is commented out initially)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6131-3DD5-4A59-9609-BB381CC5480A}"/>
              </a:ext>
            </a:extLst>
          </p:cNvPr>
          <p:cNvSpPr txBox="1"/>
          <p:nvPr/>
        </p:nvSpPr>
        <p:spPr>
          <a:xfrm>
            <a:off x="5290137" y="2279300"/>
            <a:ext cx="1261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jest.config.js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7BEEE98C-0A13-4B6B-9E8E-4E3C7E07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22210"/>
            <a:ext cx="4785287" cy="55464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testEnvironment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5441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8.1	 </a:t>
            </a:r>
            <a:r>
              <a:rPr lang="en-GB" sz="2400" dirty="0">
                <a:latin typeface="+mj-lt"/>
              </a:rPr>
              <a:t>DOM Essentials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37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Configuring the Jest Environment for all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Let's try running the first test again: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481604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 1"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9CBF4-8310-4774-B992-A8C5B9D9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8977"/>
            <a:ext cx="4807774" cy="12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8.3	 </a:t>
            </a:r>
            <a:r>
              <a:rPr lang="en-GB" sz="2400" dirty="0">
                <a:latin typeface="+mj-lt"/>
              </a:rPr>
              <a:t>Accessing Content using JSDOM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0929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When you configure the Jest test environment to use JSDOM:</a:t>
            </a:r>
          </a:p>
          <a:p>
            <a:pPr lvl="1"/>
            <a:r>
              <a:rPr lang="en-GB" dirty="0"/>
              <a:t>Jest creates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You can use the DOM API to access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dirty="0"/>
              <a:t> object</a:t>
            </a:r>
          </a:p>
          <a:p>
            <a:pPr lvl="1"/>
            <a:endParaRPr lang="en-GB" dirty="0"/>
          </a:p>
          <a:p>
            <a:r>
              <a:rPr lang="en-GB" dirty="0"/>
              <a:t>We'll see examples in this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JSDom_AccessingContent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jest.config.js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We've specified the JSDOM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1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Accessing the Default Content in the Document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access the default content in the document,</a:t>
            </a:r>
            <a:br>
              <a:rPr lang="en-GB" dirty="0"/>
            </a:br>
            <a:r>
              <a:rPr lang="en-GB" dirty="0"/>
              <a:t>as generated by JSDOM: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7650"/>
            <a:ext cx="4785287" cy="270907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document node',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expect(document).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document element',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(/html/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head and body elements',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('head')).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('body')).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70F2D-7D07-47C2-9570-317777A623FD}"/>
              </a:ext>
            </a:extLst>
          </p:cNvPr>
          <p:cNvSpPr txBox="1"/>
          <p:nvPr/>
        </p:nvSpPr>
        <p:spPr>
          <a:xfrm>
            <a:off x="5032807" y="434882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example1.test.js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FEA79-FAB5-4E91-A8B6-76A45B05E7A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744467" y="1883695"/>
            <a:ext cx="7134" cy="4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1B3C96-E6B7-4E8F-9C3C-0AC9FAF7C39A}"/>
              </a:ext>
            </a:extLst>
          </p:cNvPr>
          <p:cNvCxnSpPr>
            <a:cxnSpLocks/>
          </p:cNvCxnSpPr>
          <p:nvPr/>
        </p:nvCxnSpPr>
        <p:spPr>
          <a:xfrm flipV="1">
            <a:off x="7297178" y="2352894"/>
            <a:ext cx="253827" cy="39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568D0-1AA5-496D-8B08-003D3634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285" y="2084911"/>
            <a:ext cx="81236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2C575-172E-4FFF-9884-2D697D82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641" y="2561660"/>
            <a:ext cx="81236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3968E-550B-4E08-9ED8-D1A28774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645" y="1615713"/>
            <a:ext cx="135764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AE5D15-F08B-4683-8CA6-684C67C43836}"/>
              </a:ext>
            </a:extLst>
          </p:cNvPr>
          <p:cNvCxnSpPr>
            <a:cxnSpLocks/>
          </p:cNvCxnSpPr>
          <p:nvPr/>
        </p:nvCxnSpPr>
        <p:spPr>
          <a:xfrm flipH="1" flipV="1">
            <a:off x="7969559" y="2352894"/>
            <a:ext cx="253827" cy="39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EB941F-0888-44ED-A580-889A2C6D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047" y="2561660"/>
            <a:ext cx="812363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6252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/>
              <a:t>Accessing the Default </a:t>
            </a:r>
            <a:r>
              <a:rPr lang="en-GB" dirty="0"/>
              <a:t>Content in the Document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access the default content in the document,</a:t>
            </a:r>
            <a:br>
              <a:rPr lang="en-GB" dirty="0"/>
            </a:br>
            <a:r>
              <a:rPr lang="en-GB" dirty="0"/>
              <a:t>as generated by JSDOM: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7650"/>
            <a:ext cx="4785287" cy="270907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test('access document node',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expect(document).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document element',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(/html/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head and body elements',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('head')).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('body')).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70F2D-7D07-47C2-9570-317777A623FD}"/>
              </a:ext>
            </a:extLst>
          </p:cNvPr>
          <p:cNvSpPr txBox="1"/>
          <p:nvPr/>
        </p:nvSpPr>
        <p:spPr>
          <a:xfrm>
            <a:off x="5032807" y="434882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example1.test.js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FEA79-FAB5-4E91-A8B6-76A45B05E7A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744467" y="1883695"/>
            <a:ext cx="7134" cy="4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1B3C96-E6B7-4E8F-9C3C-0AC9FAF7C39A}"/>
              </a:ext>
            </a:extLst>
          </p:cNvPr>
          <p:cNvCxnSpPr>
            <a:cxnSpLocks/>
          </p:cNvCxnSpPr>
          <p:nvPr/>
        </p:nvCxnSpPr>
        <p:spPr>
          <a:xfrm flipV="1">
            <a:off x="7297178" y="2352894"/>
            <a:ext cx="253827" cy="39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568D0-1AA5-496D-8B08-003D3634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285" y="2084911"/>
            <a:ext cx="81236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2C575-172E-4FFF-9884-2D697D82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641" y="2561660"/>
            <a:ext cx="81236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3968E-550B-4E08-9ED8-D1A28774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645" y="1615713"/>
            <a:ext cx="1357644" cy="267982"/>
          </a:xfrm>
          <a:prstGeom prst="rect">
            <a:avLst/>
          </a:prstGeom>
          <a:solidFill>
            <a:srgbClr val="FF0000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AE5D15-F08B-4683-8CA6-684C67C43836}"/>
              </a:ext>
            </a:extLst>
          </p:cNvPr>
          <p:cNvCxnSpPr>
            <a:cxnSpLocks/>
          </p:cNvCxnSpPr>
          <p:nvPr/>
        </p:nvCxnSpPr>
        <p:spPr>
          <a:xfrm flipH="1" flipV="1">
            <a:off x="7969559" y="2352894"/>
            <a:ext cx="253827" cy="39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EB941F-0888-44ED-A580-889A2C6D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047" y="2561660"/>
            <a:ext cx="812363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40818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Accessing the Default Content in the Document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access the default content in the document,</a:t>
            </a:r>
            <a:br>
              <a:rPr lang="en-GB" dirty="0"/>
            </a:br>
            <a:r>
              <a:rPr lang="en-GB" dirty="0"/>
              <a:t>as generated by JSDOM: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7650"/>
            <a:ext cx="4785287" cy="270907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document node',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expect(document).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test('access document element',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docElem.nodeName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(/html/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head and body elements',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('head')).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('body')).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70F2D-7D07-47C2-9570-317777A623FD}"/>
              </a:ext>
            </a:extLst>
          </p:cNvPr>
          <p:cNvSpPr txBox="1"/>
          <p:nvPr/>
        </p:nvSpPr>
        <p:spPr>
          <a:xfrm>
            <a:off x="5032807" y="434882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example1.test.js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FEA79-FAB5-4E91-A8B6-76A45B05E7A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744467" y="1883695"/>
            <a:ext cx="7134" cy="4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1B3C96-E6B7-4E8F-9C3C-0AC9FAF7C39A}"/>
              </a:ext>
            </a:extLst>
          </p:cNvPr>
          <p:cNvCxnSpPr>
            <a:cxnSpLocks/>
          </p:cNvCxnSpPr>
          <p:nvPr/>
        </p:nvCxnSpPr>
        <p:spPr>
          <a:xfrm flipV="1">
            <a:off x="7297178" y="2352894"/>
            <a:ext cx="253827" cy="39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568D0-1AA5-496D-8B08-003D3634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285" y="2084911"/>
            <a:ext cx="812364" cy="267982"/>
          </a:xfrm>
          <a:prstGeom prst="rect">
            <a:avLst/>
          </a:prstGeom>
          <a:solidFill>
            <a:srgbClr val="FF0000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2C575-172E-4FFF-9884-2D697D82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641" y="2561660"/>
            <a:ext cx="81236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3968E-550B-4E08-9ED8-D1A28774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645" y="1615713"/>
            <a:ext cx="135764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AE5D15-F08B-4683-8CA6-684C67C43836}"/>
              </a:ext>
            </a:extLst>
          </p:cNvPr>
          <p:cNvCxnSpPr>
            <a:cxnSpLocks/>
          </p:cNvCxnSpPr>
          <p:nvPr/>
        </p:nvCxnSpPr>
        <p:spPr>
          <a:xfrm flipH="1" flipV="1">
            <a:off x="7969559" y="2352894"/>
            <a:ext cx="253827" cy="39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EB941F-0888-44ED-A580-889A2C6D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047" y="2561660"/>
            <a:ext cx="812363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25341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Accessing the Default Content in the Document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access the default content in the document,</a:t>
            </a:r>
            <a:br>
              <a:rPr lang="en-GB" dirty="0"/>
            </a:br>
            <a:r>
              <a:rPr lang="en-GB" dirty="0"/>
              <a:t>as generated by JSDOM: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7650"/>
            <a:ext cx="4785287" cy="270907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document node',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expect(document).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document element',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(/html/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test('access head and body elements',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docElem.querySelector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('head')).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docElem.querySelector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('body')).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70F2D-7D07-47C2-9570-317777A623FD}"/>
              </a:ext>
            </a:extLst>
          </p:cNvPr>
          <p:cNvSpPr txBox="1"/>
          <p:nvPr/>
        </p:nvSpPr>
        <p:spPr>
          <a:xfrm>
            <a:off x="5032807" y="434882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example1.test.js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FEA79-FAB5-4E91-A8B6-76A45B05E7AE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744467" y="1883695"/>
            <a:ext cx="7134" cy="4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1B3C96-E6B7-4E8F-9C3C-0AC9FAF7C39A}"/>
              </a:ext>
            </a:extLst>
          </p:cNvPr>
          <p:cNvCxnSpPr>
            <a:cxnSpLocks/>
          </p:cNvCxnSpPr>
          <p:nvPr/>
        </p:nvCxnSpPr>
        <p:spPr>
          <a:xfrm flipV="1">
            <a:off x="7297178" y="2352894"/>
            <a:ext cx="253827" cy="39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568D0-1AA5-496D-8B08-003D3634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285" y="2084911"/>
            <a:ext cx="81236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2C575-172E-4FFF-9884-2D697D82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641" y="2561660"/>
            <a:ext cx="812364" cy="267982"/>
          </a:xfrm>
          <a:prstGeom prst="rect">
            <a:avLst/>
          </a:prstGeom>
          <a:solidFill>
            <a:srgbClr val="FF0000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3968E-550B-4E08-9ED8-D1A28774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645" y="1615713"/>
            <a:ext cx="135764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node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AE5D15-F08B-4683-8CA6-684C67C43836}"/>
              </a:ext>
            </a:extLst>
          </p:cNvPr>
          <p:cNvCxnSpPr>
            <a:cxnSpLocks/>
          </p:cNvCxnSpPr>
          <p:nvPr/>
        </p:nvCxnSpPr>
        <p:spPr>
          <a:xfrm flipH="1" flipV="1">
            <a:off x="7969559" y="2352894"/>
            <a:ext cx="253827" cy="392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EB941F-0888-44ED-A580-889A2C6D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047" y="2561660"/>
            <a:ext cx="812363" cy="267982"/>
          </a:xfrm>
          <a:prstGeom prst="rect">
            <a:avLst/>
          </a:prstGeom>
          <a:solidFill>
            <a:srgbClr val="FF0000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44180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"Accessing default content in the document"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60CB0-E8E9-40B6-B1D4-770F0B79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60154"/>
            <a:ext cx="4994323" cy="12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Creating New DOM Content in a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You can create new DOM content in your test, which you can then refer to in your JavaScript code</a:t>
            </a:r>
          </a:p>
          <a:p>
            <a:endParaRPr lang="en-GB" dirty="0"/>
          </a:p>
          <a:p>
            <a:r>
              <a:rPr lang="en-GB" dirty="0"/>
              <a:t>E.g., you can create a standalone element: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372116"/>
            <a:ext cx="4785287" cy="132408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test('create an element',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element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('div');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element.innerHTML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'Hello';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expect(element).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not.toBeNull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70F2D-7D07-47C2-9570-317777A623FD}"/>
              </a:ext>
            </a:extLst>
          </p:cNvPr>
          <p:cNvSpPr txBox="1"/>
          <p:nvPr/>
        </p:nvSpPr>
        <p:spPr>
          <a:xfrm>
            <a:off x="5129843" y="3766591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example2.test.js</a:t>
            </a:r>
          </a:p>
        </p:txBody>
      </p:sp>
    </p:spTree>
    <p:extLst>
      <p:ext uri="{BB962C8B-B14F-4D97-AF65-F5344CB8AC3E}">
        <p14:creationId xmlns:p14="http://schemas.microsoft.com/office/powerpoint/2010/main" val="2571650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Creating New DOM Content in a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This example uses the DOM API to create content and add it </a:t>
            </a:r>
            <a:br>
              <a:rPr lang="en-GB" dirty="0"/>
            </a:br>
            <a:r>
              <a:rPr lang="en-GB" dirty="0"/>
              <a:t>to the document body: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2785"/>
            <a:ext cx="4933851" cy="1785746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 content to document via the DOM API',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div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('div');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div.innerHTML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'Hi';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div.id = 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document.body.appendChild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(div);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not.toBeNull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elementFound.innerHTML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('Hi');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70F2D-7D07-47C2-9570-317777A623FD}"/>
              </a:ext>
            </a:extLst>
          </p:cNvPr>
          <p:cNvSpPr txBox="1"/>
          <p:nvPr/>
        </p:nvSpPr>
        <p:spPr>
          <a:xfrm>
            <a:off x="5282862" y="3404563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example2.test.js</a:t>
            </a:r>
          </a:p>
        </p:txBody>
      </p:sp>
    </p:spTree>
    <p:extLst>
      <p:ext uri="{BB962C8B-B14F-4D97-AF65-F5344CB8AC3E}">
        <p14:creationId xmlns:p14="http://schemas.microsoft.com/office/powerpoint/2010/main" val="89119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715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GB" dirty="0"/>
              <a:t>In this lesson, we're going to see how to test JavaScript code that runs in the context of a web page, in a browser</a:t>
            </a:r>
          </a:p>
          <a:p>
            <a:pPr lvl="1"/>
            <a:endParaRPr lang="en-GB" dirty="0"/>
          </a:p>
          <a:p>
            <a:r>
              <a:rPr lang="en-GB" dirty="0"/>
              <a:t>We'll investigate the following techniques:</a:t>
            </a:r>
          </a:p>
          <a:p>
            <a:pPr lvl="1"/>
            <a:r>
              <a:rPr lang="en-GB" dirty="0"/>
              <a:t>Using the Document Object Model (DOM)</a:t>
            </a:r>
          </a:p>
          <a:p>
            <a:pPr lvl="1"/>
            <a:r>
              <a:rPr lang="en-GB" dirty="0"/>
              <a:t>Using JSDOM to replicate the DOM in your tests</a:t>
            </a:r>
          </a:p>
          <a:p>
            <a:pPr lvl="1"/>
            <a:r>
              <a:rPr lang="en-GB" dirty="0"/>
              <a:t>Using Jest-Dom to simplify JSDOM 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Creating New DOM Content in a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This example creates content as a string of HTML, and assigns it directly 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GB" dirty="0"/>
              <a:t> property of the document body: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328AF42-4DB5-4BBA-88B7-C53CEEED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2785"/>
            <a:ext cx="4933851" cy="2401299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 content to document as a string of HTML',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&lt;ul&gt;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&lt;li&gt;Skis&lt;/li&gt;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&lt;li&gt;Boots&lt;/li&gt;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&lt;li&gt;Goggles&lt;/li&gt;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&lt;/ul&gt;`;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('li');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('Boots');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('Goggles');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70F2D-7D07-47C2-9570-317777A623FD}"/>
              </a:ext>
            </a:extLst>
          </p:cNvPr>
          <p:cNvSpPr txBox="1"/>
          <p:nvPr/>
        </p:nvSpPr>
        <p:spPr>
          <a:xfrm>
            <a:off x="5282862" y="4035314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example2.test.js</a:t>
            </a:r>
          </a:p>
        </p:txBody>
      </p:sp>
    </p:spTree>
    <p:extLst>
      <p:ext uri="{BB962C8B-B14F-4D97-AF65-F5344CB8AC3E}">
        <p14:creationId xmlns:p14="http://schemas.microsoft.com/office/powerpoint/2010/main" val="3346191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0143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"Adding content to the document"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1A5DF-4C6D-4373-B877-2EB3788C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7" y="1865237"/>
            <a:ext cx="5001437" cy="14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8.4	 </a:t>
            </a:r>
            <a:r>
              <a:rPr lang="en-GB" sz="2400" dirty="0">
                <a:latin typeface="+mj-lt"/>
              </a:rPr>
              <a:t>Loading an HTML File in a Test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5040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We've seen how a test can create HTML content via DOM: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We've also seen how a test can create a literal HTML string: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Now we'll see how to load an existing HTML file </a:t>
            </a:r>
          </a:p>
          <a:p>
            <a:pPr lvl="1"/>
            <a:r>
              <a:rPr lang="en-GB" dirty="0"/>
              <a:t>See the folder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JsDom_LoadingHtml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7B6FD55-44AD-4322-9C59-DE6B96E6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3197"/>
            <a:ext cx="4677605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div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('div');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'Hi';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div.id =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document.body.appendChild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(div);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06D0142-35DD-4832-A26C-6B389905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07139"/>
            <a:ext cx="4677605" cy="101630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&lt;li&gt;Skis&lt;/li&gt;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&lt;li&gt;Boots&lt;/li&gt;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&lt;li&gt;Goggles&lt;/li&gt;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&lt;/ul&gt;`;</a:t>
            </a:r>
          </a:p>
        </p:txBody>
      </p:sp>
    </p:spTree>
    <p:extLst>
      <p:ext uri="{BB962C8B-B14F-4D97-AF65-F5344CB8AC3E}">
        <p14:creationId xmlns:p14="http://schemas.microsoft.com/office/powerpoint/2010/main" val="168426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HTML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Consider this example HTML file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516429-3658-49C6-BDA2-EB79FDAB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23197"/>
            <a:ext cx="4531154" cy="1631858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2D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&lt;title&gt;Simple page&lt;/title&gt;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&lt;h1&gt;Greetings &amp;#128526;&lt;/h1&gt;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 id="p1"&gt;This para says &lt;b&gt;hi&lt;/b&gt;&lt;/p&gt;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 id="p2"&gt;This para says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&gt;bye&lt;/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367666" y="2937710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33460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Loading an HTML File in a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load an HTML file in a test, and then assign the content to the test's DOM document: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65718"/>
            <a:ext cx="4531155" cy="117019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fs = require("fs");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html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("./index.html");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31074" y="2796264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2048518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Accessing Document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Once you've loaded the HTML document, </a:t>
            </a:r>
            <a:br>
              <a:rPr lang="en-GB" dirty="0"/>
            </a:br>
            <a:r>
              <a:rPr lang="en-GB" dirty="0"/>
              <a:t>you can access the content as normal: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839"/>
            <a:ext cx="4531155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test('document node exists',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expect(document).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test('document element exists',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(/html/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id',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('p1');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expect(p1.innerHTML).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&lt;b&gt;hi&lt;/b&gt;');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CSS selector',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p2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('#p2');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expect(p2.innerHTML).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&gt;bye&lt;/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37812" y="468516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149EEB-F1C2-4B08-8B83-76C239A8E0E6}"/>
              </a:ext>
            </a:extLst>
          </p:cNvPr>
          <p:cNvCxnSpPr>
            <a:cxnSpLocks/>
          </p:cNvCxnSpPr>
          <p:nvPr/>
        </p:nvCxnSpPr>
        <p:spPr>
          <a:xfrm flipV="1">
            <a:off x="8047428" y="2007219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471C8-2497-4ECC-88FB-567C23EBECBE}"/>
              </a:ext>
            </a:extLst>
          </p:cNvPr>
          <p:cNvCxnSpPr>
            <a:cxnSpLocks/>
          </p:cNvCxnSpPr>
          <p:nvPr/>
        </p:nvCxnSpPr>
        <p:spPr>
          <a:xfrm flipV="1">
            <a:off x="8047427" y="2419033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8DE7D-C496-4139-BE04-C051B0D1C425}"/>
              </a:ext>
            </a:extLst>
          </p:cNvPr>
          <p:cNvCxnSpPr>
            <a:cxnSpLocks/>
          </p:cNvCxnSpPr>
          <p:nvPr/>
        </p:nvCxnSpPr>
        <p:spPr>
          <a:xfrm flipV="1">
            <a:off x="8844828" y="2419002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0CCCC-EACF-44B7-8891-37A6584531D5}"/>
              </a:ext>
            </a:extLst>
          </p:cNvPr>
          <p:cNvCxnSpPr>
            <a:cxnSpLocks/>
          </p:cNvCxnSpPr>
          <p:nvPr/>
        </p:nvCxnSpPr>
        <p:spPr>
          <a:xfrm flipV="1">
            <a:off x="7354817" y="1204697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807606-FFAE-4F2F-AD0A-E95B5DA9343F}"/>
              </a:ext>
            </a:extLst>
          </p:cNvPr>
          <p:cNvCxnSpPr>
            <a:cxnSpLocks/>
          </p:cNvCxnSpPr>
          <p:nvPr/>
        </p:nvCxnSpPr>
        <p:spPr>
          <a:xfrm flipV="1">
            <a:off x="6570464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2DDCC-ADB1-4C32-8655-A7FABD73C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181" y="1351863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487E7-D57B-4DC8-BBB9-C608A792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1739237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B9D7806-A272-4180-88E9-49CF2839E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5" y="2151051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379A020A-D1FC-4DA8-8598-5EDC9BAD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9609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9C59BAFD-DD50-44AF-AF0B-A77ADF841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3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CC018-D83F-471E-BED7-09D97804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712" y="936715"/>
            <a:ext cx="119121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F3064A-DC6A-464F-A70C-5625B251185C}"/>
              </a:ext>
            </a:extLst>
          </p:cNvPr>
          <p:cNvCxnSpPr>
            <a:cxnSpLocks/>
          </p:cNvCxnSpPr>
          <p:nvPr/>
        </p:nvCxnSpPr>
        <p:spPr>
          <a:xfrm flipV="1">
            <a:off x="6642719" y="1996786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27F183F5-CE2C-4D7A-BEAE-61B77CF0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215102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4F7C39-EDAA-42EC-A816-6F54E64678E8}"/>
              </a:ext>
            </a:extLst>
          </p:cNvPr>
          <p:cNvCxnSpPr>
            <a:cxnSpLocks/>
          </p:cNvCxnSpPr>
          <p:nvPr/>
        </p:nvCxnSpPr>
        <p:spPr>
          <a:xfrm flipV="1">
            <a:off x="7490414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9D4CB4-D428-4824-8169-D93C67ED0CAD}"/>
              </a:ext>
            </a:extLst>
          </p:cNvPr>
          <p:cNvCxnSpPr>
            <a:cxnSpLocks/>
          </p:cNvCxnSpPr>
          <p:nvPr/>
        </p:nvCxnSpPr>
        <p:spPr>
          <a:xfrm flipH="1" flipV="1">
            <a:off x="8321802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2">
            <a:extLst>
              <a:ext uri="{FF2B5EF4-FFF2-40B4-BE49-F238E27FC236}">
                <a16:creationId xmlns:a16="http://schemas.microsoft.com/office/drawing/2014/main" id="{44393FDD-D8A8-4463-8514-E374B901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372" y="2151051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B4C45B68-54DF-47B2-8267-5C1ED0D0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553" y="2151020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C155FA-2245-46F2-BB0C-7EE2348A4482}"/>
              </a:ext>
            </a:extLst>
          </p:cNvPr>
          <p:cNvCxnSpPr>
            <a:cxnSpLocks/>
          </p:cNvCxnSpPr>
          <p:nvPr/>
        </p:nvCxnSpPr>
        <p:spPr>
          <a:xfrm flipH="1" flipV="1">
            <a:off x="7630112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71EF5-61C5-41FB-BD7D-781B7084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872" y="1739237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72472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Accessing Document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Once you've loaded the HTML document, </a:t>
            </a:r>
            <a:br>
              <a:rPr lang="en-GB" dirty="0"/>
            </a:br>
            <a:r>
              <a:rPr lang="en-GB" dirty="0"/>
              <a:t>you can access the content as normal: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839"/>
            <a:ext cx="4531155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test('document node exists',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expect(document).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test('document element exists',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(/html/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id',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('p1');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expect(p1.innerHTML).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&lt;b&gt;hi&lt;/b&gt;');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CSS selector',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p2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('#p2');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expect(p2.innerHTML).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&gt;bye&lt;/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37812" y="468516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149EEB-F1C2-4B08-8B83-76C239A8E0E6}"/>
              </a:ext>
            </a:extLst>
          </p:cNvPr>
          <p:cNvCxnSpPr>
            <a:cxnSpLocks/>
          </p:cNvCxnSpPr>
          <p:nvPr/>
        </p:nvCxnSpPr>
        <p:spPr>
          <a:xfrm flipV="1">
            <a:off x="8047428" y="2007219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471C8-2497-4ECC-88FB-567C23EBECBE}"/>
              </a:ext>
            </a:extLst>
          </p:cNvPr>
          <p:cNvCxnSpPr>
            <a:cxnSpLocks/>
          </p:cNvCxnSpPr>
          <p:nvPr/>
        </p:nvCxnSpPr>
        <p:spPr>
          <a:xfrm flipV="1">
            <a:off x="8047427" y="2419033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8DE7D-C496-4139-BE04-C051B0D1C425}"/>
              </a:ext>
            </a:extLst>
          </p:cNvPr>
          <p:cNvCxnSpPr>
            <a:cxnSpLocks/>
          </p:cNvCxnSpPr>
          <p:nvPr/>
        </p:nvCxnSpPr>
        <p:spPr>
          <a:xfrm flipV="1">
            <a:off x="8844828" y="2419002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0CCCC-EACF-44B7-8891-37A6584531D5}"/>
              </a:ext>
            </a:extLst>
          </p:cNvPr>
          <p:cNvCxnSpPr>
            <a:cxnSpLocks/>
          </p:cNvCxnSpPr>
          <p:nvPr/>
        </p:nvCxnSpPr>
        <p:spPr>
          <a:xfrm flipV="1">
            <a:off x="7354817" y="1204697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807606-FFAE-4F2F-AD0A-E95B5DA9343F}"/>
              </a:ext>
            </a:extLst>
          </p:cNvPr>
          <p:cNvCxnSpPr>
            <a:cxnSpLocks/>
          </p:cNvCxnSpPr>
          <p:nvPr/>
        </p:nvCxnSpPr>
        <p:spPr>
          <a:xfrm flipV="1">
            <a:off x="6570464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2DDCC-ADB1-4C32-8655-A7FABD73C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181" y="1351863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487E7-D57B-4DC8-BBB9-C608A792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1739237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B9D7806-A272-4180-88E9-49CF2839E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5" y="2151051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379A020A-D1FC-4DA8-8598-5EDC9BAD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9609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9C59BAFD-DD50-44AF-AF0B-A77ADF841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3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CC018-D83F-471E-BED7-09D97804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712" y="936715"/>
            <a:ext cx="1191214" cy="267982"/>
          </a:xfrm>
          <a:prstGeom prst="rect">
            <a:avLst/>
          </a:prstGeom>
          <a:solidFill>
            <a:srgbClr val="FF0000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F3064A-DC6A-464F-A70C-5625B251185C}"/>
              </a:ext>
            </a:extLst>
          </p:cNvPr>
          <p:cNvCxnSpPr>
            <a:cxnSpLocks/>
          </p:cNvCxnSpPr>
          <p:nvPr/>
        </p:nvCxnSpPr>
        <p:spPr>
          <a:xfrm flipV="1">
            <a:off x="6642719" y="1996786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27F183F5-CE2C-4D7A-BEAE-61B77CF0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215102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4F7C39-EDAA-42EC-A816-6F54E64678E8}"/>
              </a:ext>
            </a:extLst>
          </p:cNvPr>
          <p:cNvCxnSpPr>
            <a:cxnSpLocks/>
          </p:cNvCxnSpPr>
          <p:nvPr/>
        </p:nvCxnSpPr>
        <p:spPr>
          <a:xfrm flipV="1">
            <a:off x="7490414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9D4CB4-D428-4824-8169-D93C67ED0CAD}"/>
              </a:ext>
            </a:extLst>
          </p:cNvPr>
          <p:cNvCxnSpPr>
            <a:cxnSpLocks/>
          </p:cNvCxnSpPr>
          <p:nvPr/>
        </p:nvCxnSpPr>
        <p:spPr>
          <a:xfrm flipH="1" flipV="1">
            <a:off x="8321802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2">
            <a:extLst>
              <a:ext uri="{FF2B5EF4-FFF2-40B4-BE49-F238E27FC236}">
                <a16:creationId xmlns:a16="http://schemas.microsoft.com/office/drawing/2014/main" id="{44393FDD-D8A8-4463-8514-E374B901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372" y="2151051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B4C45B68-54DF-47B2-8267-5C1ED0D0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553" y="2151020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C155FA-2245-46F2-BB0C-7EE2348A4482}"/>
              </a:ext>
            </a:extLst>
          </p:cNvPr>
          <p:cNvCxnSpPr>
            <a:cxnSpLocks/>
          </p:cNvCxnSpPr>
          <p:nvPr/>
        </p:nvCxnSpPr>
        <p:spPr>
          <a:xfrm flipH="1" flipV="1">
            <a:off x="7630112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71EF5-61C5-41FB-BD7D-781B7084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872" y="1739237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724216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Accessing Document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Once you've loaded the HTML document, </a:t>
            </a:r>
            <a:br>
              <a:rPr lang="en-GB" dirty="0"/>
            </a:br>
            <a:r>
              <a:rPr lang="en-GB" dirty="0"/>
              <a:t>you can access the content as normal: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839"/>
            <a:ext cx="4531155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test('document node exists',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expect(document).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test('document element exists',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docElem.nodeName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(/html/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id',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('p1');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expect(p1.innerHTML).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&lt;b&gt;hi&lt;/b&gt;');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CSS selector',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p2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('#p2');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expect(p2.innerHTML).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&gt;bye&lt;/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37812" y="468516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149EEB-F1C2-4B08-8B83-76C239A8E0E6}"/>
              </a:ext>
            </a:extLst>
          </p:cNvPr>
          <p:cNvCxnSpPr>
            <a:cxnSpLocks/>
          </p:cNvCxnSpPr>
          <p:nvPr/>
        </p:nvCxnSpPr>
        <p:spPr>
          <a:xfrm flipV="1">
            <a:off x="8047428" y="2007219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471C8-2497-4ECC-88FB-567C23EBECBE}"/>
              </a:ext>
            </a:extLst>
          </p:cNvPr>
          <p:cNvCxnSpPr>
            <a:cxnSpLocks/>
          </p:cNvCxnSpPr>
          <p:nvPr/>
        </p:nvCxnSpPr>
        <p:spPr>
          <a:xfrm flipV="1">
            <a:off x="8047427" y="2419033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8DE7D-C496-4139-BE04-C051B0D1C425}"/>
              </a:ext>
            </a:extLst>
          </p:cNvPr>
          <p:cNvCxnSpPr>
            <a:cxnSpLocks/>
          </p:cNvCxnSpPr>
          <p:nvPr/>
        </p:nvCxnSpPr>
        <p:spPr>
          <a:xfrm flipV="1">
            <a:off x="8844828" y="2419002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0CCCC-EACF-44B7-8891-37A6584531D5}"/>
              </a:ext>
            </a:extLst>
          </p:cNvPr>
          <p:cNvCxnSpPr>
            <a:cxnSpLocks/>
          </p:cNvCxnSpPr>
          <p:nvPr/>
        </p:nvCxnSpPr>
        <p:spPr>
          <a:xfrm flipV="1">
            <a:off x="7354817" y="1204697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807606-FFAE-4F2F-AD0A-E95B5DA9343F}"/>
              </a:ext>
            </a:extLst>
          </p:cNvPr>
          <p:cNvCxnSpPr>
            <a:cxnSpLocks/>
          </p:cNvCxnSpPr>
          <p:nvPr/>
        </p:nvCxnSpPr>
        <p:spPr>
          <a:xfrm flipV="1">
            <a:off x="6570464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2DDCC-ADB1-4C32-8655-A7FABD73C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181" y="1351863"/>
            <a:ext cx="544931" cy="267982"/>
          </a:xfrm>
          <a:prstGeom prst="rect">
            <a:avLst/>
          </a:prstGeom>
          <a:solidFill>
            <a:srgbClr val="FF0000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487E7-D57B-4DC8-BBB9-C608A792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1739237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B9D7806-A272-4180-88E9-49CF2839E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5" y="2151051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379A020A-D1FC-4DA8-8598-5EDC9BAD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9609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9C59BAFD-DD50-44AF-AF0B-A77ADF841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3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CC018-D83F-471E-BED7-09D97804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712" y="936715"/>
            <a:ext cx="119121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F3064A-DC6A-464F-A70C-5625B251185C}"/>
              </a:ext>
            </a:extLst>
          </p:cNvPr>
          <p:cNvCxnSpPr>
            <a:cxnSpLocks/>
          </p:cNvCxnSpPr>
          <p:nvPr/>
        </p:nvCxnSpPr>
        <p:spPr>
          <a:xfrm flipV="1">
            <a:off x="6642719" y="1996786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27F183F5-CE2C-4D7A-BEAE-61B77CF0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215102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4F7C39-EDAA-42EC-A816-6F54E64678E8}"/>
              </a:ext>
            </a:extLst>
          </p:cNvPr>
          <p:cNvCxnSpPr>
            <a:cxnSpLocks/>
          </p:cNvCxnSpPr>
          <p:nvPr/>
        </p:nvCxnSpPr>
        <p:spPr>
          <a:xfrm flipV="1">
            <a:off x="7490414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9D4CB4-D428-4824-8169-D93C67ED0CAD}"/>
              </a:ext>
            </a:extLst>
          </p:cNvPr>
          <p:cNvCxnSpPr>
            <a:cxnSpLocks/>
          </p:cNvCxnSpPr>
          <p:nvPr/>
        </p:nvCxnSpPr>
        <p:spPr>
          <a:xfrm flipH="1" flipV="1">
            <a:off x="8321802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2">
            <a:extLst>
              <a:ext uri="{FF2B5EF4-FFF2-40B4-BE49-F238E27FC236}">
                <a16:creationId xmlns:a16="http://schemas.microsoft.com/office/drawing/2014/main" id="{44393FDD-D8A8-4463-8514-E374B901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372" y="2151051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B4C45B68-54DF-47B2-8267-5C1ED0D0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553" y="2151020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C155FA-2245-46F2-BB0C-7EE2348A4482}"/>
              </a:ext>
            </a:extLst>
          </p:cNvPr>
          <p:cNvCxnSpPr>
            <a:cxnSpLocks/>
          </p:cNvCxnSpPr>
          <p:nvPr/>
        </p:nvCxnSpPr>
        <p:spPr>
          <a:xfrm flipH="1" flipV="1">
            <a:off x="7630112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71EF5-61C5-41FB-BD7D-781B7084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872" y="1739237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230420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Accessing Document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Once you've loaded the HTML document, </a:t>
            </a:r>
            <a:br>
              <a:rPr lang="en-GB" dirty="0"/>
            </a:br>
            <a:r>
              <a:rPr lang="en-GB" dirty="0"/>
              <a:t>you can access the content as normal: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839"/>
            <a:ext cx="4531155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test('document node exists',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expect(document).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test('document element exists',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(/html/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id',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p1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('p1');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expect(p1.innerHTML).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&lt;b&gt;hi&lt;/b&gt;');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CSS selector',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p2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('#p2');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expect(p2.innerHTML).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&gt;bye&lt;/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37812" y="468516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149EEB-F1C2-4B08-8B83-76C239A8E0E6}"/>
              </a:ext>
            </a:extLst>
          </p:cNvPr>
          <p:cNvCxnSpPr>
            <a:cxnSpLocks/>
          </p:cNvCxnSpPr>
          <p:nvPr/>
        </p:nvCxnSpPr>
        <p:spPr>
          <a:xfrm flipV="1">
            <a:off x="8047428" y="2007219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471C8-2497-4ECC-88FB-567C23EBECBE}"/>
              </a:ext>
            </a:extLst>
          </p:cNvPr>
          <p:cNvCxnSpPr>
            <a:cxnSpLocks/>
          </p:cNvCxnSpPr>
          <p:nvPr/>
        </p:nvCxnSpPr>
        <p:spPr>
          <a:xfrm flipV="1">
            <a:off x="8047427" y="2419033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8DE7D-C496-4139-BE04-C051B0D1C425}"/>
              </a:ext>
            </a:extLst>
          </p:cNvPr>
          <p:cNvCxnSpPr>
            <a:cxnSpLocks/>
          </p:cNvCxnSpPr>
          <p:nvPr/>
        </p:nvCxnSpPr>
        <p:spPr>
          <a:xfrm flipV="1">
            <a:off x="8844828" y="2419002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0CCCC-EACF-44B7-8891-37A6584531D5}"/>
              </a:ext>
            </a:extLst>
          </p:cNvPr>
          <p:cNvCxnSpPr>
            <a:cxnSpLocks/>
          </p:cNvCxnSpPr>
          <p:nvPr/>
        </p:nvCxnSpPr>
        <p:spPr>
          <a:xfrm flipV="1">
            <a:off x="7354817" y="1204697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807606-FFAE-4F2F-AD0A-E95B5DA9343F}"/>
              </a:ext>
            </a:extLst>
          </p:cNvPr>
          <p:cNvCxnSpPr>
            <a:cxnSpLocks/>
          </p:cNvCxnSpPr>
          <p:nvPr/>
        </p:nvCxnSpPr>
        <p:spPr>
          <a:xfrm flipV="1">
            <a:off x="6570464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2DDCC-ADB1-4C32-8655-A7FABD73C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181" y="1351863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487E7-D57B-4DC8-BBB9-C608A792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1739237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B9D7806-A272-4180-88E9-49CF2839E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5" y="2151051"/>
            <a:ext cx="544930" cy="267982"/>
          </a:xfrm>
          <a:prstGeom prst="rect">
            <a:avLst/>
          </a:prstGeom>
          <a:solidFill>
            <a:srgbClr val="FF0000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379A020A-D1FC-4DA8-8598-5EDC9BAD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9609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9C59BAFD-DD50-44AF-AF0B-A77ADF841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3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CC018-D83F-471E-BED7-09D97804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712" y="936715"/>
            <a:ext cx="119121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F3064A-DC6A-464F-A70C-5625B251185C}"/>
              </a:ext>
            </a:extLst>
          </p:cNvPr>
          <p:cNvCxnSpPr>
            <a:cxnSpLocks/>
          </p:cNvCxnSpPr>
          <p:nvPr/>
        </p:nvCxnSpPr>
        <p:spPr>
          <a:xfrm flipV="1">
            <a:off x="6642719" y="1996786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27F183F5-CE2C-4D7A-BEAE-61B77CF0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215102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4F7C39-EDAA-42EC-A816-6F54E64678E8}"/>
              </a:ext>
            </a:extLst>
          </p:cNvPr>
          <p:cNvCxnSpPr>
            <a:cxnSpLocks/>
          </p:cNvCxnSpPr>
          <p:nvPr/>
        </p:nvCxnSpPr>
        <p:spPr>
          <a:xfrm flipV="1">
            <a:off x="7490414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9D4CB4-D428-4824-8169-D93C67ED0CAD}"/>
              </a:ext>
            </a:extLst>
          </p:cNvPr>
          <p:cNvCxnSpPr>
            <a:cxnSpLocks/>
          </p:cNvCxnSpPr>
          <p:nvPr/>
        </p:nvCxnSpPr>
        <p:spPr>
          <a:xfrm flipH="1" flipV="1">
            <a:off x="8321802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2">
            <a:extLst>
              <a:ext uri="{FF2B5EF4-FFF2-40B4-BE49-F238E27FC236}">
                <a16:creationId xmlns:a16="http://schemas.microsoft.com/office/drawing/2014/main" id="{44393FDD-D8A8-4463-8514-E374B901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372" y="2151051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B4C45B68-54DF-47B2-8267-5C1ED0D0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553" y="2151020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C155FA-2245-46F2-BB0C-7EE2348A4482}"/>
              </a:ext>
            </a:extLst>
          </p:cNvPr>
          <p:cNvCxnSpPr>
            <a:cxnSpLocks/>
          </p:cNvCxnSpPr>
          <p:nvPr/>
        </p:nvCxnSpPr>
        <p:spPr>
          <a:xfrm flipH="1" flipV="1">
            <a:off x="7630112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71EF5-61C5-41FB-BD7D-781B7084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872" y="1739237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17896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Understanding DOM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33173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DOM is the </a:t>
            </a:r>
            <a:r>
              <a:rPr lang="en-GB" b="1" dirty="0">
                <a:cs typeface="Courier New" panose="02070309020205020404" pitchFamily="49" charset="0"/>
              </a:rPr>
              <a:t>Document Object Model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An object graph built by a browser, when you load a web page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DOM API provides programmatic access to content in the page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You'll use the DOM API in your tests to: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Access elements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Handle events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Set element values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Verify element values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895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Accessing Document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Once you've loaded the HTML document, </a:t>
            </a:r>
            <a:br>
              <a:rPr lang="en-GB" dirty="0"/>
            </a:br>
            <a:r>
              <a:rPr lang="en-GB" dirty="0"/>
              <a:t>you can access the content as normal: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6839"/>
            <a:ext cx="4531155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test('document node exists',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expect(document).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test('document element exists',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not.toBeUndefined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(/html/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id',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('p1');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expect(p1.innerHTML).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&lt;b&gt;hi&lt;/b&gt;');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test('access element by CSS selector',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p2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('#p2');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expect(p2.innerHTML).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('This para says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&gt;bye&lt;/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37812" y="468516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149EEB-F1C2-4B08-8B83-76C239A8E0E6}"/>
              </a:ext>
            </a:extLst>
          </p:cNvPr>
          <p:cNvCxnSpPr>
            <a:cxnSpLocks/>
          </p:cNvCxnSpPr>
          <p:nvPr/>
        </p:nvCxnSpPr>
        <p:spPr>
          <a:xfrm flipV="1">
            <a:off x="8047428" y="2007219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471C8-2497-4ECC-88FB-567C23EBECBE}"/>
              </a:ext>
            </a:extLst>
          </p:cNvPr>
          <p:cNvCxnSpPr>
            <a:cxnSpLocks/>
          </p:cNvCxnSpPr>
          <p:nvPr/>
        </p:nvCxnSpPr>
        <p:spPr>
          <a:xfrm flipV="1">
            <a:off x="8047427" y="2419033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8DE7D-C496-4139-BE04-C051B0D1C425}"/>
              </a:ext>
            </a:extLst>
          </p:cNvPr>
          <p:cNvCxnSpPr>
            <a:cxnSpLocks/>
          </p:cNvCxnSpPr>
          <p:nvPr/>
        </p:nvCxnSpPr>
        <p:spPr>
          <a:xfrm flipV="1">
            <a:off x="8844828" y="2419002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0CCCC-EACF-44B7-8891-37A6584531D5}"/>
              </a:ext>
            </a:extLst>
          </p:cNvPr>
          <p:cNvCxnSpPr>
            <a:cxnSpLocks/>
          </p:cNvCxnSpPr>
          <p:nvPr/>
        </p:nvCxnSpPr>
        <p:spPr>
          <a:xfrm flipV="1">
            <a:off x="7354817" y="1204697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807606-FFAE-4F2F-AD0A-E95B5DA9343F}"/>
              </a:ext>
            </a:extLst>
          </p:cNvPr>
          <p:cNvCxnSpPr>
            <a:cxnSpLocks/>
          </p:cNvCxnSpPr>
          <p:nvPr/>
        </p:nvCxnSpPr>
        <p:spPr>
          <a:xfrm flipV="1">
            <a:off x="6570464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2DDCC-ADB1-4C32-8655-A7FABD73C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181" y="1351863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487E7-D57B-4DC8-BBB9-C608A792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1739237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B9D7806-A272-4180-88E9-49CF2839E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5" y="2151051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379A020A-D1FC-4DA8-8598-5EDC9BADD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9609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9C59BAFD-DD50-44AF-AF0B-A77ADF841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13" y="258754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CC018-D83F-471E-BED7-09D97804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712" y="936715"/>
            <a:ext cx="1191214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 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F3064A-DC6A-464F-A70C-5625B251185C}"/>
              </a:ext>
            </a:extLst>
          </p:cNvPr>
          <p:cNvCxnSpPr>
            <a:cxnSpLocks/>
          </p:cNvCxnSpPr>
          <p:nvPr/>
        </p:nvCxnSpPr>
        <p:spPr>
          <a:xfrm flipV="1">
            <a:off x="6642719" y="1996786"/>
            <a:ext cx="1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27F183F5-CE2C-4D7A-BEAE-61B77CF0B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88" y="2151020"/>
            <a:ext cx="544931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4F7C39-EDAA-42EC-A816-6F54E64678E8}"/>
              </a:ext>
            </a:extLst>
          </p:cNvPr>
          <p:cNvCxnSpPr>
            <a:cxnSpLocks/>
          </p:cNvCxnSpPr>
          <p:nvPr/>
        </p:nvCxnSpPr>
        <p:spPr>
          <a:xfrm flipV="1">
            <a:off x="7490414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9D4CB4-D428-4824-8169-D93C67ED0CAD}"/>
              </a:ext>
            </a:extLst>
          </p:cNvPr>
          <p:cNvCxnSpPr>
            <a:cxnSpLocks/>
          </p:cNvCxnSpPr>
          <p:nvPr/>
        </p:nvCxnSpPr>
        <p:spPr>
          <a:xfrm flipH="1" flipV="1">
            <a:off x="8321802" y="2001679"/>
            <a:ext cx="303189" cy="22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2">
            <a:extLst>
              <a:ext uri="{FF2B5EF4-FFF2-40B4-BE49-F238E27FC236}">
                <a16:creationId xmlns:a16="http://schemas.microsoft.com/office/drawing/2014/main" id="{44393FDD-D8A8-4463-8514-E374B901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372" y="2151051"/>
            <a:ext cx="544930" cy="267982"/>
          </a:xfrm>
          <a:prstGeom prst="rect">
            <a:avLst/>
          </a:prstGeom>
          <a:solidFill>
            <a:srgbClr val="FF0000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B4C45B68-54DF-47B2-8267-5C1ED0D0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553" y="2151020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C155FA-2245-46F2-BB0C-7EE2348A4482}"/>
              </a:ext>
            </a:extLst>
          </p:cNvPr>
          <p:cNvCxnSpPr>
            <a:cxnSpLocks/>
          </p:cNvCxnSpPr>
          <p:nvPr/>
        </p:nvCxnSpPr>
        <p:spPr>
          <a:xfrm flipH="1" flipV="1">
            <a:off x="7630112" y="1493348"/>
            <a:ext cx="514717" cy="38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71EF5-61C5-41FB-BD7D-781B7084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872" y="1739237"/>
            <a:ext cx="544930" cy="267982"/>
          </a:xfrm>
          <a:prstGeom prst="rect">
            <a:avLst/>
          </a:prstGeom>
          <a:solidFill>
            <a:srgbClr val="CCFF99"/>
          </a:solidFill>
          <a:ln w="9525">
            <a:solidFill>
              <a:srgbClr val="157FA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GB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481573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7C1BA-0C50-4B50-A8A9-82739249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44399"/>
            <a:ext cx="5024668" cy="21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8.5	 </a:t>
            </a:r>
            <a:r>
              <a:rPr lang="en-GB" sz="2400" dirty="0">
                <a:latin typeface="+mj-lt"/>
              </a:rPr>
              <a:t>Testing JavaScript Code that Accesses HTML Content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6488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In this section we'll test JavaScript code that accesses this HTML content - see the folder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JsDom_LoadingHtmlAndJs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0AD5621-07DC-4E84-9F24-584A93284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567397"/>
            <a:ext cx="4531154" cy="3324629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2D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&lt;title&gt;Products&lt;/title&gt;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&lt;table id='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productsTable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&lt;tr&gt;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 class='description'&gt;Skis&lt;/td&gt;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 class='price'&gt;800&lt;/td&gt;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&lt;/tr&gt;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&lt;tr&gt;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 class='description'&gt;Boots&lt;/td&gt;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 class='price'&gt;300&lt;/td&gt;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&lt;/tr&gt;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&lt;tr&gt;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 class='description'&gt;Goggles&lt;/td&gt;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&lt;td class='price'&gt;100&lt;/td&gt;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&lt;/tr&gt;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&lt;/table&gt;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4C669-5140-4A27-BD54-9B32B93BF6BD}"/>
              </a:ext>
            </a:extLst>
          </p:cNvPr>
          <p:cNvSpPr txBox="1"/>
          <p:nvPr/>
        </p:nvSpPr>
        <p:spPr>
          <a:xfrm>
            <a:off x="5167160" y="4645805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506854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JavaScript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the JavaScript code we're going to test: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this is an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ECMAScript module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rather than 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CommonJs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module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It 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keyword rather than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statement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283254" y="3240022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myscript.js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1694141-E9CA-4E3D-9300-8C3658FF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1396"/>
            <a:ext cx="4531155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calculateTotalPrice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table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productsTable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priceElems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table.querySelectorAll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td.price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total = 0.0;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priceElems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price = Number(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price;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9AA10C23-6B28-4D15-8276-42E1C29A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1396"/>
            <a:ext cx="4531155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calculateTotalPrice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table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productsTable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priceElems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table.querySelectorAll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td.price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total = 0.0;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(let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priceElems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price = Number(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price;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369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ECMAScript Modules with Jest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3088"/>
            <a:ext cx="7915541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To support ECMAScript modules with Jest, you must specify a couple of development dependencies: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Install using either of these commands: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7DE4125-FC02-4BA6-8555-E9FCA2F88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70644"/>
            <a:ext cx="4531155" cy="147797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"jest"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"@babel/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-env": "^7.15.8",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"babel-jest": "^27.2.5"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62370-A62D-4476-9607-E39682C1C667}"/>
              </a:ext>
            </a:extLst>
          </p:cNvPr>
          <p:cNvSpPr txBox="1"/>
          <p:nvPr/>
        </p:nvSpPr>
        <p:spPr>
          <a:xfrm>
            <a:off x="1590111" y="4154422"/>
            <a:ext cx="461287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C4867-DE5B-4BCD-A175-5E29A21FB494}"/>
              </a:ext>
            </a:extLst>
          </p:cNvPr>
          <p:cNvSpPr txBox="1"/>
          <p:nvPr/>
        </p:nvSpPr>
        <p:spPr>
          <a:xfrm>
            <a:off x="1590111" y="4498404"/>
            <a:ext cx="461287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001F-309F-4258-AAE7-271FEAD0E509}"/>
              </a:ext>
            </a:extLst>
          </p:cNvPr>
          <p:cNvSpPr txBox="1"/>
          <p:nvPr/>
        </p:nvSpPr>
        <p:spPr>
          <a:xfrm>
            <a:off x="5206310" y="311890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ECMAScript Modules with Jest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2779"/>
            <a:ext cx="753942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must also configure Babel as follows: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tells Babel to compile JavaScript code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to ECMAScript 2015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is a baseline version of JavaScript,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which all tools and browsers understand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361EB-7A62-477B-9F4A-700131A85039}"/>
              </a:ext>
            </a:extLst>
          </p:cNvPr>
          <p:cNvGrpSpPr/>
          <p:nvPr/>
        </p:nvGrpSpPr>
        <p:grpSpPr>
          <a:xfrm>
            <a:off x="1590113" y="1235525"/>
            <a:ext cx="4610806" cy="1176394"/>
            <a:chOff x="1590113" y="1235525"/>
            <a:chExt cx="4610806" cy="1176394"/>
          </a:xfrm>
        </p:grpSpPr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D588E42E-089B-4F1B-B9C1-96A1ADD2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13" y="1235525"/>
              <a:ext cx="4453637" cy="862417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0070C0"/>
              </a:outerShdw>
            </a:effectLst>
          </p:spPr>
          <p:txBody>
            <a:bodyPr wrap="square" lIns="92075" tIns="46038" rIns="92075" bIns="46038" anchor="ctr">
              <a:spAutoFit/>
            </a:bodyPr>
            <a:lstStyle/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"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presets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[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"@babel/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preset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-env"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]</a:t>
              </a:r>
            </a:p>
            <a:p>
              <a:pPr defTabSz="739775">
                <a:defRPr/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2771D4-089D-4D98-B5C8-7AA7D969CE7B}"/>
                </a:ext>
              </a:extLst>
            </p:cNvPr>
            <p:cNvSpPr txBox="1"/>
            <p:nvPr/>
          </p:nvSpPr>
          <p:spPr>
            <a:xfrm>
              <a:off x="4708203" y="2165698"/>
              <a:ext cx="1492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b="1" dirty="0" err="1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babel.config.json</a:t>
              </a:r>
              <a:endPara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Loading the HTML and JavaScript Files in a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load the HTML and JavaScript files in a test, and then assign the HTML content to the test's DOM document: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94566"/>
            <a:ext cx="4531155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fs = require("fs");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html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("./index.html");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calculateTotalPrice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31074" y="3174044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35075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Testing the JavaScript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test the JavaScript code: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1295"/>
            <a:ext cx="4531155" cy="70852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test('calculate total price',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calculateTotalPrice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(1200);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37812" y="1989189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230645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20FEB-774C-4417-99B9-9CAE4766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44398"/>
            <a:ext cx="5014700" cy="21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HTML Page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Consider this HTML page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DomEssentials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folder: 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516429-3658-49C6-BDA2-EB79FDAB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8289"/>
            <a:ext cx="4966168" cy="1785746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2D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&lt;title&gt;Simple page&lt;/title&gt;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type="text/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="./script.js"&gt;&lt;/script&gt;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 onload="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&lt;h1&gt;Greetings &amp;#128526;&lt;/h1&gt;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 id="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"&gt;This paragraph says &lt;b&gt;hello&lt;/b&gt;&lt;/p&gt;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 id="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"&gt;This paragraph says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&gt;bye&lt;/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674242" y="280033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332213-1E4C-487C-94D6-8BC3981629EE}"/>
              </a:ext>
            </a:extLst>
          </p:cNvPr>
          <p:cNvGrpSpPr/>
          <p:nvPr/>
        </p:nvGrpSpPr>
        <p:grpSpPr>
          <a:xfrm>
            <a:off x="1559874" y="3181266"/>
            <a:ext cx="5142535" cy="1918807"/>
            <a:chOff x="1559874" y="3181266"/>
            <a:chExt cx="5142535" cy="19188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AC1F17-500A-4381-B171-4B4F9BC4F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59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4C29EC-BA70-44C9-A119-1C600715B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0798" y="4251770"/>
              <a:ext cx="361105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A2929C-6B12-4276-A113-D482C5E0F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532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4C8048-D2B1-42EA-9CD1-00F51FE9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1019" y="4251770"/>
              <a:ext cx="297444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73739CC-9316-44B2-98F1-27AD188CD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9" y="4251770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BA75BF4-CF32-4D19-A1A0-47182E479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8" y="4663584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553D174-96D7-4217-9450-63D095A6F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503" y="4663553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503C7C7-88A2-43BC-BE67-A43570537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449" y="3449248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01275B-B27C-4BA6-9598-6A319F47D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295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C47C97-A8BA-4832-B794-C97B8A229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5163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5C085AD8-7837-4395-A547-8EDA2D92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874" y="439557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CE392-4B0C-4032-A27D-A2F296DBD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799" y="3596414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B69ACE-BB96-4577-B119-312315A2D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931" y="3983788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81772E-9EE7-456D-BDF6-033933072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655" y="3983788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&lt;body&gt;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B20AE3-C4C1-472A-A212-41A203C1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894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&lt;script&gt;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F09E1F41-EEB0-4570-94B8-8CCCF53B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8" y="4395602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5DD7E43D-C876-4DA0-B5C3-D6901A479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0046" y="4395602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CA4CAA07-C669-427C-958B-F9362C2DB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284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GB" alt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C27C7C52-468B-4EEC-B032-0E55B9AE8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7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&lt;b&gt;</a:t>
              </a: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A5F70C56-F7B7-4621-88F4-D8DA3149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760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5397AE-8EFF-4DB0-9B19-EE30C21F4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890" y="3181266"/>
              <a:ext cx="135764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document node</a:t>
              </a:r>
            </a:p>
          </p:txBody>
        </p:sp>
        <p:sp>
          <p:nvSpPr>
            <p:cNvPr id="48" name="Arrow: Bent-Up 47">
              <a:extLst>
                <a:ext uri="{FF2B5EF4-FFF2-40B4-BE49-F238E27FC236}">
                  <a16:creationId xmlns:a16="http://schemas.microsoft.com/office/drawing/2014/main" id="{669ADBCD-11D6-46A3-84BB-BA392C06F0D8}"/>
                </a:ext>
              </a:extLst>
            </p:cNvPr>
            <p:cNvSpPr/>
            <p:nvPr/>
          </p:nvSpPr>
          <p:spPr>
            <a:xfrm>
              <a:off x="1797269" y="3261210"/>
              <a:ext cx="45719" cy="45719"/>
            </a:xfrm>
            <a:prstGeom prst="bent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EABF81F4-C948-4C94-8D05-37847BF2F989}"/>
              </a:ext>
            </a:extLst>
          </p:cNvPr>
          <p:cNvSpPr/>
          <p:nvPr/>
        </p:nvSpPr>
        <p:spPr>
          <a:xfrm rot="5400000">
            <a:off x="1724867" y="3076849"/>
            <a:ext cx="624071" cy="733815"/>
          </a:xfrm>
          <a:prstGeom prst="bentUpArrow">
            <a:avLst>
              <a:gd name="adj1" fmla="val 38714"/>
              <a:gd name="adj2" fmla="val 35466"/>
              <a:gd name="adj3" fmla="val 26444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8.6	 </a:t>
            </a:r>
            <a:r>
              <a:rPr lang="en-GB" sz="2400" dirty="0">
                <a:latin typeface="+mj-lt"/>
              </a:rPr>
              <a:t>Testing Event Handlers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4815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In this section we'll test JavaScript code that handles events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Consider this HTML file in the folder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EventHandlers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0AD5621-07DC-4E84-9F24-584A93284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978684"/>
            <a:ext cx="4531154" cy="2862964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2D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&lt;h1&gt;Products&lt;/h1&gt;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&lt;label for='description'&gt;Description:&lt;/label&gt;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id='description' type='text'&gt;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&lt;label for='price'&gt;Price:&lt;/label&gt;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&lt;input id='price' type='number'&gt;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&lt;button id='add'&gt;Add Product&lt;/button&gt;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id='products'&gt;&lt;/table&gt;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4C669-5140-4A27-BD54-9B32B93BF6BD}"/>
              </a:ext>
            </a:extLst>
          </p:cNvPr>
          <p:cNvSpPr txBox="1"/>
          <p:nvPr/>
        </p:nvSpPr>
        <p:spPr>
          <a:xfrm>
            <a:off x="5240141" y="4620047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674174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 JavaScript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the JavaScript code we're going to test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It adds a new row to the products table,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based on the data entered by the user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E1694141-E9CA-4E3D-9300-8C3658FF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28414"/>
            <a:ext cx="4531155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d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('description').value;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tdDescription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tdDescription.innerHTML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('price').value;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tdPrice.innerHTML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tr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('tr');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tr.appendChild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tdDescription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tr.appendChild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table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table.appendChild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(tr);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163050" y="4420582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myscript.js</a:t>
            </a:r>
          </a:p>
        </p:txBody>
      </p:sp>
    </p:spTree>
    <p:extLst>
      <p:ext uri="{BB962C8B-B14F-4D97-AF65-F5344CB8AC3E}">
        <p14:creationId xmlns:p14="http://schemas.microsoft.com/office/powerpoint/2010/main" val="3959008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Setting up the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the "setup" code in our test suite: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Read the HTML file and load into DOM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Import the JavaScript module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Hook up the button click event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2543"/>
            <a:ext cx="4531155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fs = require("fs");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html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("./index.html");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('add').onclick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31074" y="2797811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83A9E40-8E65-40F4-8BAB-42078E67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2543"/>
            <a:ext cx="4531155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fs = require("fs");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html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("./index.html");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document.documentElement.innerHTML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html.toString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('add').onclick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6AF898DD-D63A-412C-90C3-7406C27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2543"/>
            <a:ext cx="4531155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fs = require("fs");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html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("./index.html");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addProduct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from './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('add').onclick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4D1516D-4B79-4632-A61B-429C57F9B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2543"/>
            <a:ext cx="4531155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fs = require("fs");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html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("./index.html");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('add').onclick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addProduct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18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Testing the JavaScript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test the JavaScript code to 'add a product':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3831"/>
            <a:ext cx="4531155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 product',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('description').value = 'Skis';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('price').value = '800';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('add').click();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table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('tr');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td0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('td')[0];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expect(td0.innerHTML).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td1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('td')[1];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expect(td1.innerHTML).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('800');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63568" y="385662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4077208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Testing the JavaScript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test the JavaScript code to 'add a product':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Mimic user input and a button click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3831"/>
            <a:ext cx="4531155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 product',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('description').value = 'Skis';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('price').value = '800';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('add').click();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table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('tr');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td0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('td')[0];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expect(td0.innerHTML).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td1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('td')[1];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expect(td1.innerHTML).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('800');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63568" y="385662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1906207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Testing the JavaScript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test the JavaScript code to 'add a product':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Verify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has been added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3831"/>
            <a:ext cx="4531155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 product',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('description').value = 'Skis';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('price').value = '800';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('add').click();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table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('products');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table.getElementsByTagName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('tr');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trs.length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td0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('td')[0];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expect(td0.innerHTML).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td1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('td')[1];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expect(td1.innerHTML).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('800');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63568" y="385662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2420887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Testing the JavaScript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test the JavaScript code to 'add a product':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Verify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0 contains description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3831"/>
            <a:ext cx="4531155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 product',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('description').value = 'Skis';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('price').value = '800';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('add').click();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table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('tr');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td0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('td')[0];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expect(td0.innerHTML).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td1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('td')[1];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expect(td1.innerHTML).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('800');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63568" y="385662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4213624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Testing the JavaScript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56081" cy="3547021"/>
          </a:xfrm>
        </p:spPr>
        <p:txBody>
          <a:bodyPr/>
          <a:lstStyle/>
          <a:p>
            <a:r>
              <a:rPr lang="en-GB" dirty="0"/>
              <a:t>Here's how to test the JavaScript code to 'add a product':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Verify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1 </a:t>
            </a:r>
            <a:r>
              <a:rPr lang="en-GB">
                <a:latin typeface="+mj-lt"/>
                <a:cs typeface="Courier New" panose="02070309020205020404" pitchFamily="49" charset="0"/>
              </a:rPr>
              <a:t>contains price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F793B97-D2B2-491E-A337-A39F7EE6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3831"/>
            <a:ext cx="4531155" cy="255518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test('add product',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('description').value = 'Skis';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('price').value = '800';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('add').click();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table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('products');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('tr');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td0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('td')[0];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expect(td0.innerHTML).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('Skis');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td1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('td')[1];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expect(td1.innerHTML).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('800');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19DD-A80B-48B9-9FB2-B9CAD6B17887}"/>
              </a:ext>
            </a:extLst>
          </p:cNvPr>
          <p:cNvSpPr txBox="1"/>
          <p:nvPr/>
        </p:nvSpPr>
        <p:spPr>
          <a:xfrm>
            <a:off x="4963568" y="3856626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791531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3857D-645C-4AA3-AEA4-399E0B01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57567"/>
            <a:ext cx="5012665" cy="19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939528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the DOM API to Access HTML Content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54953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This JavaScript code runs after the page has loaded: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Notes: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Get the "document" node in the web page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Display info about the node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E516429-3658-49C6-BDA2-EB79FDAB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8289"/>
            <a:ext cx="4966168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display('document', document);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display(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node)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console.log('\n--------------------------');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console.log(`Node info for: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node.nodeType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node.innerText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BFB2829-D603-49E3-8BCB-D81ED5B4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8289"/>
            <a:ext cx="4966168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display('document',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display(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node)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console.log('\n--------------------------');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console.log(`Node info for: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node.nodeType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node.innerText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4259CB83-899E-44ED-8B31-B15107AEE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1238289"/>
            <a:ext cx="4966168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display('document',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display(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console.log('\n--------------------------');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console.log(`Node info for: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${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node.nodeType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${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node.nodeName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node.innerText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711637" y="3094599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script.js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61EBFE-D937-40F2-BB55-4D29B0FBC684}"/>
              </a:ext>
            </a:extLst>
          </p:cNvPr>
          <p:cNvCxnSpPr/>
          <p:nvPr/>
        </p:nvCxnSpPr>
        <p:spPr>
          <a:xfrm>
            <a:off x="3533099" y="1596980"/>
            <a:ext cx="0" cy="48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5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8.7	 </a:t>
            </a:r>
            <a:r>
              <a:rPr lang="en-GB" sz="2400" dirty="0">
                <a:latin typeface="+mj-lt"/>
              </a:rPr>
              <a:t>Introduction to Testing Library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5366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86846" cy="3547021"/>
          </a:xfrm>
        </p:spPr>
        <p:txBody>
          <a:bodyPr/>
          <a:lstStyle/>
          <a:p>
            <a:r>
              <a:rPr lang="en-GB" b="1" dirty="0"/>
              <a:t>Testing Library </a:t>
            </a:r>
            <a:r>
              <a:rPr lang="en-GB" dirty="0"/>
              <a:t>is a library that helps you test JavaScript code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It helps you to locate elements in the DOM</a:t>
            </a:r>
          </a:p>
          <a:p>
            <a:pPr lvl="1"/>
            <a:endParaRPr lang="en-GB" sz="1500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Testing Library has a user-centric approach to locating content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E.g., locate a button by its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text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E.g., locate a text box by its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label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E.g., locate a div by its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tooltip (title)</a:t>
            </a:r>
          </a:p>
          <a:p>
            <a:pPr lvl="1"/>
            <a:endParaRPr lang="en-GB" sz="1500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The ethos of Testing Library:</a:t>
            </a:r>
          </a:p>
          <a:p>
            <a:pPr lvl="1"/>
            <a:r>
              <a:rPr lang="en-GB" i="1" dirty="0">
                <a:latin typeface="+mj-lt"/>
                <a:cs typeface="Courier New" panose="02070309020205020404" pitchFamily="49" charset="0"/>
              </a:rPr>
              <a:t>The more your tests resemble the way</a:t>
            </a:r>
            <a:br>
              <a:rPr lang="en-GB" i="1" dirty="0">
                <a:latin typeface="+mj-lt"/>
                <a:cs typeface="Courier New" panose="02070309020205020404" pitchFamily="49" charset="0"/>
              </a:rPr>
            </a:br>
            <a:r>
              <a:rPr lang="en-GB" i="1" dirty="0">
                <a:latin typeface="+mj-lt"/>
                <a:cs typeface="Courier New" panose="02070309020205020404" pitchFamily="49" charset="0"/>
              </a:rPr>
              <a:t>your software is used, the more confidence </a:t>
            </a:r>
            <a:br>
              <a:rPr lang="en-GB" i="1" dirty="0">
                <a:latin typeface="+mj-lt"/>
                <a:cs typeface="Courier New" panose="02070309020205020404" pitchFamily="49" charset="0"/>
              </a:rPr>
            </a:br>
            <a:r>
              <a:rPr lang="en-GB" i="1" dirty="0">
                <a:latin typeface="+mj-lt"/>
                <a:cs typeface="Courier New" panose="02070309020205020404" pitchFamily="49" charset="0"/>
              </a:rPr>
              <a:t>they can give you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9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Supporting Testing Library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3088"/>
            <a:ext cx="7915541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To support Testing Library, specify the following dependency: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Install using either of these commands: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7DE4125-FC02-4BA6-8555-E9FCA2F88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7372"/>
            <a:ext cx="4531155" cy="163185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"jest"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"@babel/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-env": "^7.15.8",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"babel-jest": "^27.2.5",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"^8.11.1"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62370-A62D-4476-9607-E39682C1C667}"/>
              </a:ext>
            </a:extLst>
          </p:cNvPr>
          <p:cNvSpPr txBox="1"/>
          <p:nvPr/>
        </p:nvSpPr>
        <p:spPr>
          <a:xfrm>
            <a:off x="1590111" y="3802976"/>
            <a:ext cx="461287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C4867-DE5B-4BCD-A175-5E29A21FB494}"/>
              </a:ext>
            </a:extLst>
          </p:cNvPr>
          <p:cNvSpPr txBox="1"/>
          <p:nvPr/>
        </p:nvSpPr>
        <p:spPr>
          <a:xfrm>
            <a:off x="1590111" y="4146958"/>
            <a:ext cx="461287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001F-309F-4258-AAE7-271FEAD0E509}"/>
              </a:ext>
            </a:extLst>
          </p:cNvPr>
          <p:cNvSpPr txBox="1"/>
          <p:nvPr/>
        </p:nvSpPr>
        <p:spPr>
          <a:xfrm>
            <a:off x="5206310" y="295468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Locating Elements by using Testing Library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Testing Library provides an API to locate elements in the DOM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E.g.,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getByText()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gets an element that has the specified text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There are 2 ways to call the API functions: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93050548-A4F7-41B8-BA75-78B09337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01" y="2380529"/>
            <a:ext cx="4523867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getByText(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someContainerElement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4C44815-BE2C-4779-8C2C-57DA4BC3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00" y="2817469"/>
            <a:ext cx="4523867" cy="24686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6DE2F-B9B0-439A-852D-418CB251D319}"/>
              </a:ext>
            </a:extLst>
          </p:cNvPr>
          <p:cNvSpPr txBox="1"/>
          <p:nvPr/>
        </p:nvSpPr>
        <p:spPr>
          <a:xfrm>
            <a:off x="1597400" y="3405966"/>
            <a:ext cx="342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GB" sz="1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is pre-bound to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3827B7-B2F1-400E-89AE-55F5CBBAAB6C}"/>
              </a:ext>
            </a:extLst>
          </p:cNvPr>
          <p:cNvCxnSpPr/>
          <p:nvPr/>
        </p:nvCxnSpPr>
        <p:spPr>
          <a:xfrm flipV="1">
            <a:off x="1951964" y="3015654"/>
            <a:ext cx="0" cy="45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example of how to use Testing Library: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0340"/>
            <a:ext cx="4531155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{getByText, screen} from '@testing-library/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describe('Intro to Testing Library',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explicit container',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getByText(document, 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implicit container',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836676" y="3875288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1676932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example of how to use Testing Library: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Import Testing Library artifacts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0340"/>
            <a:ext cx="4531155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{getByText, screen} from '@testing-library/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describe('Intro to Testing Library',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explicit container',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getByText(document, 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implicit container',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B2460-53AC-483B-8F80-6243B2723D11}"/>
              </a:ext>
            </a:extLst>
          </p:cNvPr>
          <p:cNvSpPr txBox="1"/>
          <p:nvPr/>
        </p:nvSpPr>
        <p:spPr>
          <a:xfrm>
            <a:off x="4836676" y="3875288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34229940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example of how to use Testing Library: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Add some simple content to the DOM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0340"/>
            <a:ext cx="4531155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{getByText, screen} from '@testing-library/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describe('Intro to Testing Library',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beforeEach(()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explicit container',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getByText(document, 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implicit container',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B2460-53AC-483B-8F80-6243B2723D11}"/>
              </a:ext>
            </a:extLst>
          </p:cNvPr>
          <p:cNvSpPr txBox="1"/>
          <p:nvPr/>
        </p:nvSpPr>
        <p:spPr>
          <a:xfrm>
            <a:off x="4836676" y="3875288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17767434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example of how to use Testing Library: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Get an element in an explicit container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0340"/>
            <a:ext cx="4531155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{getByText, screen} from '@testing-library/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describe('Intro to Testing Library',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explicit container',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getByText(document, "Hello");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implicit container',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B2460-53AC-483B-8F80-6243B2723D11}"/>
              </a:ext>
            </a:extLst>
          </p:cNvPr>
          <p:cNvSpPr txBox="1"/>
          <p:nvPr/>
        </p:nvSpPr>
        <p:spPr>
          <a:xfrm>
            <a:off x="4836676" y="3875288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25507428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example of how to use Testing Library: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Get an element in an implicit container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0340"/>
            <a:ext cx="4531155" cy="2862964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{getByText, screen} from '@testing-library/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describe('Intro to Testing Library',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explicit container',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getByText(document, 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test('Get element in implicit container',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B2460-53AC-483B-8F80-6243B2723D11}"/>
              </a:ext>
            </a:extLst>
          </p:cNvPr>
          <p:cNvSpPr txBox="1"/>
          <p:nvPr/>
        </p:nvSpPr>
        <p:spPr>
          <a:xfrm>
            <a:off x="4836676" y="3875288"/>
            <a:ext cx="1338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11176633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endParaRPr lang="en-GB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B3A8D-316A-43EC-9893-5B5EF757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7" y="1851668"/>
            <a:ext cx="5028669" cy="19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939528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the DOM API to Access HTML Content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54953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the info for the "document" node: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For a full list of the DOM node types, see:</a:t>
            </a:r>
          </a:p>
          <a:p>
            <a:pPr lvl="1"/>
            <a:r>
              <a:rPr lang="en-GB" dirty="0">
                <a:cs typeface="Courier New" panose="02070309020205020404" pitchFamily="49" charset="0"/>
                <a:hlinkClick r:id="rId3"/>
              </a:rPr>
              <a:t>https://developer.mozilla.org/docs/Web/API/Node/nodeType</a:t>
            </a:r>
            <a:r>
              <a:rPr lang="en-GB" dirty="0"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B38D8-63FE-4033-A33F-55C110A50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50" y="1295050"/>
            <a:ext cx="4954922" cy="17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8.8	 Types of Query Available </a:t>
            </a:r>
            <a:r>
              <a:rPr lang="en-GB" sz="2400" dirty="0">
                <a:latin typeface="+mj-lt"/>
              </a:rPr>
              <a:t>in Testing Library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15729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Types of Query Functions in Testing Library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86846" cy="354702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getByXxx()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Returns a single matching node</a:t>
            </a:r>
            <a:endParaRPr lang="en-GB" b="1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Throws an error if no match, or if many matches</a:t>
            </a:r>
            <a:endParaRPr lang="en-GB" b="1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sz="1800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Returns matching node,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>
                <a:cs typeface="Courier New" panose="02070309020205020404" pitchFamily="49" charset="0"/>
              </a:rPr>
              <a:t> if no match</a:t>
            </a:r>
            <a:endParaRPr lang="en-GB" b="1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Throws an error if many matches</a:t>
            </a:r>
          </a:p>
          <a:p>
            <a:pPr lvl="1"/>
            <a:endParaRPr lang="en-GB" sz="1800" dirty="0"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Resolves if 1 match, rejects otherwise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2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Finding All Matching Nodes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3088"/>
            <a:ext cx="7915541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If you want to find all matches rather than a single match, you can use these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queryAllByXxx()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206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a Text Match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3088"/>
            <a:ext cx="7605963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For all the query functions available in Testing Library,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there are 3 ways to specify a text match: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 string that must match exactly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 regular expression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function that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if an element matches your test</a:t>
            </a:r>
          </a:p>
        </p:txBody>
      </p:sp>
    </p:spTree>
    <p:extLst>
      <p:ext uri="{BB962C8B-B14F-4D97-AF65-F5344CB8AC3E}">
        <p14:creationId xmlns:p14="http://schemas.microsoft.com/office/powerpoint/2010/main" val="5388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Examples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Let's take a look at the techniques we've just described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the folder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TestingLibrary_TypesOfQuery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see how to use these types of query: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getByXxx()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also see all the different ways 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+mj-lt"/>
                <a:cs typeface="Courier New" panose="02070309020205020404" pitchFamily="49" charset="0"/>
              </a:rPr>
              <a:t>to perform text matching</a:t>
            </a:r>
          </a:p>
        </p:txBody>
      </p:sp>
    </p:spTree>
    <p:extLst>
      <p:ext uri="{BB962C8B-B14F-4D97-AF65-F5344CB8AC3E}">
        <p14:creationId xmlns:p14="http://schemas.microsoft.com/office/powerpoint/2010/main" val="120435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7483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cs typeface="Courier New" panose="02070309020205020404" pitchFamily="49" charset="0"/>
              </a:rPr>
              <a:t>Using getByXxx()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getByXxx()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317074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string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functional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((c, e)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e.tagName.toLowerCase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== 'div' &amp;&amp;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5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833374" y="417249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usingGetBy.test.js</a:t>
            </a:r>
          </a:p>
        </p:txBody>
      </p:sp>
    </p:spTree>
    <p:extLst>
      <p:ext uri="{BB962C8B-B14F-4D97-AF65-F5344CB8AC3E}">
        <p14:creationId xmlns:p14="http://schemas.microsoft.com/office/powerpoint/2010/main" val="38151617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7483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cs typeface="Courier New" panose="02070309020205020404" pitchFamily="49" charset="0"/>
              </a:rPr>
              <a:t>Using getByXxx()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getByXxx()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Add some simple content to the DOM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317074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string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functional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((c, e)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e.tagName.toLowerCase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== 'div' &amp;&amp;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5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833374" y="417249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usingGetBy.test.js</a:t>
            </a:r>
          </a:p>
        </p:txBody>
      </p:sp>
    </p:spTree>
    <p:extLst>
      <p:ext uri="{BB962C8B-B14F-4D97-AF65-F5344CB8AC3E}">
        <p14:creationId xmlns:p14="http://schemas.microsoft.com/office/powerpoint/2010/main" val="9272422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7483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cs typeface="Courier New" panose="02070309020205020404" pitchFamily="49" charset="0"/>
              </a:rPr>
              <a:t>Using getByXxx() 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getByXxx()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Get an element whose text is an exact string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317074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string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functional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((c, e)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e.tagName.toLowerCase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== 'div' &amp;&amp;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5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833374" y="417249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usingGetBy.test.js</a:t>
            </a:r>
          </a:p>
        </p:txBody>
      </p:sp>
    </p:spTree>
    <p:extLst>
      <p:ext uri="{BB962C8B-B14F-4D97-AF65-F5344CB8AC3E}">
        <p14:creationId xmlns:p14="http://schemas.microsoft.com/office/powerpoint/2010/main" val="1394968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7483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cs typeface="Courier New" panose="02070309020205020404" pitchFamily="49" charset="0"/>
              </a:rPr>
              <a:t>Using getByXxx()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getByXxx()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Get an element whose text matches 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regexp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317074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string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/h...o/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functional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((c, e)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e.tagName.toLowerCase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== 'div' &amp;&amp;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5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833374" y="417249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usingGetBy.test.js</a:t>
            </a:r>
          </a:p>
        </p:txBody>
      </p:sp>
    </p:spTree>
    <p:extLst>
      <p:ext uri="{BB962C8B-B14F-4D97-AF65-F5344CB8AC3E}">
        <p14:creationId xmlns:p14="http://schemas.microsoft.com/office/powerpoint/2010/main" val="446390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7483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cs typeface="Courier New" panose="02070309020205020404" pitchFamily="49" charset="0"/>
              </a:rPr>
              <a:t>Using getByXxx()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getByXxx()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Get an element that succeeds 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test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3170741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string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test('Get element via a functional text match',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e)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e.tagName.toLowerCase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'div' &amp;&amp;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c.length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833374" y="417249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usingGetBy.test.js</a:t>
            </a:r>
          </a:p>
        </p:txBody>
      </p:sp>
    </p:spTree>
    <p:extLst>
      <p:ext uri="{BB962C8B-B14F-4D97-AF65-F5344CB8AC3E}">
        <p14:creationId xmlns:p14="http://schemas.microsoft.com/office/powerpoint/2010/main" val="356749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Additional DOM Techniques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To access the "document element" (i.e., root element):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674242" y="280033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332213-1E4C-487C-94D6-8BC3981629EE}"/>
              </a:ext>
            </a:extLst>
          </p:cNvPr>
          <p:cNvGrpSpPr/>
          <p:nvPr/>
        </p:nvGrpSpPr>
        <p:grpSpPr>
          <a:xfrm>
            <a:off x="1559874" y="3181266"/>
            <a:ext cx="5142535" cy="1918807"/>
            <a:chOff x="1559874" y="3181266"/>
            <a:chExt cx="5142535" cy="19188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AC1F17-500A-4381-B171-4B4F9BC4F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59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4C29EC-BA70-44C9-A119-1C600715B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0798" y="4251770"/>
              <a:ext cx="361105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A2929C-6B12-4276-A113-D482C5E0F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532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4C8048-D2B1-42EA-9CD1-00F51FE9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1019" y="4251770"/>
              <a:ext cx="297444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73739CC-9316-44B2-98F1-27AD188CD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9" y="4251770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BA75BF4-CF32-4D19-A1A0-47182E479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8" y="4663584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553D174-96D7-4217-9450-63D095A6F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503" y="4663553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503C7C7-88A2-43BC-BE67-A43570537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449" y="3449248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01275B-B27C-4BA6-9598-6A319F47D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295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C47C97-A8BA-4832-B794-C97B8A229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5163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5C085AD8-7837-4395-A547-8EDA2D92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874" y="439557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CE392-4B0C-4032-A27D-A2F296DBD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799" y="3596414"/>
              <a:ext cx="812364" cy="2679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B69ACE-BB96-4577-B119-312315A2D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931" y="3983788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81772E-9EE7-456D-BDF6-033933072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655" y="3983788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&lt;body&gt;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B20AE3-C4C1-472A-A212-41A203C1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894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&lt;script&gt;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F09E1F41-EEB0-4570-94B8-8CCCF53B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8" y="4395602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5DD7E43D-C876-4DA0-B5C3-D6901A479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0046" y="4395602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CA4CAA07-C669-427C-958B-F9362C2DB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284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GB" alt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C27C7C52-468B-4EEC-B032-0E55B9AE8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7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&lt;b&gt;</a:t>
              </a: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A5F70C56-F7B7-4621-88F4-D8DA3149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760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5397AE-8EFF-4DB0-9B19-EE30C21F4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890" y="3181266"/>
              <a:ext cx="135764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document node</a:t>
              </a:r>
            </a:p>
          </p:txBody>
        </p:sp>
      </p:grpSp>
      <p:sp>
        <p:nvSpPr>
          <p:cNvPr id="31" name="Rectangle 14">
            <a:extLst>
              <a:ext uri="{FF2B5EF4-FFF2-40B4-BE49-F238E27FC236}">
                <a16:creationId xmlns:a16="http://schemas.microsoft.com/office/drawing/2014/main" id="{D9A5155E-EEFC-43CB-81AF-1FA7FE4C2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501"/>
            <a:ext cx="511229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docElem.childNodes.length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display(`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child[${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}]`,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docElem.childNodes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5853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"getByXxx"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88786-F691-4910-9F1F-E7ABCEE3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45275"/>
            <a:ext cx="5031672" cy="14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cs typeface="Courier New" panose="02070309020205020404" pitchFamily="49" charset="0"/>
              </a:rPr>
              <a:t>queryByXxx</a:t>
            </a:r>
            <a:r>
              <a:rPr lang="en-GB" dirty="0">
                <a:cs typeface="Courier New" panose="02070309020205020404" pitchFamily="49" charset="0"/>
              </a:rPr>
              <a:t>()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test('Query for element successfully',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screen.queryByText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not.toBeNull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test('Query for element unsuccessfully',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screen.queryByText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(/wibble/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toBeNull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679485" y="3079564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usingQueryBy.test.js</a:t>
            </a:r>
          </a:p>
        </p:txBody>
      </p:sp>
    </p:spTree>
    <p:extLst>
      <p:ext uri="{BB962C8B-B14F-4D97-AF65-F5344CB8AC3E}">
        <p14:creationId xmlns:p14="http://schemas.microsoft.com/office/powerpoint/2010/main" val="29055030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queryByXxx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()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Query for an element successfully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Returns the matching element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test('Query for element successfully',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screen.queryByText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not.toBeNull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test('Query for element unsuccessfully',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screen.queryByText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(/wibble/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toBeNull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679485" y="3079564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usingQueryBy.test.js</a:t>
            </a:r>
          </a:p>
        </p:txBody>
      </p:sp>
    </p:spTree>
    <p:extLst>
      <p:ext uri="{BB962C8B-B14F-4D97-AF65-F5344CB8AC3E}">
        <p14:creationId xmlns:p14="http://schemas.microsoft.com/office/powerpoint/2010/main" val="30256726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queryByXxx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()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Query for an element unsuccessfully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test('Query for element successfully',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screen.queryByText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not.toBeNull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test('Query for element unsuccessfully', ()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screen.queryByText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(/wibble/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toBeNull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679485" y="3079564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usingQueryBy.test.js</a:t>
            </a:r>
          </a:p>
        </p:txBody>
      </p:sp>
    </p:spTree>
    <p:extLst>
      <p:ext uri="{BB962C8B-B14F-4D97-AF65-F5344CB8AC3E}">
        <p14:creationId xmlns:p14="http://schemas.microsoft.com/office/powerpoint/2010/main" val="19962195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queryByXxx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BBEF-0D40-4BDF-A96D-CC524A48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7" y="1846804"/>
            <a:ext cx="5021325" cy="14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findByXxx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()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test('Find element successfully',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screen.findByText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test('Find element unsuccessfully',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screen.findByText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(/wibble/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.catch(err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expect(err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Error).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756428" y="3993042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usingFindBy.test.js</a:t>
            </a:r>
          </a:p>
        </p:txBody>
      </p:sp>
    </p:spTree>
    <p:extLst>
      <p:ext uri="{BB962C8B-B14F-4D97-AF65-F5344CB8AC3E}">
        <p14:creationId xmlns:p14="http://schemas.microsoft.com/office/powerpoint/2010/main" val="33907518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findByXxx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()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Find an element successfully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that resolves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test('Find element successfully', done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screen.findByText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expect(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done();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test('Find element unsuccessfully',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screen.findByText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(/wibble/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.catch(err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expect(err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Error).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756428" y="3993042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usingFindBy.test.js</a:t>
            </a:r>
          </a:p>
        </p:txBody>
      </p:sp>
    </p:spTree>
    <p:extLst>
      <p:ext uri="{BB962C8B-B14F-4D97-AF65-F5344CB8AC3E}">
        <p14:creationId xmlns:p14="http://schemas.microsoft.com/office/powerpoint/2010/main" val="21171523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findByXxx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()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These tests show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 functions: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Find an element unsuccessfully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cs typeface="Courier New" panose="02070309020205020404" pitchFamily="49" charset="0"/>
              </a:rPr>
              <a:t> that rejects</a:t>
            </a:r>
          </a:p>
          <a:p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05238"/>
            <a:ext cx="4763464" cy="301685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beforeEach(()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"&lt;div&gt;Hello&lt;/div&gt;";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test('Find element successfully', done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screen.findByText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(/h...o/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done();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test('Find element unsuccessfully', done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screen.findByText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(/wibble/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.catch(err =&gt;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expect(err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done();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4756428" y="3993042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usingFindBy.test.js</a:t>
            </a:r>
          </a:p>
        </p:txBody>
      </p:sp>
    </p:spTree>
    <p:extLst>
      <p:ext uri="{BB962C8B-B14F-4D97-AF65-F5344CB8AC3E}">
        <p14:creationId xmlns:p14="http://schemas.microsoft.com/office/powerpoint/2010/main" val="15875516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148" y="4604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Running the Tests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Run the tests as follows: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CBA6-F7F1-424C-BC58-2F6EB3936B23}"/>
              </a:ext>
            </a:extLst>
          </p:cNvPr>
          <p:cNvSpPr txBox="1"/>
          <p:nvPr/>
        </p:nvSpPr>
        <p:spPr>
          <a:xfrm>
            <a:off x="1559628" y="1204794"/>
            <a:ext cx="503167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 -t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findByXxx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1B08221-E797-4C17-AC37-CD71DBB5D133}"/>
              </a:ext>
            </a:extLst>
          </p:cNvPr>
          <p:cNvSpPr/>
          <p:nvPr/>
        </p:nvSpPr>
        <p:spPr>
          <a:xfrm>
            <a:off x="1731436" y="1502759"/>
            <a:ext cx="275275" cy="3133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C617D-38E1-45B9-828E-B0DB095D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28" y="1861616"/>
            <a:ext cx="5030309" cy="14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8: Testing the User Interface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8.9	 A Closer Look at the Query API </a:t>
            </a:r>
            <a:r>
              <a:rPr lang="en-GB" sz="2400" dirty="0">
                <a:latin typeface="+mj-lt"/>
              </a:rPr>
              <a:t>in Testing Library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653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Additional DOM Techniques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To access the child nodes for a node: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6051-72CD-41AF-8663-74D8B208A1C6}"/>
              </a:ext>
            </a:extLst>
          </p:cNvPr>
          <p:cNvSpPr txBox="1"/>
          <p:nvPr/>
        </p:nvSpPr>
        <p:spPr>
          <a:xfrm>
            <a:off x="5674242" y="2800334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332213-1E4C-487C-94D6-8BC3981629EE}"/>
              </a:ext>
            </a:extLst>
          </p:cNvPr>
          <p:cNvGrpSpPr/>
          <p:nvPr/>
        </p:nvGrpSpPr>
        <p:grpSpPr>
          <a:xfrm>
            <a:off x="1559874" y="3181266"/>
            <a:ext cx="5142535" cy="1918807"/>
            <a:chOff x="1559874" y="3181266"/>
            <a:chExt cx="5142535" cy="191880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AC1F17-500A-4381-B171-4B4F9BC4F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59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4C29EC-BA70-44C9-A119-1C600715B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0798" y="4251770"/>
              <a:ext cx="361105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A2929C-6B12-4276-A113-D482C5E0F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5323" y="4251770"/>
              <a:ext cx="108107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14C8048-D2B1-42EA-9CD1-00F51FE93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1019" y="4251770"/>
              <a:ext cx="297444" cy="243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73739CC-9316-44B2-98F1-27AD188CD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9" y="4251770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BA75BF4-CF32-4D19-A1A0-47182E479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088" y="4663584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553D174-96D7-4217-9450-63D095A6F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503" y="4663553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503C7C7-88A2-43BC-BE67-A43570537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449" y="3449248"/>
              <a:ext cx="1" cy="3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01275B-B27C-4BA6-9598-6A319F47D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295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C47C97-A8BA-4832-B794-C97B8A229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5163" y="3730405"/>
              <a:ext cx="699504" cy="38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5C085AD8-7837-4395-A547-8EDA2D92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874" y="439557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CE392-4B0C-4032-A27D-A2F296DBD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799" y="3596414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B69ACE-BB96-4577-B119-312315A2D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931" y="3983788"/>
              <a:ext cx="812364" cy="2679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&lt;head&gt;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81772E-9EE7-456D-BDF6-033933072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655" y="3983788"/>
              <a:ext cx="812363" cy="2679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&lt;body&gt;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B20AE3-C4C1-472A-A212-41A203C1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894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&lt;script&gt;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F09E1F41-EEB0-4570-94B8-8CCCF53B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8" y="4395602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5DD7E43D-C876-4DA0-B5C3-D6901A479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0046" y="4395602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</a:t>
              </a:r>
            </a:p>
          </p:txBody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CA4CAA07-C669-427C-958B-F9362C2DB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284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GB" alt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C27C7C52-468B-4EEC-B032-0E55B9AE8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397" y="4832091"/>
              <a:ext cx="81236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&lt;b&gt;</a:t>
              </a: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A5F70C56-F7B7-4621-88F4-D8DA3149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760" y="4395571"/>
              <a:ext cx="812363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5397AE-8EFF-4DB0-9B19-EE30C21F4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890" y="3181266"/>
              <a:ext cx="1357644" cy="26798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157FA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Lucida Console" pitchFamily="49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GB" alt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document node</a:t>
              </a:r>
            </a:p>
          </p:txBody>
        </p:sp>
      </p:grpSp>
      <p:sp>
        <p:nvSpPr>
          <p:cNvPr id="31" name="Rectangle 14">
            <a:extLst>
              <a:ext uri="{FF2B5EF4-FFF2-40B4-BE49-F238E27FC236}">
                <a16:creationId xmlns:a16="http://schemas.microsoft.com/office/drawing/2014/main" id="{D9A5155E-EEFC-43CB-81AF-1FA7FE4C2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2501"/>
            <a:ext cx="511229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document.documentElement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docElem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docElem.childNodes.length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display(`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documentElement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child[${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}]`,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docElem.childNodes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('#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byePara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790201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86846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In this section we'll take a closer look at the query API in Testing Library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the folder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TestingLibrary_QueryApi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We'll see how Testing Library </a:t>
            </a:r>
            <a:r>
              <a:rPr lang="en-GB">
                <a:cs typeface="Courier New" panose="02070309020205020404" pitchFamily="49" charset="0"/>
              </a:rPr>
              <a:t>favors</a:t>
            </a:r>
            <a:r>
              <a:rPr lang="en-GB" dirty="0">
                <a:cs typeface="Courier New" panose="02070309020205020404" pitchFamily="49" charset="0"/>
              </a:rPr>
              <a:t> a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user-centric approach to locating content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E.g., locate a button by its </a:t>
            </a:r>
            <a:r>
              <a:rPr lang="en-GB" b="1" dirty="0">
                <a:cs typeface="Courier New" panose="02070309020205020404" pitchFamily="49" charset="0"/>
              </a:rPr>
              <a:t>text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E.g., locate a text box by its </a:t>
            </a:r>
            <a:r>
              <a:rPr lang="en-GB" b="1" dirty="0">
                <a:cs typeface="Courier New" panose="02070309020205020404" pitchFamily="49" charset="0"/>
              </a:rPr>
              <a:t>label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E.g., locate a div by its </a:t>
            </a:r>
            <a:r>
              <a:rPr lang="en-GB" b="1" dirty="0">
                <a:cs typeface="Courier New" panose="02070309020205020404" pitchFamily="49" charset="0"/>
              </a:rPr>
              <a:t>tooltip (title)</a:t>
            </a:r>
          </a:p>
          <a:p>
            <a:pPr lvl="1"/>
            <a:endParaRPr lang="en-GB" b="1" dirty="0"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Testing Library Functions Available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3088"/>
            <a:ext cx="7915541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Testing Library provides the following functions: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getByRole()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getByLabelText()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getByPlaceholderText()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getByText()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getByDisplayValue()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getByAltText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getByTitle()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getByTestId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Plus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2392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getByRole()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73388" cy="354702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getByRole()</a:t>
            </a:r>
            <a:r>
              <a:rPr lang="en-GB" dirty="0">
                <a:cs typeface="Courier New" panose="02070309020205020404" pitchFamily="49" charset="0"/>
              </a:rPr>
              <a:t> gets a node that matches an ARIA role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ARIA = Accessible Rich Internet Applications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ARIA roles describe the intent of elements, as described here:</a:t>
            </a:r>
          </a:p>
          <a:p>
            <a:pPr lvl="1"/>
            <a:r>
              <a:rPr lang="en-GB" dirty="0">
                <a:cs typeface="Courier New" panose="02070309020205020404" pitchFamily="49" charset="0"/>
                <a:hlinkClick r:id="rId3"/>
              </a:rPr>
              <a:t>https://developer.mozilla.org/docs/Web/Accessibility/ARIA/Roles</a:t>
            </a:r>
          </a:p>
          <a:p>
            <a:pPr lvl="1"/>
            <a:endParaRPr lang="en-GB" dirty="0">
              <a:cs typeface="Courier New" panose="02070309020205020404" pitchFamily="49" charset="0"/>
              <a:hlinkClick r:id="rId3"/>
            </a:endParaRPr>
          </a:p>
          <a:p>
            <a:r>
              <a:rPr lang="en-GB" dirty="0">
                <a:cs typeface="Courier New" panose="02070309020205020404" pitchFamily="49" charset="0"/>
              </a:rPr>
              <a:t>Example ARIA roles: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heading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Etc.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getByRole()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 simple example of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getByRole()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327"/>
            <a:ext cx="4763464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getByRole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example 1',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&lt;button&gt;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 form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`;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screen.getByRole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('button', {name: /submit/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toBeTruthy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('Submit form');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5184410" y="294556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2893222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getByRole()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another example of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getByRole()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327"/>
            <a:ext cx="4763464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getByRole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example 2',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&lt;caption&gt;Products table&lt;/caption&gt;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&lt;tr&gt;&lt;td&gt;Skis&lt;/td&gt;&lt;td&gt;800&lt;/td&gt;&lt;/tr&gt;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&lt;tr&gt;&lt;td&gt;Boots&lt;/td&gt;&lt;td&gt;300&lt;/td&gt;&lt;/tr&gt;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&lt;table&gt;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`;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screen.getByRole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('table', {name: /products/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el.getElementsByTagName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('tr').length).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5184410" y="340920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2003479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getByLabelText()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 example of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getByLabelText()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327"/>
            <a:ext cx="4763464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getByLabelText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 for="price"&gt;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Price: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id="price" value="300"&gt;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`;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screen.getByLabelText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(/price:/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('300');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5184410" y="294556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30014529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getByPlaceholderText()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 example of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getByPlaceholderText()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327"/>
            <a:ext cx="4763464" cy="1631858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getByPlaceholderText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&lt;label for="price"&gt;Price:&lt;/label&gt;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id="price" 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placeholder="Enter price"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value="25"&gt;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`;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screen.getByPlaceholderText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(/enter price/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('25');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5184410" y="294556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22480656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getByText()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 example of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getByText()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327"/>
            <a:ext cx="4763464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Wales win the World Cup in 2022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`;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(/2022/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5184410" y="277951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25675306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getByDisplayValue()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 example of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getByDisplayValue()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327"/>
            <a:ext cx="4763464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getByDisplayValue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type="text" 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value="Wales in 2022"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`;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screen.getByDisplayValue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(/2022/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el.value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5184410" y="277951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1208006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Using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getByAltText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658789" cy="3547021"/>
          </a:xfrm>
        </p:spPr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Here's an example of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getByAltText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cs typeface="Courier New" panose="02070309020205020404" pitchFamily="49" charset="0"/>
              </a:rPr>
              <a:t>: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B5E981E-5DDF-4612-B225-3A00F392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327"/>
            <a:ext cx="4763464" cy="1477970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getByAltText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document.body.innerHTML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="image123.jpg" </a:t>
            </a:r>
            <a:r>
              <a:rPr lang="en-GB" sz="1000" b="1" dirty="0">
                <a:solidFill>
                  <a:srgbClr val="0D4F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alt="image123"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`;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screen.getByAltText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(/image123/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expect(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el.src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toMatch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(/image123.jpg/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B4382-EA19-41CB-B6E7-31809224B33C}"/>
              </a:ext>
            </a:extLst>
          </p:cNvPr>
          <p:cNvSpPr txBox="1"/>
          <p:nvPr/>
        </p:nvSpPr>
        <p:spPr>
          <a:xfrm>
            <a:off x="5184410" y="277951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example.test.js</a:t>
            </a:r>
          </a:p>
        </p:txBody>
      </p:sp>
    </p:spTree>
    <p:extLst>
      <p:ext uri="{BB962C8B-B14F-4D97-AF65-F5344CB8AC3E}">
        <p14:creationId xmlns:p14="http://schemas.microsoft.com/office/powerpoint/2010/main" val="396938423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19171</TotalTime>
  <Words>9982</Words>
  <Application>Microsoft Office PowerPoint</Application>
  <PresentationFormat>On-screen Show (16:9)</PresentationFormat>
  <Paragraphs>2023</Paragraphs>
  <Slides>108</Slides>
  <Notes>108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Courier New</vt:lpstr>
      <vt:lpstr>Lucida Console</vt:lpstr>
      <vt:lpstr>Univers</vt:lpstr>
      <vt:lpstr>Standard_LiveLessons_2017</vt:lpstr>
      <vt:lpstr>Lesson 8: Testing the User Interface</vt:lpstr>
      <vt:lpstr>Lesson 8: Testing the User Interface</vt:lpstr>
      <vt:lpstr>Overview</vt:lpstr>
      <vt:lpstr>Understanding DOM</vt:lpstr>
      <vt:lpstr>Example HTML Page</vt:lpstr>
      <vt:lpstr>Using the DOM API to Access HTML Content</vt:lpstr>
      <vt:lpstr>Using the DOM API to Access HTML Content</vt:lpstr>
      <vt:lpstr>Additional DOM Techniques</vt:lpstr>
      <vt:lpstr>Additional DOM Techniques</vt:lpstr>
      <vt:lpstr>Additional DOM Techniques</vt:lpstr>
      <vt:lpstr>Additional DOM Techniques</vt:lpstr>
      <vt:lpstr>Lesson 8: Testing the User Interface</vt:lpstr>
      <vt:lpstr>Overview</vt:lpstr>
      <vt:lpstr>Using JSDOM with Jest</vt:lpstr>
      <vt:lpstr>Trying to use JSDOM in Jest - Attempt 1</vt:lpstr>
      <vt:lpstr>Trying to use JSDOM in Jest - Attempt 1</vt:lpstr>
      <vt:lpstr>Trying to use JSDOM in Jest - Attempt 2</vt:lpstr>
      <vt:lpstr>Trying to use JSDOM in Jest - Attempt 2</vt:lpstr>
      <vt:lpstr>Configuring the Jest Environment for all Tests</vt:lpstr>
      <vt:lpstr>Configuring the Jest Environment for all Tests</vt:lpstr>
      <vt:lpstr>Lesson 8: Testing the User Interface</vt:lpstr>
      <vt:lpstr>Overview</vt:lpstr>
      <vt:lpstr>Accessing the Default Content in the Document</vt:lpstr>
      <vt:lpstr>Accessing the Default Content in the Document</vt:lpstr>
      <vt:lpstr>Accessing the Default Content in the Document</vt:lpstr>
      <vt:lpstr>Accessing the Default Content in the Document</vt:lpstr>
      <vt:lpstr>Running the Tests</vt:lpstr>
      <vt:lpstr>Creating New DOM Content in a Test</vt:lpstr>
      <vt:lpstr>Creating New DOM Content in a Test</vt:lpstr>
      <vt:lpstr>Creating New DOM Content in a Test</vt:lpstr>
      <vt:lpstr>Running the Tests</vt:lpstr>
      <vt:lpstr>Lesson 8: Testing the User Interface</vt:lpstr>
      <vt:lpstr>Overview</vt:lpstr>
      <vt:lpstr>Example HTML File</vt:lpstr>
      <vt:lpstr>Loading an HTML File in a Test</vt:lpstr>
      <vt:lpstr>Accessing Document Content</vt:lpstr>
      <vt:lpstr>Accessing Document Content</vt:lpstr>
      <vt:lpstr>Accessing Document Content</vt:lpstr>
      <vt:lpstr>Accessing Document Content</vt:lpstr>
      <vt:lpstr>Accessing Document Content</vt:lpstr>
      <vt:lpstr>Running the Tests</vt:lpstr>
      <vt:lpstr>Lesson 8: Testing the User Interface</vt:lpstr>
      <vt:lpstr>Overview</vt:lpstr>
      <vt:lpstr>Example JavaScript Code</vt:lpstr>
      <vt:lpstr>Supporting ECMAScript Modules with Jest</vt:lpstr>
      <vt:lpstr>Supporting ECMAScript Modules with Jest</vt:lpstr>
      <vt:lpstr>Loading the HTML and JavaScript Files in a Test</vt:lpstr>
      <vt:lpstr>Testing the JavaScript Code</vt:lpstr>
      <vt:lpstr>Running the Test</vt:lpstr>
      <vt:lpstr>Lesson 8: Testing the User Interface</vt:lpstr>
      <vt:lpstr>Overview</vt:lpstr>
      <vt:lpstr>Example JavaScript Code</vt:lpstr>
      <vt:lpstr>Setting up the Test</vt:lpstr>
      <vt:lpstr>Testing the JavaScript Code</vt:lpstr>
      <vt:lpstr>Testing the JavaScript Code</vt:lpstr>
      <vt:lpstr>Testing the JavaScript Code</vt:lpstr>
      <vt:lpstr>Testing the JavaScript Code</vt:lpstr>
      <vt:lpstr>Testing the JavaScript Code</vt:lpstr>
      <vt:lpstr>Running the Test</vt:lpstr>
      <vt:lpstr>Lesson 8: Testing the User Interface</vt:lpstr>
      <vt:lpstr>Overview</vt:lpstr>
      <vt:lpstr>Supporting Testing Library</vt:lpstr>
      <vt:lpstr>Locating Elements by using Testing Library</vt:lpstr>
      <vt:lpstr>Example</vt:lpstr>
      <vt:lpstr>Example</vt:lpstr>
      <vt:lpstr>Example</vt:lpstr>
      <vt:lpstr>Example</vt:lpstr>
      <vt:lpstr>Example</vt:lpstr>
      <vt:lpstr>Running the Tests</vt:lpstr>
      <vt:lpstr>Lesson 8: Testing the User Interface</vt:lpstr>
      <vt:lpstr>Types of Query Functions in Testing Library</vt:lpstr>
      <vt:lpstr>Finding All Matching Nodes</vt:lpstr>
      <vt:lpstr>Specifying a Text Match</vt:lpstr>
      <vt:lpstr>Examples</vt:lpstr>
      <vt:lpstr>Using getByXxx() </vt:lpstr>
      <vt:lpstr>Using getByXxx() </vt:lpstr>
      <vt:lpstr>Using getByXxx()  </vt:lpstr>
      <vt:lpstr>Using getByXxx() </vt:lpstr>
      <vt:lpstr>Using getByXxx() </vt:lpstr>
      <vt:lpstr>Running the Tests</vt:lpstr>
      <vt:lpstr>Using queryByXxx() </vt:lpstr>
      <vt:lpstr>Using queryByXxx() </vt:lpstr>
      <vt:lpstr>Using queryByXxx() </vt:lpstr>
      <vt:lpstr>Running the Tests</vt:lpstr>
      <vt:lpstr>Using findByXxx() </vt:lpstr>
      <vt:lpstr>Using findByXxx() </vt:lpstr>
      <vt:lpstr>Using findByXxx() </vt:lpstr>
      <vt:lpstr>Running the Tests</vt:lpstr>
      <vt:lpstr>Lesson 8: Testing the User Interface</vt:lpstr>
      <vt:lpstr>Overview</vt:lpstr>
      <vt:lpstr>Testing Library Functions Available</vt:lpstr>
      <vt:lpstr>Using getByRole()</vt:lpstr>
      <vt:lpstr>Using getByRole()</vt:lpstr>
      <vt:lpstr>Using getByRole()</vt:lpstr>
      <vt:lpstr>Using getByLabelText()</vt:lpstr>
      <vt:lpstr>Using getByPlaceholderText()</vt:lpstr>
      <vt:lpstr>Using getByText()</vt:lpstr>
      <vt:lpstr>Using getByDisplayValue()</vt:lpstr>
      <vt:lpstr>Using getByAltText()</vt:lpstr>
      <vt:lpstr>Using getByTitle()</vt:lpstr>
      <vt:lpstr>Using getByTestId()</vt:lpstr>
      <vt:lpstr>Running the Tests</vt:lpstr>
      <vt:lpstr>Lesson 8: Testing the User Interface</vt:lpstr>
      <vt:lpstr>Overview</vt:lpstr>
      <vt:lpstr>Supporting the Companion Libraries</vt:lpstr>
      <vt:lpstr>Using the user-event Companion Library</vt:lpstr>
      <vt:lpstr>Using the jest-dom Companion Library</vt:lpstr>
      <vt:lpstr>Example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465</cp:revision>
  <dcterms:created xsi:type="dcterms:W3CDTF">2015-09-28T19:52:00Z</dcterms:created>
  <dcterms:modified xsi:type="dcterms:W3CDTF">2022-07-05T11:52:00Z</dcterms:modified>
</cp:coreProperties>
</file>