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846" r:id="rId3"/>
    <p:sldId id="695" r:id="rId4"/>
    <p:sldId id="883" r:id="rId5"/>
    <p:sldId id="811" r:id="rId6"/>
    <p:sldId id="748" r:id="rId7"/>
    <p:sldId id="842" r:id="rId8"/>
    <p:sldId id="844" r:id="rId9"/>
    <p:sldId id="885" r:id="rId10"/>
    <p:sldId id="886" r:id="rId11"/>
    <p:sldId id="887" r:id="rId12"/>
    <p:sldId id="888" r:id="rId13"/>
    <p:sldId id="889" r:id="rId14"/>
    <p:sldId id="890" r:id="rId15"/>
    <p:sldId id="792" r:id="rId16"/>
    <p:sldId id="532" r:id="rId17"/>
    <p:sldId id="891" r:id="rId18"/>
    <p:sldId id="629" r:id="rId19"/>
    <p:sldId id="712" r:id="rId20"/>
    <p:sldId id="713" r:id="rId21"/>
    <p:sldId id="717" r:id="rId22"/>
    <p:sldId id="762" r:id="rId23"/>
    <p:sldId id="896" r:id="rId24"/>
    <p:sldId id="892" r:id="rId25"/>
    <p:sldId id="533" r:id="rId26"/>
    <p:sldId id="893" r:id="rId27"/>
    <p:sldId id="740" r:id="rId28"/>
    <p:sldId id="764" r:id="rId29"/>
    <p:sldId id="765" r:id="rId30"/>
    <p:sldId id="894" r:id="rId31"/>
    <p:sldId id="895" r:id="rId32"/>
    <p:sldId id="732" r:id="rId33"/>
    <p:sldId id="897" r:id="rId34"/>
    <p:sldId id="898" r:id="rId35"/>
    <p:sldId id="847" r:id="rId36"/>
    <p:sldId id="899" r:id="rId37"/>
    <p:sldId id="900" r:id="rId38"/>
    <p:sldId id="853" r:id="rId39"/>
    <p:sldId id="901" r:id="rId40"/>
    <p:sldId id="903" r:id="rId41"/>
    <p:sldId id="904" r:id="rId42"/>
    <p:sldId id="850" r:id="rId43"/>
    <p:sldId id="905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217019-B269-E7CE-4AF8-D1C51EC27C5F}" name="Eleanor Bru" initials="EB" userId="c3414d580ad3abed" providerId="Windows Live"/>
  <p188:author id="{EF5443F8-339B-911B-DEC5-F5824A0E0637}" name="Andy Olsen" initials="AO" userId="31001af84371f4e8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9B"/>
    <a:srgbClr val="C96B69"/>
    <a:srgbClr val="FFE5FF"/>
    <a:srgbClr val="CCFF66"/>
    <a:srgbClr val="157FA1"/>
    <a:srgbClr val="6CA62C"/>
    <a:srgbClr val="CCECFF"/>
    <a:srgbClr val="A5C5D0"/>
    <a:srgbClr val="FFD85D"/>
    <a:srgbClr val="157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 autoAdjust="0"/>
    <p:restoredTop sz="96327" autoAdjust="0"/>
  </p:normalViewPr>
  <p:slideViewPr>
    <p:cSldViewPr snapToGrid="0" snapToObjects="1">
      <p:cViewPr varScale="1">
        <p:scale>
          <a:sx n="106" d="100"/>
          <a:sy n="106" d="100"/>
        </p:scale>
        <p:origin x="69" y="259"/>
      </p:cViewPr>
      <p:guideLst>
        <p:guide orient="horz" pos="1620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1" d="100"/>
        <a:sy n="131" d="100"/>
      </p:scale>
      <p:origin x="0" y="-9621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25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4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97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02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79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23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6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07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447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319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29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4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830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57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05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654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60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129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86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4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504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028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6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9242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430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933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41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1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89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24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67848E-4195-1C68-4AEB-A250048DB59B}"/>
              </a:ext>
            </a:extLst>
          </p:cNvPr>
          <p:cNvGrpSpPr/>
          <p:nvPr userDrawn="1"/>
        </p:nvGrpSpPr>
        <p:grpSpPr>
          <a:xfrm>
            <a:off x="76678" y="4582950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B1BD51-C09F-E4A6-5EEF-6AC49FB18B47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9590D3C-2ECA-80EC-AC1A-3ACC3CB087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0EA3E2-EFD8-17C6-0F0C-F239991002E9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6AB116-DB56-7D5E-CE12-EE657E11B499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054C05-A923-18F0-645C-1456AD0F0386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0B321E-13D2-D8E0-76B3-0F8D126490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68C6C7-ECFA-5622-4002-D29EB76240DB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C1BEF-A2DF-0ED1-79F2-D85FF0496D07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DAB6B8-1ADB-074F-CBCF-E6F47640B1DB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9BEB50-4F86-59C5-8084-D28B0D04F4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D87624-7508-B6F6-18A7-84825A87F29B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strict-mod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pkg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-113697"/>
            <a:ext cx="5289902" cy="586426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Lesson 9: Getting Started with Testing React Applications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9.1	Getting started with React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9.2	Creating a simple React app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9.3	Creating a complete React app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9.4	Understanding React components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9.5	Testing a React app</a:t>
            </a:r>
          </a:p>
          <a:p>
            <a:pPr marL="55563" indent="0">
              <a:tabLst>
                <a:tab pos="627063" algn="l"/>
              </a:tabLst>
            </a:pP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Downloading Babel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Babel is a tool that performs two useful tasks:</a:t>
            </a:r>
          </a:p>
          <a:p>
            <a:pPr lvl="1">
              <a:tabLst>
                <a:tab pos="1973263" algn="l"/>
              </a:tabLst>
            </a:pPr>
            <a:r>
              <a:rPr lang="en-GB" dirty="0" err="1"/>
              <a:t>Transpiles</a:t>
            </a:r>
            <a:r>
              <a:rPr lang="en-GB" dirty="0"/>
              <a:t> modern JavaScript code into traditional JavaScript</a:t>
            </a:r>
          </a:p>
          <a:p>
            <a:pPr lvl="1">
              <a:tabLst>
                <a:tab pos="1973263" algn="l"/>
              </a:tabLst>
            </a:pPr>
            <a:r>
              <a:rPr lang="en-GB" dirty="0" err="1"/>
              <a:t>Transpiles</a:t>
            </a:r>
            <a:r>
              <a:rPr lang="en-GB" dirty="0"/>
              <a:t> JSX into pure JavaScript (we'll discuss JSX shortly…)</a:t>
            </a:r>
          </a:p>
          <a:p>
            <a:endParaRPr lang="en-GB" dirty="0"/>
          </a:p>
          <a:p>
            <a:r>
              <a:rPr lang="en-GB" dirty="0"/>
              <a:t>The following code downloads Babel: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63ECCF7-3FDE-4F1D-86F4-F2A81A15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10" y="2771472"/>
            <a:ext cx="7134727" cy="22362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="https://unpkg.com/babel-standalone@6.26.0/babel.min.js"&gt;&lt;/script&gt;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74947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What is JSX?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is a combination of JavaScript code and XML</a:t>
            </a:r>
          </a:p>
          <a:p>
            <a:pPr lvl="1"/>
            <a:r>
              <a:rPr lang="en-GB" dirty="0"/>
              <a:t>You use JavaScript code to define your application logic</a:t>
            </a:r>
          </a:p>
          <a:p>
            <a:pPr lvl="1"/>
            <a:r>
              <a:rPr lang="en-GB" dirty="0"/>
              <a:t>You use XML to define your user interface</a:t>
            </a:r>
          </a:p>
          <a:p>
            <a:pPr lvl="1"/>
            <a:endParaRPr lang="en-GB" dirty="0"/>
          </a:p>
          <a:p>
            <a:r>
              <a:rPr lang="en-GB" dirty="0"/>
              <a:t>You embed JSX code in a Babel script tag as follows: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63ECCF7-3FDE-4F1D-86F4-F2A81A15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10" y="2738018"/>
            <a:ext cx="4616065" cy="83917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="…URL for Babel on unpkg.com…"&gt;&lt;/script&gt;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type="text/babel"&gt;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… Put your JSX code here …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6788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Defining a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52242" cy="3547021"/>
          </a:xfrm>
        </p:spPr>
        <p:txBody>
          <a:bodyPr/>
          <a:lstStyle/>
          <a:p>
            <a:r>
              <a:rPr lang="en-GB" dirty="0"/>
              <a:t>A component is a function or class that returns XML to React</a:t>
            </a:r>
          </a:p>
          <a:p>
            <a:pPr lvl="1"/>
            <a:r>
              <a:rPr lang="en-GB" dirty="0"/>
              <a:t>The XML tells React what web content to render</a:t>
            </a:r>
          </a:p>
          <a:p>
            <a:pPr lvl="1"/>
            <a:endParaRPr lang="en-GB" dirty="0"/>
          </a:p>
          <a:p>
            <a:r>
              <a:rPr lang="en-GB" dirty="0"/>
              <a:t>Here's a simple functional component: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63ECCF7-3FDE-4F1D-86F4-F2A81A15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10" y="2376449"/>
            <a:ext cx="4616065" cy="237805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type="text/babel"&gt;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&lt;h1&gt;Greetings!&lt;/h1&gt;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&lt;ul&gt;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&lt;li&gt;Hello&lt;/li&gt;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&lt;li&gt;Bonjour&lt;/li&gt;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&lt;/ul&gt;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&lt;/div&gt;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46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Creating and Rendering a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52242" cy="3547021"/>
          </a:xfrm>
        </p:spPr>
        <p:txBody>
          <a:bodyPr/>
          <a:lstStyle/>
          <a:p>
            <a:r>
              <a:rPr lang="en-GB" dirty="0"/>
              <a:t>Here's how to create and render a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Create the component by using an XML tag</a:t>
            </a:r>
          </a:p>
          <a:p>
            <a:pPr lvl="1"/>
            <a:r>
              <a:rPr lang="en-GB" dirty="0"/>
              <a:t>Pass the component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6E439DC3-CF10-4C69-BFF4-BA70F1836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10" y="1240264"/>
            <a:ext cx="4616065" cy="1300839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type="text/babel"&gt;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/&gt;,    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('root')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7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Viewing the Web Page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52242" cy="3547021"/>
          </a:xfrm>
        </p:spPr>
        <p:txBody>
          <a:bodyPr/>
          <a:lstStyle/>
          <a:p>
            <a:r>
              <a:rPr lang="en-GB" dirty="0"/>
              <a:t>Here's a reminder of how the web page looks in a browser: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00649-CB57-4EF4-AFB0-898D1586E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87" y="1289186"/>
            <a:ext cx="4523980" cy="257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2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9: Getting Started with Testing React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9.3	 </a:t>
            </a:r>
            <a:r>
              <a:rPr lang="en-GB" sz="2400" dirty="0">
                <a:latin typeface="+mj-lt"/>
              </a:rPr>
              <a:t>Creating a Complete React App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5091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0105" cy="3547021"/>
          </a:xfrm>
        </p:spPr>
        <p:txBody>
          <a:bodyPr/>
          <a:lstStyle/>
          <a:p>
            <a:r>
              <a:rPr lang="en-GB" dirty="0"/>
              <a:t>In this section we'll see how to create a complete React app</a:t>
            </a:r>
          </a:p>
          <a:p>
            <a:pPr lvl="1"/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The app will demonstrate how to: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Use the </a:t>
            </a:r>
            <a:r>
              <a:rPr lang="en-GB" b="1" dirty="0">
                <a:cs typeface="Courier New" panose="02070309020205020404" pitchFamily="49" charset="0"/>
              </a:rPr>
              <a:t>Create React App </a:t>
            </a:r>
            <a:r>
              <a:rPr lang="en-GB" dirty="0">
                <a:cs typeface="Courier New" panose="02070309020205020404" pitchFamily="49" charset="0"/>
              </a:rPr>
              <a:t>tool to create a React app in TypeScript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Download React packages using Yarn or </a:t>
            </a:r>
            <a:r>
              <a:rPr lang="en-GB" dirty="0" err="1">
                <a:cs typeface="Courier New" panose="02070309020205020404" pitchFamily="49" charset="0"/>
              </a:rPr>
              <a:t>npm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Organize code and UI artifacts properly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Example2</a:t>
            </a:r>
            <a:r>
              <a:rPr lang="en-GB" dirty="0">
                <a:cs typeface="Courier New" panose="02070309020205020404" pitchFamily="49" charset="0"/>
              </a:rPr>
              <a:t> folder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Creating a React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various tools available to create a React app</a:t>
            </a:r>
          </a:p>
          <a:p>
            <a:pPr lvl="1"/>
            <a:r>
              <a:rPr lang="en-GB" dirty="0"/>
              <a:t>We're going to use </a:t>
            </a:r>
            <a:r>
              <a:rPr lang="en-GB" b="1" dirty="0">
                <a:sym typeface="Wingdings" panose="05000000000000000000" pitchFamily="2" charset="2"/>
              </a:rPr>
              <a:t>Create React App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3"/>
              </a:rPr>
              <a:t>https://create-react-app.dev/</a:t>
            </a:r>
            <a:r>
              <a:rPr lang="en-GB" dirty="0"/>
              <a:t>   </a:t>
            </a:r>
          </a:p>
          <a:p>
            <a:pPr lvl="1"/>
            <a:endParaRPr lang="en-GB" dirty="0"/>
          </a:p>
          <a:p>
            <a:r>
              <a:rPr lang="en-GB"/>
              <a:t>You </a:t>
            </a:r>
            <a:r>
              <a:rPr lang="en-GB" dirty="0"/>
              <a:t>can create a React app in TypeScript as follows:</a:t>
            </a:r>
          </a:p>
          <a:p>
            <a:endParaRPr lang="en-GB" dirty="0"/>
          </a:p>
          <a:p>
            <a:pPr lvl="1"/>
            <a:r>
              <a:rPr lang="en-GB" dirty="0"/>
              <a:t>Creates a React app in TypeScript</a:t>
            </a:r>
          </a:p>
          <a:p>
            <a:pPr lvl="1"/>
            <a:r>
              <a:rPr lang="en-GB" dirty="0"/>
              <a:t>Downloads the React packages</a:t>
            </a:r>
            <a:br>
              <a:rPr lang="en-GB" dirty="0"/>
            </a:br>
            <a:r>
              <a:rPr lang="en-GB" dirty="0"/>
              <a:t>to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folder</a:t>
            </a:r>
            <a:endParaRPr lang="en-GB" dirty="0">
              <a:latin typeface="+mj-lt"/>
            </a:endParaRP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F56B2-52AE-4822-9729-D36D124D7629}"/>
              </a:ext>
            </a:extLst>
          </p:cNvPr>
          <p:cNvSpPr txBox="1"/>
          <p:nvPr/>
        </p:nvSpPr>
        <p:spPr>
          <a:xfrm>
            <a:off x="1554480" y="2746801"/>
            <a:ext cx="4361046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create-react-app demo-app --template typescript</a:t>
            </a:r>
          </a:p>
        </p:txBody>
      </p:sp>
    </p:spTree>
    <p:extLst>
      <p:ext uri="{BB962C8B-B14F-4D97-AF65-F5344CB8AC3E}">
        <p14:creationId xmlns:p14="http://schemas.microsoft.com/office/powerpoint/2010/main" val="326049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Reviewing the React App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take a look at the structure of the generated React app: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1C76535-5A72-4E0A-B81A-958AB7584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554" y="2745007"/>
            <a:ext cx="1107998" cy="16367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2F49E29-3F67-4051-81B3-787EA99F9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422" y="1556760"/>
            <a:ext cx="914903" cy="105742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FEDE949-43FD-40B8-A225-41BAC63AC8AD}"/>
              </a:ext>
            </a:extLst>
          </p:cNvPr>
          <p:cNvSpPr/>
          <p:nvPr/>
        </p:nvSpPr>
        <p:spPr>
          <a:xfrm>
            <a:off x="3696751" y="1534143"/>
            <a:ext cx="1743080" cy="108973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777A3E-4E88-4210-B81D-B7801B451456}"/>
              </a:ext>
            </a:extLst>
          </p:cNvPr>
          <p:cNvSpPr/>
          <p:nvPr/>
        </p:nvSpPr>
        <p:spPr>
          <a:xfrm>
            <a:off x="3699982" y="2745006"/>
            <a:ext cx="1743080" cy="1583439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036394-C152-4387-896D-9FAFA97F4F3E}"/>
              </a:ext>
            </a:extLst>
          </p:cNvPr>
          <p:cNvSpPr txBox="1"/>
          <p:nvPr/>
        </p:nvSpPr>
        <p:spPr>
          <a:xfrm>
            <a:off x="5423674" y="1459232"/>
            <a:ext cx="163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70C0"/>
                </a:solidFill>
              </a:rPr>
              <a:t> folder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B712C8-FE79-4E03-9B9C-2BFE9209C50E}"/>
              </a:ext>
            </a:extLst>
          </p:cNvPr>
          <p:cNvSpPr txBox="1"/>
          <p:nvPr/>
        </p:nvSpPr>
        <p:spPr>
          <a:xfrm>
            <a:off x="5423674" y="2688499"/>
            <a:ext cx="122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b="1" dirty="0">
                <a:solidFill>
                  <a:srgbClr val="0070C0"/>
                </a:solidFill>
              </a:rPr>
              <a:t>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46A7E-9FA5-403C-8B0D-D28793D5E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270" y="1557691"/>
            <a:ext cx="1171709" cy="19704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FF8C50-4D38-4BC9-874A-AC04DD7C34D2}"/>
              </a:ext>
            </a:extLst>
          </p:cNvPr>
          <p:cNvCxnSpPr>
            <a:cxnSpLocks/>
          </p:cNvCxnSpPr>
          <p:nvPr/>
        </p:nvCxnSpPr>
        <p:spPr bwMode="auto">
          <a:xfrm flipV="1">
            <a:off x="2165687" y="1687732"/>
            <a:ext cx="1548867" cy="472838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BFFB35-7ADE-4BD1-80CC-4420C72313C1}"/>
              </a:ext>
            </a:extLst>
          </p:cNvPr>
          <p:cNvCxnSpPr>
            <a:cxnSpLocks/>
          </p:cNvCxnSpPr>
          <p:nvPr/>
        </p:nvCxnSpPr>
        <p:spPr bwMode="auto">
          <a:xfrm>
            <a:off x="1987619" y="2387284"/>
            <a:ext cx="1726935" cy="521009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Home Page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application home page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public/index.html</a:t>
            </a:r>
            <a:r>
              <a:rPr lang="en-GB" dirty="0"/>
              <a:t> </a:t>
            </a: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4B498BB-2215-4439-9CF1-28CA4D1C2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10" y="1251547"/>
            <a:ext cx="4616065" cy="163185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&lt;title&gt;React App&lt;/title&gt;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id="root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&lt;/div&gt;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9D6B-7AC6-4890-AB3E-076C862D37DA}"/>
              </a:ext>
            </a:extLst>
          </p:cNvPr>
          <p:cNvSpPr txBox="1"/>
          <p:nvPr/>
        </p:nvSpPr>
        <p:spPr>
          <a:xfrm>
            <a:off x="4914516" y="2950003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public/index.html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7D0211FD-FDAD-4EF6-B1F8-3805CF956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10" y="1251547"/>
            <a:ext cx="4616065" cy="163185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&lt;title&gt;React App&lt;/title&gt;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GB" sz="1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id="root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&lt;/div&gt;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7A4312-B70F-44ED-92E4-84C075CDD04B}"/>
              </a:ext>
            </a:extLst>
          </p:cNvPr>
          <p:cNvSpPr/>
          <p:nvPr/>
        </p:nvSpPr>
        <p:spPr>
          <a:xfrm>
            <a:off x="4314197" y="2281716"/>
            <a:ext cx="3299386" cy="3224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This is where your React content will be rendered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D5F7E4-2A76-4B8B-9A64-EB0DB559FA4B}"/>
              </a:ext>
            </a:extLst>
          </p:cNvPr>
          <p:cNvCxnSpPr/>
          <p:nvPr/>
        </p:nvCxnSpPr>
        <p:spPr>
          <a:xfrm flipH="1">
            <a:off x="3771271" y="2445002"/>
            <a:ext cx="5429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8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9: Getting Started with Testing React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9.1	 </a:t>
            </a:r>
            <a:r>
              <a:rPr lang="en-GB" sz="2400" dirty="0">
                <a:latin typeface="+mj-lt"/>
              </a:rPr>
              <a:t>Getting Started with React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9773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Source Code Entry Point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source code entry point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Note: for info about "strict mode", see:</a:t>
            </a:r>
          </a:p>
          <a:p>
            <a:pPr lvl="1"/>
            <a:r>
              <a:rPr lang="en-GB" dirty="0">
                <a:latin typeface="+mj-lt"/>
                <a:hlinkClick r:id="rId3"/>
              </a:rPr>
              <a:t>https://reactjs.org/docs/strict-mode.html</a:t>
            </a:r>
            <a:r>
              <a:rPr lang="en-GB" dirty="0">
                <a:latin typeface="+mj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5203013" y="3100362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EEFB0E60-C4C1-4369-956C-696EE36F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10" y="1261175"/>
            <a:ext cx="4616065" cy="17625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'react-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'./index.css';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React.StrictMode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&lt;App 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React.StrictMode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10" y="1259627"/>
            <a:ext cx="4616065" cy="17625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'react-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'./index.css';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React.StrictMode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&lt;App 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React.StrictMode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BDB694-9FE7-482D-A843-6A4523E430AC}"/>
              </a:ext>
            </a:extLst>
          </p:cNvPr>
          <p:cNvCxnSpPr>
            <a:cxnSpLocks/>
          </p:cNvCxnSpPr>
          <p:nvPr/>
        </p:nvCxnSpPr>
        <p:spPr>
          <a:xfrm flipH="1">
            <a:off x="2594869" y="2442888"/>
            <a:ext cx="16695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44DCAF5-E4EF-4468-A488-9010893F22D3}"/>
              </a:ext>
            </a:extLst>
          </p:cNvPr>
          <p:cNvSpPr/>
          <p:nvPr/>
        </p:nvSpPr>
        <p:spPr>
          <a:xfrm>
            <a:off x="4004581" y="2274789"/>
            <a:ext cx="3131006" cy="3224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This creates an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solidFill>
                  <a:srgbClr val="FF0000"/>
                </a:solidFill>
              </a:rPr>
              <a:t> component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19043"/>
            <a:ext cx="7548179" cy="560552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is a functional component</a:t>
            </a:r>
          </a:p>
          <a:p>
            <a:pPr lvl="1"/>
            <a:r>
              <a:rPr lang="en-GB" dirty="0"/>
              <a:t>Returns HTML (XML) to be rendered by React</a:t>
            </a: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574" y="1625518"/>
            <a:ext cx="4603701" cy="253194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'./App.css';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App() {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="App"&gt;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&lt;header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="App-header"&gt;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={logo}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="App-logo" alt="logo" /&gt;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 … … …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&lt;/header&gt;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App;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5175758" y="4223292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70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Running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run the application as follows:</a:t>
            </a:r>
          </a:p>
          <a:p>
            <a:endParaRPr lang="en-GB" dirty="0"/>
          </a:p>
          <a:p>
            <a:pPr lvl="1"/>
            <a:r>
              <a:rPr lang="en-GB" dirty="0"/>
              <a:t>Builds the app in memory</a:t>
            </a:r>
          </a:p>
          <a:p>
            <a:pPr lvl="1"/>
            <a:r>
              <a:rPr lang="en-GB" dirty="0"/>
              <a:t>Starts a server to host the app </a:t>
            </a:r>
            <a:br>
              <a:rPr lang="en-GB" dirty="0"/>
            </a:br>
            <a:r>
              <a:rPr lang="en-GB" dirty="0"/>
              <a:t>on </a:t>
            </a:r>
            <a:r>
              <a:rPr lang="en-GB" dirty="0">
                <a:hlinkClick r:id="rId3"/>
              </a:rPr>
              <a:t>http://localhost:3000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Opens a browser to view the app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EC3E13-EEEB-4D06-AD9B-F539F434C858}"/>
              </a:ext>
            </a:extLst>
          </p:cNvPr>
          <p:cNvSpPr txBox="1"/>
          <p:nvPr/>
        </p:nvSpPr>
        <p:spPr>
          <a:xfrm>
            <a:off x="1554480" y="1256961"/>
            <a:ext cx="688027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start</a:t>
            </a:r>
          </a:p>
        </p:txBody>
      </p:sp>
    </p:spTree>
    <p:extLst>
      <p:ext uri="{BB962C8B-B14F-4D97-AF65-F5344CB8AC3E}">
        <p14:creationId xmlns:p14="http://schemas.microsoft.com/office/powerpoint/2010/main" val="2876790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Viewing the Web App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52242" cy="3547021"/>
          </a:xfrm>
        </p:spPr>
        <p:txBody>
          <a:bodyPr/>
          <a:lstStyle/>
          <a:p>
            <a:r>
              <a:rPr lang="en-GB" dirty="0"/>
              <a:t>Here's how the web app appears in a browser: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F7212-977D-4A1C-B4F5-80CACE7AD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22" y="1275451"/>
            <a:ext cx="3731944" cy="293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45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9: Getting Started with Testing React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9.4	 </a:t>
            </a:r>
            <a:r>
              <a:rPr lang="en-GB" sz="2400" dirty="0">
                <a:latin typeface="+mj-lt"/>
              </a:rPr>
              <a:t>Understanding React Components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10059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949280" cy="3547021"/>
          </a:xfrm>
        </p:spPr>
        <p:txBody>
          <a:bodyPr/>
          <a:lstStyle/>
          <a:p>
            <a:r>
              <a:rPr lang="en-GB" dirty="0"/>
              <a:t>In this section we'll investigate an app with multiple components</a:t>
            </a:r>
          </a:p>
          <a:p>
            <a:pPr lvl="1"/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The app demonstrates how to:</a:t>
            </a:r>
          </a:p>
          <a:p>
            <a:pPr lvl="1"/>
            <a:r>
              <a:rPr lang="en-GB" dirty="0"/>
              <a:t>Define a root component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&lt;App&gt;</a:t>
            </a:r>
          </a:p>
          <a:p>
            <a:pPr lvl="1"/>
            <a:r>
              <a:rPr lang="en-GB" dirty="0"/>
              <a:t>Define additional components to render portions of HTML</a:t>
            </a:r>
          </a:p>
          <a:p>
            <a:pPr lvl="1"/>
            <a:r>
              <a:rPr lang="en-GB" dirty="0"/>
              <a:t>Pass parameters into components</a:t>
            </a:r>
          </a:p>
          <a:p>
            <a:pPr lvl="1"/>
            <a:r>
              <a:rPr lang="en-GB" dirty="0"/>
              <a:t>Work with complex data</a:t>
            </a:r>
          </a:p>
          <a:p>
            <a:pPr lvl="1"/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Example3</a:t>
            </a:r>
            <a:r>
              <a:rPr lang="en-GB" dirty="0">
                <a:cs typeface="Courier New" panose="02070309020205020404" pitchFamily="49" charset="0"/>
              </a:rPr>
              <a:t> folder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and Running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949280" cy="3547021"/>
          </a:xfrm>
        </p:spPr>
        <p:txBody>
          <a:bodyPr/>
          <a:lstStyle/>
          <a:p>
            <a:r>
              <a:rPr lang="en-GB" dirty="0"/>
              <a:t>You can build and run the application as normal: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26E23-34F8-4B3E-A8DF-88F5C89E0F15}"/>
              </a:ext>
            </a:extLst>
          </p:cNvPr>
          <p:cNvSpPr txBox="1"/>
          <p:nvPr/>
        </p:nvSpPr>
        <p:spPr>
          <a:xfrm>
            <a:off x="1554480" y="1256961"/>
            <a:ext cx="643930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start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F669F0-FB65-4699-A97A-6126B0696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2106379"/>
            <a:ext cx="4599357" cy="2255413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FF750020-FD2A-484A-962E-1257785A9547}"/>
              </a:ext>
            </a:extLst>
          </p:cNvPr>
          <p:cNvSpPr/>
          <p:nvPr/>
        </p:nvSpPr>
        <p:spPr>
          <a:xfrm>
            <a:off x="1872114" y="1617044"/>
            <a:ext cx="524577" cy="4427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81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and Instantiating 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PanelA</a:t>
            </a:r>
            <a:r>
              <a:rPr lang="en-GB" dirty="0"/>
              <a:t> is a simple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 instantiate the component as follows:</a:t>
            </a:r>
          </a:p>
          <a:p>
            <a:pPr eaLnBrk="1" hangingPunct="1"/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4240"/>
            <a:ext cx="4743310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Hello from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component!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5372048" y="2154914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PanelA.tsx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627415F-ABF9-4C11-A347-5496732F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104001"/>
            <a:ext cx="4743310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App()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React.Fragment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… … … …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React.Fragment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C8BF8-25FD-4E31-A553-B00F3731C45A}"/>
              </a:ext>
            </a:extLst>
          </p:cNvPr>
          <p:cNvSpPr txBox="1"/>
          <p:nvPr/>
        </p:nvSpPr>
        <p:spPr>
          <a:xfrm>
            <a:off x="5602880" y="4181861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8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Receiving a Property in 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PanelB</a:t>
            </a:r>
            <a:r>
              <a:rPr lang="en-GB" dirty="0"/>
              <a:t> shows how a component can receive a property: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is how to pass a property to a component: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6690"/>
            <a:ext cx="4743310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props: 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props.msg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Hello from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with message &lt;b&gt;{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}&lt;/b&gt;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5379315" y="2289620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PanelB.tsx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627415F-ABF9-4C11-A347-5496732F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58658"/>
            <a:ext cx="4743310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="Hello!"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C8BF8-25FD-4E31-A553-B00F3731C45A}"/>
              </a:ext>
            </a:extLst>
          </p:cNvPr>
          <p:cNvSpPr txBox="1"/>
          <p:nvPr/>
        </p:nvSpPr>
        <p:spPr>
          <a:xfrm>
            <a:off x="5610147" y="3466853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Receiving Many Properties in 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dirty="0"/>
              <a:t> shows how to receive many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is how to pass many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6631"/>
            <a:ext cx="4743310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props: 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props.fname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props.lname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Hello from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first name &lt;b&gt;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&lt;/b&gt;, last name &lt;b&gt;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5379315" y="2598249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PanelC.tsx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DFE5832E-F367-4FF2-A1D8-DB50CE0AD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828016"/>
            <a:ext cx="4743310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="Kari"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="Nordmann"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74C31-4CAA-45AC-97DD-5600C2978830}"/>
              </a:ext>
            </a:extLst>
          </p:cNvPr>
          <p:cNvSpPr txBox="1"/>
          <p:nvPr/>
        </p:nvSpPr>
        <p:spPr>
          <a:xfrm>
            <a:off x="5610147" y="3838993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0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React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is a lightweight client-side framework from Facebook</a:t>
            </a:r>
          </a:p>
          <a:p>
            <a:pPr lvl="1"/>
            <a:r>
              <a:rPr lang="en-GB" dirty="0"/>
              <a:t>Gives you a logical way to construct your user interface</a:t>
            </a:r>
          </a:p>
          <a:p>
            <a:pPr lvl="1"/>
            <a:endParaRPr lang="en-GB" dirty="0"/>
          </a:p>
          <a:p>
            <a:r>
              <a:rPr lang="en-GB" dirty="0"/>
              <a:t>React allows you to create apps for:</a:t>
            </a:r>
          </a:p>
          <a:p>
            <a:pPr lvl="1"/>
            <a:r>
              <a:rPr lang="en-GB" dirty="0"/>
              <a:t>Web browsers (we'll cover this)</a:t>
            </a:r>
          </a:p>
          <a:p>
            <a:pPr lvl="1"/>
            <a:r>
              <a:rPr lang="en-GB" dirty="0"/>
              <a:t>iOS and Android native apps (via React Native) </a:t>
            </a:r>
          </a:p>
        </p:txBody>
      </p:sp>
    </p:spTree>
    <p:extLst>
      <p:ext uri="{BB962C8B-B14F-4D97-AF65-F5344CB8AC3E}">
        <p14:creationId xmlns:p14="http://schemas.microsoft.com/office/powerpoint/2010/main" val="3794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Receiving Many Properties in 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dirty="0"/>
              <a:t> shows how to receive many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Here's another way to pass many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6631"/>
            <a:ext cx="4743310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props: 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props.fname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props.lname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Hello from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first name &lt;b&gt;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&lt;/b&gt;, last name &lt;b&gt;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5379315" y="2598249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PanelC.tsx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C211D152-C6C2-4181-B899-E98F6BF97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845834"/>
            <a:ext cx="4709622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=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'Kari',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'Nordmann'}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74C31-4CAA-45AC-97DD-5600C2978830}"/>
              </a:ext>
            </a:extLst>
          </p:cNvPr>
          <p:cNvSpPr txBox="1"/>
          <p:nvPr/>
        </p:nvSpPr>
        <p:spPr>
          <a:xfrm>
            <a:off x="5610147" y="4477672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1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Receiving Many Properties in 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dirty="0"/>
              <a:t> shows how to receive many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And here's another way to pass many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6631"/>
            <a:ext cx="4743310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props: 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props.fname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props.lname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Hello from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first name &lt;b&gt;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&lt;/b&gt;, last name &lt;b&gt;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5379315" y="2598249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PanelC.tsx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74C31-4CAA-45AC-97DD-5600C2978830}"/>
              </a:ext>
            </a:extLst>
          </p:cNvPr>
          <p:cNvSpPr txBox="1"/>
          <p:nvPr/>
        </p:nvSpPr>
        <p:spPr>
          <a:xfrm>
            <a:off x="5610147" y="4468046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8C5DF8DA-78F7-435F-902A-2ACCD18B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845834"/>
            <a:ext cx="4709622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=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'Kari',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'Nordmann'}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{...person}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67587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Working with Complex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63654B-9133-4F80-BE2B-3E4944B8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PanelD</a:t>
            </a:r>
            <a:r>
              <a:rPr lang="en-GB" dirty="0"/>
              <a:t> shows how to work with complex data: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C8D69868-EDFA-4872-A901-F18C39545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0494"/>
            <a:ext cx="4743310" cy="25551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{name, salary, skills}: 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Hello from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employee &lt;b&gt;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earns &lt;b&gt;&amp;pound;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{salary}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and has these skills: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&lt;ul&gt;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skills.map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((skill: string, i: number) =&gt;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&lt;li key={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}&gt;{skill}&lt;/li&gt;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&lt;/ul&gt;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4B246-EC6C-4747-A932-02B4F30CB39F}"/>
              </a:ext>
            </a:extLst>
          </p:cNvPr>
          <p:cNvSpPr txBox="1"/>
          <p:nvPr/>
        </p:nvSpPr>
        <p:spPr>
          <a:xfrm>
            <a:off x="5379315" y="3559166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PanelD.tsx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A86C2BA-E95B-4139-8699-8C5817DE8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968665"/>
            <a:ext cx="4743310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employee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'Jane Doe',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salary: 20_000,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skills: ['Spring Boot', 'React', 'TypeScript']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{...employee} 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89F45F-5284-4D00-A538-FDB5549AB5FD}"/>
              </a:ext>
            </a:extLst>
          </p:cNvPr>
          <p:cNvSpPr txBox="1"/>
          <p:nvPr/>
        </p:nvSpPr>
        <p:spPr>
          <a:xfrm>
            <a:off x="5610147" y="4747458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9: Getting Started with Testing React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9.5	 </a:t>
            </a:r>
            <a:r>
              <a:rPr lang="en-GB" sz="2400" dirty="0">
                <a:latin typeface="+mj-lt"/>
              </a:rPr>
              <a:t>Testing a React App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76966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949280" cy="3547021"/>
          </a:xfrm>
        </p:spPr>
        <p:txBody>
          <a:bodyPr/>
          <a:lstStyle/>
          <a:p>
            <a:r>
              <a:rPr lang="en-GB" dirty="0"/>
              <a:t>In this section we'll see how testing works in a React app</a:t>
            </a:r>
          </a:p>
          <a:p>
            <a:pPr lvl="1"/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We'll see how to test an app created via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the Create React App tool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Example4</a:t>
            </a:r>
            <a:r>
              <a:rPr lang="en-GB" dirty="0">
                <a:cs typeface="Courier New" panose="02070309020205020404" pitchFamily="49" charset="0"/>
              </a:rPr>
              <a:t> folder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32E3C-42E9-4DC0-A7BC-6CDC45F9CBE7}"/>
              </a:ext>
            </a:extLst>
          </p:cNvPr>
          <p:cNvSpPr txBox="1"/>
          <p:nvPr/>
        </p:nvSpPr>
        <p:spPr>
          <a:xfrm>
            <a:off x="1570176" y="2358277"/>
            <a:ext cx="451274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create-react-app demo-app --template typescript</a:t>
            </a:r>
          </a:p>
        </p:txBody>
      </p:sp>
    </p:spTree>
    <p:extLst>
      <p:ext uri="{BB962C8B-B14F-4D97-AF65-F5344CB8AC3E}">
        <p14:creationId xmlns:p14="http://schemas.microsoft.com/office/powerpoint/2010/main" val="188448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Testing Environment</a:t>
            </a:r>
            <a:endParaRPr lang="en-GB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includes various test dependencies: 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457200" lvl="1" indent="0" algn="ctr">
              <a:buNone/>
            </a:pPr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>
                <a:latin typeface="+mj-lt"/>
              </a:rPr>
              <a:t> also defines a script 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to run tests: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90114" y="1243332"/>
            <a:ext cx="4500585" cy="114695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"@testing-library/jest-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"^5.11.4",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"@testing-library/react": "^11.1.0",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"@testing-library/user-event": "^12.1.10",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"@types/jest": "^26.0.15",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1557" y="2144061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A10A24E-D31E-43F9-AD1B-216A42B1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3796413"/>
            <a:ext cx="4500585" cy="685286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"scripts": {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"test": "react-scripts test",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B3931-BEF7-47F8-9CB0-327AD61652C7}"/>
              </a:ext>
            </a:extLst>
          </p:cNvPr>
          <p:cNvSpPr txBox="1"/>
          <p:nvPr/>
        </p:nvSpPr>
        <p:spPr>
          <a:xfrm>
            <a:off x="5001557" y="4235478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9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2" grpId="0" animBg="1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Importing jest-</a:t>
            </a:r>
            <a:r>
              <a:rPr lang="en-GB" altLang="en-US" dirty="0" err="1"/>
              <a:t>dom</a:t>
            </a:r>
            <a:r>
              <a:rPr lang="en-GB" altLang="en-US" dirty="0"/>
              <a:t> Custom Matchers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jest-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dirty="0"/>
              <a:t> package defines custom Jest matchers</a:t>
            </a:r>
          </a:p>
          <a:p>
            <a:pPr lvl="1"/>
            <a:r>
              <a:rPr lang="en-GB" dirty="0"/>
              <a:t>Make it easier to test content in DOM nodes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jest-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dirty="0"/>
              <a:t> package is imported into </a:t>
            </a:r>
            <a:br>
              <a:rPr lang="en-GB" dirty="0"/>
            </a:br>
            <a:r>
              <a:rPr lang="en-GB" dirty="0"/>
              <a:t>the React app as follows: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B3931-BEF7-47F8-9CB0-327AD61652C7}"/>
              </a:ext>
            </a:extLst>
          </p:cNvPr>
          <p:cNvSpPr txBox="1"/>
          <p:nvPr/>
        </p:nvSpPr>
        <p:spPr>
          <a:xfrm>
            <a:off x="4769884" y="4129518"/>
            <a:ext cx="1492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setupTests.ts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EED38FC3-6FC5-48BD-917E-71C132633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79377"/>
            <a:ext cx="4500586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expect(element).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toHaveTextContent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(/hello world/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7228997E-6684-4F8C-80C2-86B320E0B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821426"/>
            <a:ext cx="4500586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'@testing-library/jest-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423190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Writing Tests in a React App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It's commonplace to define a separate test file for each component in a React app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GB" dirty="0"/>
              <a:t>component definition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App.test.tsx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dirty="0"/>
              <a:t>component tests</a:t>
            </a:r>
          </a:p>
          <a:p>
            <a:pPr lvl="1"/>
            <a:endParaRPr lang="en-GB" dirty="0"/>
          </a:p>
          <a:p>
            <a:r>
              <a:rPr lang="en-GB" dirty="0"/>
              <a:t>Let's take a look at the tests </a:t>
            </a:r>
            <a:br>
              <a:rPr lang="en-GB" dirty="0"/>
            </a:br>
            <a:r>
              <a:rPr lang="en-GB" dirty="0"/>
              <a:t>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App.test.tsx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15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Reviewing the Auto-Generated Test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React App generated the following test code for our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E2DE1F8D-B386-4A79-B366-6FB859EE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4709"/>
            <a:ext cx="5265590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render, screen } from '@testing-library/react';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test('renders learn react link',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render(&lt;App /&gt;);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(/learn react/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toBeInTheDocument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13D81-EAEF-4708-A30C-696C77294F63}"/>
              </a:ext>
            </a:extLst>
          </p:cNvPr>
          <p:cNvSpPr txBox="1"/>
          <p:nvPr/>
        </p:nvSpPr>
        <p:spPr>
          <a:xfrm>
            <a:off x="5581195" y="3094553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267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Reviewing the Auto-Generated Test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React App generated the following test code for our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  <a:r>
              <a:rPr lang="en-GB" dirty="0"/>
              <a:t> renders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 into a </a:t>
            </a:r>
            <a:br>
              <a:rPr lang="en-GB" dirty="0"/>
            </a:br>
            <a:r>
              <a:rPr lang="en-GB" dirty="0"/>
              <a:t>container, i.e., a virtual web page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E2DE1F8D-B386-4A79-B366-6FB859EE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4709"/>
            <a:ext cx="5265590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screen } from '@testing-library/react';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test('renders learn react link',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render(&lt;App /&gt;);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(/learn react/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toBeInTheDocument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E7911-9A75-4BE1-901D-D5479C59199D}"/>
              </a:ext>
            </a:extLst>
          </p:cNvPr>
          <p:cNvSpPr txBox="1"/>
          <p:nvPr/>
        </p:nvSpPr>
        <p:spPr>
          <a:xfrm>
            <a:off x="5581195" y="3094553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5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supports JavaScript and TypeScript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92549" cy="3547021"/>
          </a:xfrm>
        </p:spPr>
        <p:txBody>
          <a:bodyPr/>
          <a:lstStyle/>
          <a:p>
            <a:r>
              <a:rPr lang="en-GB" dirty="0"/>
              <a:t>You can use either JavaScript or TypeScript to create React apps</a:t>
            </a:r>
          </a:p>
          <a:p>
            <a:endParaRPr lang="en-GB" dirty="0"/>
          </a:p>
          <a:p>
            <a:r>
              <a:rPr lang="en-GB" dirty="0"/>
              <a:t>In either case, you'll benefit from using modern language features such as:</a:t>
            </a:r>
          </a:p>
          <a:p>
            <a:pPr lvl="1"/>
            <a:r>
              <a:rPr lang="en-GB" dirty="0"/>
              <a:t>Interpolated strings</a:t>
            </a:r>
          </a:p>
          <a:p>
            <a:pPr lvl="1"/>
            <a:r>
              <a:rPr lang="en-GB" dirty="0"/>
              <a:t>Arrow functions</a:t>
            </a:r>
          </a:p>
          <a:p>
            <a:pPr lvl="1"/>
            <a:r>
              <a:rPr lang="en-GB" dirty="0"/>
              <a:t>Classes and inheritance</a:t>
            </a:r>
          </a:p>
          <a:p>
            <a:pPr lvl="1"/>
            <a:r>
              <a:rPr lang="en-GB" dirty="0" err="1"/>
              <a:t>Destructuring</a:t>
            </a:r>
            <a:endParaRPr lang="en-GB" dirty="0"/>
          </a:p>
          <a:p>
            <a:pPr lvl="1"/>
            <a:r>
              <a:rPr lang="en-GB" dirty="0"/>
              <a:t>The spread operator</a:t>
            </a:r>
          </a:p>
          <a:p>
            <a:pPr lvl="1"/>
            <a:r>
              <a:rPr lang="en-GB" dirty="0"/>
              <a:t>Array mapping and filtering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32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Reviewing the Auto-Generated Test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React App generated the following test code for our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GB" dirty="0"/>
              <a:t> gives you access to the content</a:t>
            </a:r>
            <a:br>
              <a:rPr lang="en-GB" dirty="0"/>
            </a:br>
            <a:r>
              <a:rPr lang="en-GB" dirty="0"/>
              <a:t>that's rendered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r>
              <a:rPr lang="en-GB" dirty="0"/>
              <a:t> 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E2DE1F8D-B386-4A79-B366-6FB859EE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4709"/>
            <a:ext cx="5265590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render,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'@testing-library/react';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test('renders learn react link',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render(&lt;App /&gt;);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(/learn react/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toBeInTheDocument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D169B-D5C3-49D8-9E08-65B7A217EB03}"/>
              </a:ext>
            </a:extLst>
          </p:cNvPr>
          <p:cNvSpPr txBox="1"/>
          <p:nvPr/>
        </p:nvSpPr>
        <p:spPr>
          <a:xfrm>
            <a:off x="5581195" y="3094553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77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Reviewing the Auto-Generated Test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React App generated the following test code for our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expect()</a:t>
            </a:r>
            <a:r>
              <a:rPr lang="en-GB" dirty="0"/>
              <a:t> is a Jest assertion that can use</a:t>
            </a:r>
            <a:br>
              <a:rPr lang="en-GB" dirty="0"/>
            </a:br>
            <a:r>
              <a:rPr lang="en-GB" dirty="0"/>
              <a:t>custom Jest matchers, for simplicity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E2DE1F8D-B386-4A79-B366-6FB859EE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4709"/>
            <a:ext cx="5265590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render, screen } from '@testing-library/react';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test('renders learn react link',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render(&lt;App /&gt;);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(/learn react/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toBeInTheDocument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0FEA8-FE99-489F-BEBB-0DE92B666CAA}"/>
              </a:ext>
            </a:extLst>
          </p:cNvPr>
          <p:cNvSpPr txBox="1"/>
          <p:nvPr/>
        </p:nvSpPr>
        <p:spPr>
          <a:xfrm>
            <a:off x="5581195" y="3094553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92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Running Tests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You can run all tests in the app as follows: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25CA6-BBEE-4C0B-9E3A-3E5CC775E799}"/>
              </a:ext>
            </a:extLst>
          </p:cNvPr>
          <p:cNvSpPr txBox="1"/>
          <p:nvPr/>
        </p:nvSpPr>
        <p:spPr>
          <a:xfrm>
            <a:off x="1554480" y="1233743"/>
            <a:ext cx="472685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4A4C96-45EB-42FB-BCD5-676A226DC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2095174"/>
            <a:ext cx="4733443" cy="2884961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9A418048-EB4B-4531-82B2-3A6C79D5B006}"/>
              </a:ext>
            </a:extLst>
          </p:cNvPr>
          <p:cNvSpPr/>
          <p:nvPr/>
        </p:nvSpPr>
        <p:spPr>
          <a:xfrm>
            <a:off x="1887674" y="1577635"/>
            <a:ext cx="541576" cy="4707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B866BE-96DD-4B1F-8615-8A403DD5F3D6}"/>
              </a:ext>
            </a:extLst>
          </p:cNvPr>
          <p:cNvSpPr/>
          <p:nvPr/>
        </p:nvSpPr>
        <p:spPr>
          <a:xfrm>
            <a:off x="1424580" y="3433905"/>
            <a:ext cx="3865597" cy="235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464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Viewing Test Results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Here are the test results for our React app: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9E554-14C5-4083-8FF2-F207F80C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341" y="1296784"/>
            <a:ext cx="4762039" cy="29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087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Managing React Packages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React has quite a small number of packages, i.e., libraries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You need to manage these packages in your application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There are two ways to manage React packages: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Download directly from </a:t>
            </a:r>
            <a:r>
              <a:rPr lang="en-GB" dirty="0">
                <a:cs typeface="Courier New" panose="02070309020205020404" pitchFamily="49" charset="0"/>
                <a:hlinkClick r:id="rId3"/>
              </a:rPr>
              <a:t>https://unpkg.com/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Use Yarn or Node Package Manager (</a:t>
            </a:r>
            <a:r>
              <a:rPr lang="en-GB" dirty="0" err="1">
                <a:cs typeface="Courier New" panose="02070309020205020404" pitchFamily="49" charset="0"/>
              </a:rPr>
              <a:t>npm</a:t>
            </a:r>
            <a:r>
              <a:rPr lang="en-GB" dirty="0">
                <a:cs typeface="Courier New" panose="02070309020205020404" pitchFamily="49" charset="0"/>
              </a:rPr>
              <a:t>)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We'll investigate both techniques,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and then see how to test the apps</a:t>
            </a:r>
          </a:p>
        </p:txBody>
      </p:sp>
    </p:spTree>
    <p:extLst>
      <p:ext uri="{BB962C8B-B14F-4D97-AF65-F5344CB8AC3E}">
        <p14:creationId xmlns:p14="http://schemas.microsoft.com/office/powerpoint/2010/main" val="9545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9: Getting Started with Testing React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9.2	 </a:t>
            </a:r>
            <a:r>
              <a:rPr lang="en-GB" sz="2400" dirty="0">
                <a:latin typeface="+mj-lt"/>
              </a:rPr>
              <a:t>Creating a Simple React Application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373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9254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In this section we'll show how to create a simple React app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The app will demonstrate how to: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Download React packages from a Content Delivery Network site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Display a simple user interface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Example1</a:t>
            </a:r>
            <a:r>
              <a:rPr lang="en-GB" dirty="0">
                <a:cs typeface="Courier New" panose="02070309020205020404" pitchFamily="49" charset="0"/>
              </a:rPr>
              <a:t> folder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Open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dirty="0">
                <a:cs typeface="Courier New" panose="02070309020205020404" pitchFamily="49" charset="0"/>
              </a:rPr>
              <a:t> in a browser</a:t>
            </a:r>
          </a:p>
        </p:txBody>
      </p:sp>
    </p:spTree>
    <p:extLst>
      <p:ext uri="{BB962C8B-B14F-4D97-AF65-F5344CB8AC3E}">
        <p14:creationId xmlns:p14="http://schemas.microsoft.com/office/powerpoint/2010/main" val="242939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Defining an HTML Target Element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React web app has a single top-level HTML element</a:t>
            </a:r>
          </a:p>
          <a:p>
            <a:pPr lvl="1"/>
            <a:r>
              <a:rPr lang="en-GB" dirty="0"/>
              <a:t>React renders the UI into this element</a:t>
            </a:r>
          </a:p>
          <a:p>
            <a:pPr lvl="1"/>
            <a:endParaRPr lang="en-GB" dirty="0"/>
          </a:p>
          <a:p>
            <a:r>
              <a:rPr lang="en-GB" dirty="0"/>
              <a:t>You typically define the element 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lvl="1"/>
            <a:r>
              <a:rPr lang="en-GB" dirty="0"/>
              <a:t>Give it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dirty="0"/>
              <a:t>, so you can refer to it in your code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endParaRPr lang="en-GB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63ECCF7-3FDE-4F1D-86F4-F2A81A15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3496590"/>
            <a:ext cx="4630161" cy="22362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id='root'&gt;&lt;/div&gt;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0905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Downloading React Packages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React in a web page, you must download 2 packages:</a:t>
            </a:r>
          </a:p>
          <a:p>
            <a:pPr lvl="1">
              <a:tabLst>
                <a:tab pos="1973263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react     </a:t>
            </a:r>
            <a:r>
              <a:rPr lang="en-GB" dirty="0"/>
              <a:t>-  Creates views</a:t>
            </a:r>
          </a:p>
          <a:p>
            <a:pPr lvl="1">
              <a:tabLst>
                <a:tab pos="1973263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react-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/>
              <a:t>-  Renders views in the web browser</a:t>
            </a:r>
          </a:p>
          <a:p>
            <a:endParaRPr lang="en-GB" dirty="0"/>
          </a:p>
          <a:p>
            <a:r>
              <a:rPr lang="en-GB" dirty="0"/>
              <a:t>The following code downloads these packages directly from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https://unpkg.com</a:t>
            </a:r>
            <a:r>
              <a:rPr lang="en-GB" dirty="0"/>
              <a:t> Content Delivery Network site: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63ECCF7-3FDE-4F1D-86F4-F2A81A15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10" y="3124402"/>
            <a:ext cx="7134727" cy="22362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="https://unpkg.com/react@17/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/react.development.js"&gt;&lt;/script&gt;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396A4F3-606A-480B-86A9-F3BE4BBC6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10" y="3509414"/>
            <a:ext cx="7134727" cy="22362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="https://unpkg.com/react-dom@17/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/react-dom.development.js"&gt;&lt;/script&gt;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720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7816</TotalTime>
  <Words>2786</Words>
  <Application>Microsoft Office PowerPoint</Application>
  <PresentationFormat>On-screen Show (16:9)</PresentationFormat>
  <Paragraphs>533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Courier New</vt:lpstr>
      <vt:lpstr>Lucida Console</vt:lpstr>
      <vt:lpstr>Tahoma</vt:lpstr>
      <vt:lpstr>Univers</vt:lpstr>
      <vt:lpstr>Standard_LiveLessons_2017</vt:lpstr>
      <vt:lpstr>Lesson 9: Getting Started with Testing React Applications</vt:lpstr>
      <vt:lpstr>Lesson 9: Getting Started with Testing React Applications</vt:lpstr>
      <vt:lpstr>Overview of React</vt:lpstr>
      <vt:lpstr>React supports JavaScript and TypeScript</vt:lpstr>
      <vt:lpstr>Managing React Packages</vt:lpstr>
      <vt:lpstr>Lesson 9: Getting Started with Testing React Applications</vt:lpstr>
      <vt:lpstr>Overview</vt:lpstr>
      <vt:lpstr>Defining an HTML Target Element</vt:lpstr>
      <vt:lpstr>Downloading React Packages</vt:lpstr>
      <vt:lpstr>Downloading Babel</vt:lpstr>
      <vt:lpstr>What is JSX?</vt:lpstr>
      <vt:lpstr>Defining a Component</vt:lpstr>
      <vt:lpstr>Creating and Rendering a Component</vt:lpstr>
      <vt:lpstr>Viewing the Web Page</vt:lpstr>
      <vt:lpstr>Lesson 9: Getting Started with Testing React Applications</vt:lpstr>
      <vt:lpstr>Overview</vt:lpstr>
      <vt:lpstr>Creating a React Application</vt:lpstr>
      <vt:lpstr>Reviewing the React App</vt:lpstr>
      <vt:lpstr>The Home Page</vt:lpstr>
      <vt:lpstr>The Source Code Entry Point</vt:lpstr>
      <vt:lpstr>The App Component </vt:lpstr>
      <vt:lpstr>Running the Application</vt:lpstr>
      <vt:lpstr>Viewing the Web App</vt:lpstr>
      <vt:lpstr>Lesson 9: Getting Started with Testing React Applications</vt:lpstr>
      <vt:lpstr>Overview</vt:lpstr>
      <vt:lpstr>Building and Running the Application</vt:lpstr>
      <vt:lpstr>Defining and Instantiating a Component</vt:lpstr>
      <vt:lpstr>Receiving a Property in a Component</vt:lpstr>
      <vt:lpstr>Receiving Many Properties in a Component</vt:lpstr>
      <vt:lpstr>Receiving Many Properties in a Component</vt:lpstr>
      <vt:lpstr>Receiving Many Properties in a Component</vt:lpstr>
      <vt:lpstr>Working with Complex Data</vt:lpstr>
      <vt:lpstr>Lesson 9: Getting Started with Testing React Applications</vt:lpstr>
      <vt:lpstr>Overview</vt:lpstr>
      <vt:lpstr>The Testing Environment</vt:lpstr>
      <vt:lpstr>Importing jest-dom Custom Matchers</vt:lpstr>
      <vt:lpstr>Writing Tests in a React App</vt:lpstr>
      <vt:lpstr>Reviewing the Auto-Generated Test Code</vt:lpstr>
      <vt:lpstr>Reviewing the Auto-Generated Test Code</vt:lpstr>
      <vt:lpstr>Reviewing the Auto-Generated Test Code</vt:lpstr>
      <vt:lpstr>Reviewing the Auto-Generated Test Code</vt:lpstr>
      <vt:lpstr>Running Tests</vt:lpstr>
      <vt:lpstr>Viewing Test Results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362</cp:revision>
  <dcterms:created xsi:type="dcterms:W3CDTF">2015-09-28T19:52:00Z</dcterms:created>
  <dcterms:modified xsi:type="dcterms:W3CDTF">2022-07-05T11:50:22Z</dcterms:modified>
</cp:coreProperties>
</file>